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60"/>
  </p:notesMasterIdLst>
  <p:sldIdLst>
    <p:sldId id="256" r:id="rId4"/>
    <p:sldId id="257" r:id="rId5"/>
    <p:sldId id="316" r:id="rId6"/>
    <p:sldId id="292" r:id="rId7"/>
    <p:sldId id="258" r:id="rId8"/>
    <p:sldId id="326" r:id="rId9"/>
    <p:sldId id="327" r:id="rId10"/>
    <p:sldId id="328" r:id="rId11"/>
    <p:sldId id="320" r:id="rId12"/>
    <p:sldId id="321" r:id="rId13"/>
    <p:sldId id="322" r:id="rId14"/>
    <p:sldId id="348" r:id="rId15"/>
    <p:sldId id="341" r:id="rId16"/>
    <p:sldId id="342" r:id="rId17"/>
    <p:sldId id="343" r:id="rId18"/>
    <p:sldId id="344" r:id="rId19"/>
    <p:sldId id="332" r:id="rId20"/>
    <p:sldId id="346" r:id="rId21"/>
    <p:sldId id="347" r:id="rId22"/>
    <p:sldId id="293" r:id="rId23"/>
    <p:sldId id="317" r:id="rId24"/>
    <p:sldId id="260" r:id="rId25"/>
    <p:sldId id="263" r:id="rId26"/>
    <p:sldId id="264" r:id="rId27"/>
    <p:sldId id="265" r:id="rId28"/>
    <p:sldId id="266" r:id="rId29"/>
    <p:sldId id="268" r:id="rId30"/>
    <p:sldId id="294" r:id="rId31"/>
    <p:sldId id="295" r:id="rId32"/>
    <p:sldId id="319" r:id="rId33"/>
    <p:sldId id="270" r:id="rId34"/>
    <p:sldId id="269" r:id="rId35"/>
    <p:sldId id="337" r:id="rId36"/>
    <p:sldId id="339" r:id="rId37"/>
    <p:sldId id="281" r:id="rId38"/>
    <p:sldId id="284" r:id="rId39"/>
    <p:sldId id="285" r:id="rId40"/>
    <p:sldId id="286" r:id="rId41"/>
    <p:sldId id="271" r:id="rId42"/>
    <p:sldId id="272" r:id="rId43"/>
    <p:sldId id="273" r:id="rId44"/>
    <p:sldId id="275" r:id="rId45"/>
    <p:sldId id="276" r:id="rId46"/>
    <p:sldId id="277" r:id="rId47"/>
    <p:sldId id="329" r:id="rId48"/>
    <p:sldId id="287" r:id="rId49"/>
    <p:sldId id="288" r:id="rId50"/>
    <p:sldId id="324" r:id="rId51"/>
    <p:sldId id="290" r:id="rId52"/>
    <p:sldId id="336" r:id="rId53"/>
    <p:sldId id="330" r:id="rId54"/>
    <p:sldId id="331" r:id="rId55"/>
    <p:sldId id="345" r:id="rId56"/>
    <p:sldId id="333" r:id="rId57"/>
    <p:sldId id="334" r:id="rId58"/>
    <p:sldId id="335" r:id="rId5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3" orient="horz" pos="2232" userDrawn="1">
          <p15:clr>
            <a:srgbClr val="A4A3A4"/>
          </p15:clr>
        </p15:guide>
        <p15:guide id="4" pos="1992" userDrawn="1">
          <p15:clr>
            <a:srgbClr val="A4A3A4"/>
          </p15:clr>
        </p15:guide>
        <p15:guide id="5" pos="3840" userDrawn="1">
          <p15:clr>
            <a:srgbClr val="A4A3A4"/>
          </p15:clr>
        </p15:guide>
        <p15:guide id="6" orient="horz" pos="2664" userDrawn="1">
          <p15:clr>
            <a:srgbClr val="A4A3A4"/>
          </p15:clr>
        </p15:guide>
        <p15:guide id="7" orient="horz" pos="3672" userDrawn="1">
          <p15:clr>
            <a:srgbClr val="A4A3A4"/>
          </p15:clr>
        </p15:guide>
        <p15:guide id="8" pos="31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LLIS Lorianne M * HECC" initials="ELM*H" lastIdx="1" clrIdx="0">
    <p:extLst>
      <p:ext uri="{19B8F6BF-5375-455C-9EA6-DF929625EA0E}">
        <p15:presenceInfo xmlns:p15="http://schemas.microsoft.com/office/powerpoint/2012/main" userId="S-1-5-21-1716519713-1322901394-3601925403-2833" providerId="AD"/>
      </p:ext>
    </p:extLst>
  </p:cmAuthor>
  <p:cmAuthor id="2" name="ELLIS Lorianne M * HECC" initials="ELM*H [2]" lastIdx="19" clrIdx="1">
    <p:extLst>
      <p:ext uri="{19B8F6BF-5375-455C-9EA6-DF929625EA0E}">
        <p15:presenceInfo xmlns:p15="http://schemas.microsoft.com/office/powerpoint/2012/main" userId="S::Lorianne.M.Ellis@hecc.oregon.gov::f5bce2f4-3ac4-4c74-bf73-94a6ccf2c196" providerId="AD"/>
      </p:ext>
    </p:extLst>
  </p:cmAuthor>
  <p:cmAuthor id="3" name="REESER Kurt *HECC" initials="RK*" lastIdx="2" clrIdx="2">
    <p:extLst>
      <p:ext uri="{19B8F6BF-5375-455C-9EA6-DF929625EA0E}">
        <p15:presenceInfo xmlns:p15="http://schemas.microsoft.com/office/powerpoint/2012/main" userId="REESER Kurt *HECC"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DA19D"/>
    <a:srgbClr val="517A94"/>
    <a:srgbClr val="F7DB69"/>
    <a:srgbClr val="89AEB9"/>
    <a:srgbClr val="6E9E75"/>
    <a:srgbClr val="00416A"/>
    <a:srgbClr val="C0E1DF"/>
    <a:srgbClr val="C0E1ED"/>
    <a:srgbClr val="1A476E"/>
    <a:srgbClr val="8B0C2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048" autoAdjust="0"/>
    <p:restoredTop sz="80534" autoAdjust="0"/>
  </p:normalViewPr>
  <p:slideViewPr>
    <p:cSldViewPr snapToGrid="0" showGuides="1">
      <p:cViewPr varScale="1">
        <p:scale>
          <a:sx n="64" d="100"/>
          <a:sy n="64" d="100"/>
        </p:scale>
        <p:origin x="1099" y="58"/>
      </p:cViewPr>
      <p:guideLst>
        <p:guide orient="horz" pos="2232"/>
        <p:guide pos="1992"/>
        <p:guide pos="3840"/>
        <p:guide orient="horz" pos="2664"/>
        <p:guide orient="horz" pos="3672"/>
        <p:guide pos="312"/>
      </p:guideLst>
    </p:cSldViewPr>
  </p:slideViewPr>
  <p:notesTextViewPr>
    <p:cViewPr>
      <p:scale>
        <a:sx n="3" d="2"/>
        <a:sy n="3" d="2"/>
      </p:scale>
      <p:origin x="0" y="0"/>
    </p:cViewPr>
  </p:notesTextViewPr>
  <p:sorterViewPr>
    <p:cViewPr>
      <p:scale>
        <a:sx n="150" d="100"/>
        <a:sy n="150" d="100"/>
      </p:scale>
      <p:origin x="0" y="-387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5" Type="http://schemas.openxmlformats.org/officeDocument/2006/relationships/slide" Target="slides/slide2.xml"/><Relationship Id="rId61" Type="http://schemas.openxmlformats.org/officeDocument/2006/relationships/commentAuthors" Target="commentAuthor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041358466555317"/>
          <c:y val="0.15039608685277975"/>
          <c:w val="0.58271358267716533"/>
          <c:h val="0.87407032024665843"/>
        </c:manualLayout>
      </c:layout>
      <c:doughnutChart>
        <c:varyColors val="1"/>
        <c:ser>
          <c:idx val="0"/>
          <c:order val="0"/>
          <c:tx>
            <c:strRef>
              <c:f>Sheet1!$B$1</c:f>
              <c:strCache>
                <c:ptCount val="1"/>
                <c:pt idx="0">
                  <c:v>Sales</c:v>
                </c:pt>
              </c:strCache>
            </c:strRef>
          </c:tx>
          <c:spPr>
            <a:effectLst>
              <a:outerShdw blurRad="50800" dist="38100" dir="2700000" algn="tl" rotWithShape="0">
                <a:prstClr val="black">
                  <a:alpha val="40000"/>
                </a:prstClr>
              </a:outerShdw>
            </a:effectLst>
          </c:spPr>
          <c:dPt>
            <c:idx val="0"/>
            <c:bubble3D val="0"/>
            <c:spPr>
              <a:solidFill>
                <a:srgbClr val="1A476E"/>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6-ACF1-4217-BAFA-CEFC7DB66D1A}"/>
              </c:ext>
            </c:extLst>
          </c:dPt>
          <c:dPt>
            <c:idx val="1"/>
            <c:bubble3D val="0"/>
            <c:spPr>
              <a:solidFill>
                <a:srgbClr val="165870"/>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5-ACF1-4217-BAFA-CEFC7DB66D1A}"/>
              </c:ext>
            </c:extLst>
          </c:dPt>
          <c:dPt>
            <c:idx val="2"/>
            <c:bubble3D val="0"/>
            <c:spPr>
              <a:solidFill>
                <a:srgbClr val="126871"/>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4-ACF1-4217-BAFA-CEFC7DB66D1A}"/>
              </c:ext>
            </c:extLst>
          </c:dPt>
          <c:dPt>
            <c:idx val="3"/>
            <c:bubble3D val="0"/>
            <c:spPr>
              <a:solidFill>
                <a:srgbClr val="0E7973"/>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3-ACF1-4217-BAFA-CEFC7DB66D1A}"/>
              </c:ext>
            </c:extLst>
          </c:dPt>
          <c:dPt>
            <c:idx val="4"/>
            <c:bubble3D val="0"/>
            <c:spPr>
              <a:solidFill>
                <a:srgbClr val="4DA19D"/>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2-ACF1-4217-BAFA-CEFC7DB66D1A}"/>
              </c:ext>
            </c:extLst>
          </c:dPt>
          <c:dPt>
            <c:idx val="5"/>
            <c:bubble3D val="0"/>
            <c:spPr>
              <a:solidFill>
                <a:schemeClr val="bg1"/>
              </a:solidFill>
              <a:ln w="19050">
                <a:solidFill>
                  <a:schemeClr val="lt1"/>
                </a:solidFill>
              </a:ln>
              <a:effectLst/>
            </c:spPr>
            <c:extLst>
              <c:ext xmlns:c16="http://schemas.microsoft.com/office/drawing/2014/chart" uri="{C3380CC4-5D6E-409C-BE32-E72D297353CC}">
                <c16:uniqueId val="{0000000B-BAF0-40BE-B859-9B195B384ECA}"/>
              </c:ext>
            </c:extLst>
          </c:dPt>
          <c:cat>
            <c:strRef>
              <c:f>Sheet1!$A$2:$A$7</c:f>
              <c:strCache>
                <c:ptCount val="5"/>
                <c:pt idx="0">
                  <c:v>1st Qtr</c:v>
                </c:pt>
                <c:pt idx="1">
                  <c:v>2nd Qtr</c:v>
                </c:pt>
                <c:pt idx="2">
                  <c:v>3rd Qtr</c:v>
                </c:pt>
                <c:pt idx="3">
                  <c:v>4th Qtr</c:v>
                </c:pt>
                <c:pt idx="4">
                  <c:v>5th QTR</c:v>
                </c:pt>
              </c:strCache>
            </c:strRef>
          </c:cat>
          <c:val>
            <c:numRef>
              <c:f>Sheet1!$B$2:$B$7</c:f>
              <c:numCache>
                <c:formatCode>General</c:formatCode>
                <c:ptCount val="6"/>
                <c:pt idx="0">
                  <c:v>2.4</c:v>
                </c:pt>
                <c:pt idx="1">
                  <c:v>2.4</c:v>
                </c:pt>
                <c:pt idx="2">
                  <c:v>2.4</c:v>
                </c:pt>
                <c:pt idx="3">
                  <c:v>2.4</c:v>
                </c:pt>
                <c:pt idx="4">
                  <c:v>2.4</c:v>
                </c:pt>
                <c:pt idx="5">
                  <c:v>12</c:v>
                </c:pt>
              </c:numCache>
            </c:numRef>
          </c:val>
          <c:extLst>
            <c:ext xmlns:c16="http://schemas.microsoft.com/office/drawing/2014/chart" uri="{C3380CC4-5D6E-409C-BE32-E72D297353CC}">
              <c16:uniqueId val="{00000000-ACF1-4217-BAFA-CEFC7DB66D1A}"/>
            </c:ext>
          </c:extLst>
        </c:ser>
        <c:dLbls>
          <c:showLegendKey val="0"/>
          <c:showVal val="0"/>
          <c:showCatName val="0"/>
          <c:showSerName val="0"/>
          <c:showPercent val="0"/>
          <c:showBubbleSize val="0"/>
          <c:showLeaderLines val="1"/>
        </c:dLbls>
        <c:firstSliceAng val="9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B6D6ECA0-89F3-4750-9FC7-9EB950102C06}" type="datetimeFigureOut">
              <a:rPr lang="en-US" smtClean="0"/>
              <a:t>11/15/2024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7D3AA7B4-90AA-494E-B684-F5CA56736B59}" type="slidenum">
              <a:rPr lang="en-US" smtClean="0"/>
              <a:t>‹#›</a:t>
            </a:fld>
            <a:endParaRPr lang="en-US"/>
          </a:p>
        </p:txBody>
      </p:sp>
    </p:spTree>
    <p:extLst>
      <p:ext uri="{BB962C8B-B14F-4D97-AF65-F5344CB8AC3E}">
        <p14:creationId xmlns:p14="http://schemas.microsoft.com/office/powerpoint/2010/main" val="37199463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studentaid.gov/fsa-id/create-account"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oregonstudentaid.gov/media/ahnegqyh/ddpso_application2020.pdf"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s://oregonstudentaid.gov/fafsa-orsaa/"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3AA7B4-90AA-494E-B684-F5CA56736B59}" type="slidenum">
              <a:rPr lang="en-US" smtClean="0"/>
              <a:t>1</a:t>
            </a:fld>
            <a:endParaRPr lang="en-US"/>
          </a:p>
        </p:txBody>
      </p:sp>
    </p:spTree>
    <p:extLst>
      <p:ext uri="{BB962C8B-B14F-4D97-AF65-F5344CB8AC3E}">
        <p14:creationId xmlns:p14="http://schemas.microsoft.com/office/powerpoint/2010/main" val="38290326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Just like with COA the SAI, formerly the Expected Family Contribution is not what a student or family should expect to pay to attend a particular college. The SAI is also not the amount of aid student will receive </a:t>
            </a:r>
            <a:r>
              <a:rPr lang="en-US" i="1" dirty="0"/>
              <a:t>– it is a calculation made from the federal formula in the FAFSA and ORSAA.</a:t>
            </a:r>
            <a:r>
              <a:rPr lang="en-US" sz="1200" dirty="0">
                <a:effectLst/>
                <a:latin typeface="Calibri" panose="020F0502020204030204" pitchFamily="34" charset="0"/>
                <a:ea typeface="Calibri" panose="020F0502020204030204" pitchFamily="34" charset="0"/>
                <a:cs typeface="Times New Roman" panose="02020603050405020304" pitchFamily="18" charset="0"/>
              </a:rPr>
              <a:t> The lower the SAI, the greater financial need has been demonstrated. The SAI calculation uses a federal methodology that takes into account both information about the student/family along with tax/income data. </a:t>
            </a:r>
            <a:r>
              <a:rPr lang="en-US" b="0" dirty="0"/>
              <a:t>. </a:t>
            </a:r>
          </a:p>
          <a:p>
            <a:endParaRPr lang="en-US" i="1" dirty="0"/>
          </a:p>
          <a:p>
            <a:endParaRPr lang="en-US" dirty="0"/>
          </a:p>
          <a:p>
            <a:r>
              <a:rPr lang="en-US" b="0" dirty="0"/>
              <a:t>SAI does not change from one institution to another; however, the type of aid/amount each institution offers may vary. </a:t>
            </a:r>
          </a:p>
          <a:p>
            <a:endParaRPr lang="en-US" b="0" dirty="0"/>
          </a:p>
          <a:p>
            <a:r>
              <a:rPr lang="en-US" b="0" dirty="0"/>
              <a:t>Completing FAFSA/ORSAA early and completing any required paperwork at each institutions Financial Aid Office will ensure early award offers for students/families to compare before deciding.</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3AA7B4-90AA-494E-B684-F5CA56736B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6934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Financial Need is essentially a formula colleges use to determine the amount of need-based aid you can receive. In simple form Financial Need is COA-SAI, in reality it is a little more complicated but for our purposes this definition will work.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Financial Need will differ based on the COA of the college you are attending. For example, you might have a higher financial need at a private college or public university then you would at a community college. Additionally, not all students will have  Financial Need. Sometimes you hear Financial Need referred to as unmet need.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7D3AA7B4-90AA-494E-B684-F5CA56736B59}" type="slidenum">
              <a:rPr lang="en-US" smtClean="0"/>
              <a:t>11</a:t>
            </a:fld>
            <a:endParaRPr lang="en-US"/>
          </a:p>
        </p:txBody>
      </p:sp>
    </p:spTree>
    <p:extLst>
      <p:ext uri="{BB962C8B-B14F-4D97-AF65-F5344CB8AC3E}">
        <p14:creationId xmlns:p14="http://schemas.microsoft.com/office/powerpoint/2010/main" val="36750814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 </a:t>
            </a:r>
          </a:p>
          <a:p>
            <a:r>
              <a:rPr lang="en-US" dirty="0"/>
              <a:t>This is the section header for the FAFSA/ORSAA Section of the Presentation. </a:t>
            </a:r>
          </a:p>
          <a:p>
            <a:endParaRPr lang="en-US" dirty="0"/>
          </a:p>
          <a:p>
            <a:r>
              <a:rPr lang="en-US" dirty="0"/>
              <a:t>This section of the presentation includes 8 slides and covers creating an FSA ID, creating an ORSAA Account, and a brief overview of the FAFSA/ORSAA.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3AA7B4-90AA-494E-B684-F5CA56736B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29761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Notes- </a:t>
            </a:r>
          </a:p>
          <a:p>
            <a:pPr defTabSz="931774">
              <a:defRPr/>
            </a:pPr>
            <a:r>
              <a:rPr lang="en-US" dirty="0"/>
              <a:t>Optional Slide- Use for a comprehensive Financial Aid Presentation</a:t>
            </a:r>
          </a:p>
          <a:p>
            <a:pPr defTabSz="931774">
              <a:defRPr/>
            </a:pPr>
            <a:endParaRPr lang="en-US" dirty="0"/>
          </a:p>
          <a:p>
            <a:pPr marL="0" indent="0">
              <a:lnSpc>
                <a:spcPct val="100000"/>
              </a:lnSpc>
              <a:buNone/>
            </a:pPr>
            <a:r>
              <a:rPr lang="en-US" sz="1200" dirty="0">
                <a:solidFill>
                  <a:srgbClr val="212529"/>
                </a:solidFill>
                <a:latin typeface="Arial" panose="020B0604020202020204" pitchFamily="34" charset="0"/>
                <a:cs typeface="Arial" panose="020B0604020202020204" pitchFamily="34" charset="0"/>
              </a:rPr>
              <a:t>The FSA ID is</a:t>
            </a:r>
            <a:r>
              <a:rPr lang="en-US" sz="1200" b="0" i="0" dirty="0">
                <a:solidFill>
                  <a:srgbClr val="212529"/>
                </a:solidFill>
                <a:effectLst/>
                <a:latin typeface="Arial" panose="020B0604020202020204" pitchFamily="34" charset="0"/>
                <a:cs typeface="Arial" panose="020B0604020202020204" pitchFamily="34" charset="0"/>
              </a:rPr>
              <a:t> username and password combination you use to log in to U.S. Department of Education (ED) online systems</a:t>
            </a:r>
            <a:r>
              <a:rPr lang="en-US" sz="1200" dirty="0">
                <a:solidFill>
                  <a:srgbClr val="212529"/>
                </a:solidFill>
                <a:latin typeface="Arial" panose="020B0604020202020204" pitchFamily="34" charset="0"/>
                <a:cs typeface="Arial" panose="020B0604020202020204" pitchFamily="34" charset="0"/>
              </a:rPr>
              <a:t> – also known as your StudentAid.gov account.</a:t>
            </a:r>
            <a:endParaRPr lang="en-US" sz="1200" b="0" i="0" dirty="0">
              <a:solidFill>
                <a:srgbClr val="212529"/>
              </a:solidFill>
              <a:effectLst/>
              <a:latin typeface="Arial" panose="020B0604020202020204" pitchFamily="34" charset="0"/>
              <a:cs typeface="Arial" panose="020B0604020202020204" pitchFamily="34" charset="0"/>
            </a:endParaRPr>
          </a:p>
          <a:p>
            <a:pPr marL="0" indent="0">
              <a:lnSpc>
                <a:spcPct val="100000"/>
              </a:lnSpc>
              <a:buNone/>
            </a:pPr>
            <a:endParaRPr lang="en-US" sz="1200" dirty="0">
              <a:solidFill>
                <a:srgbClr val="212529"/>
              </a:solidFill>
              <a:latin typeface="Arial" panose="020B0604020202020204" pitchFamily="34" charset="0"/>
              <a:cs typeface="Arial" panose="020B0604020202020204" pitchFamily="34" charset="0"/>
            </a:endParaRPr>
          </a:p>
          <a:p>
            <a:pPr marL="0" indent="0">
              <a:lnSpc>
                <a:spcPct val="100000"/>
              </a:lnSpc>
              <a:buNone/>
            </a:pPr>
            <a:r>
              <a:rPr lang="en-US" sz="1200" b="0" i="0" dirty="0">
                <a:solidFill>
                  <a:srgbClr val="212529"/>
                </a:solidFill>
                <a:effectLst/>
                <a:latin typeface="Arial" panose="020B0604020202020204" pitchFamily="34" charset="0"/>
                <a:cs typeface="Arial" panose="020B0604020202020204" pitchFamily="34" charset="0"/>
              </a:rPr>
              <a:t>The FSA ID is your legal signature and shouldn’t be created or used by anyone other than you—not even your parent, your child, or a school official. </a:t>
            </a:r>
          </a:p>
          <a:p>
            <a:pPr defTabSz="931774">
              <a:defRPr/>
            </a:pPr>
            <a:endParaRPr lang="en-US" dirty="0"/>
          </a:p>
        </p:txBody>
      </p:sp>
      <p:sp>
        <p:nvSpPr>
          <p:cNvPr id="4" name="Slide Number Placeholder 3"/>
          <p:cNvSpPr>
            <a:spLocks noGrp="1"/>
          </p:cNvSpPr>
          <p:nvPr>
            <p:ph type="sldNum" sz="quarter" idx="5"/>
          </p:nvPr>
        </p:nvSpPr>
        <p:spPr/>
        <p:txBody>
          <a:bodyPr/>
          <a:lstStyle/>
          <a:p>
            <a:fld id="{CF5A3D93-748B-4AC8-B1BE-8E93ACB29EA3}" type="slidenum">
              <a:rPr lang="en-US" smtClean="0"/>
              <a:t>13</a:t>
            </a:fld>
            <a:endParaRPr lang="en-US"/>
          </a:p>
        </p:txBody>
      </p:sp>
    </p:spTree>
    <p:extLst>
      <p:ext uri="{BB962C8B-B14F-4D97-AF65-F5344CB8AC3E}">
        <p14:creationId xmlns:p14="http://schemas.microsoft.com/office/powerpoint/2010/main" val="37905559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Notes:</a:t>
            </a:r>
          </a:p>
          <a:p>
            <a:pPr defTabSz="931774">
              <a:defRPr/>
            </a:pPr>
            <a:r>
              <a:rPr lang="en-US" dirty="0"/>
              <a:t>Optional Slide- Use for a comprehensive Financial Aid Presentation</a:t>
            </a:r>
          </a:p>
          <a:p>
            <a:pPr defTabSz="931774">
              <a:defRPr/>
            </a:pPr>
            <a:endParaRPr lang="en-US" dirty="0"/>
          </a:p>
          <a:p>
            <a:r>
              <a:rPr lang="en-US" baseline="0" dirty="0"/>
              <a:t>A contributor is anyone who is required to provide information on the FAFSA, think of contributor as information contributor, not a financial contributor. </a:t>
            </a:r>
          </a:p>
          <a:p>
            <a:endParaRPr lang="en-US" baseline="0" dirty="0"/>
          </a:p>
          <a:p>
            <a:r>
              <a:rPr lang="en-US" baseline="0" dirty="0"/>
              <a:t>The FSA ID is much more prominent than in years past, all contributors will need an FSA ID in order to access the FAFSA.  </a:t>
            </a:r>
            <a:r>
              <a:rPr lang="en-US" dirty="0"/>
              <a:t>EVERYONE must have an FSA ID. </a:t>
            </a:r>
          </a:p>
          <a:p>
            <a:pPr marL="0" marR="0" lvl="0" indent="0" algn="l" defTabSz="931774"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31774" rtl="0" eaLnBrk="1" fontAlgn="auto" latinLnBrk="0" hangingPunct="1">
              <a:lnSpc>
                <a:spcPct val="100000"/>
              </a:lnSpc>
              <a:spcBef>
                <a:spcPts val="0"/>
              </a:spcBef>
              <a:spcAft>
                <a:spcPts val="0"/>
              </a:spcAft>
              <a:buClrTx/>
              <a:buSzTx/>
              <a:buFontTx/>
              <a:buNone/>
              <a:tabLst/>
              <a:defRPr/>
            </a:pPr>
            <a:r>
              <a:rPr lang="en-US" b="0" i="0" dirty="0">
                <a:solidFill>
                  <a:srgbClr val="17232E"/>
                </a:solidFill>
                <a:effectLst/>
                <a:latin typeface="Public Sans"/>
              </a:rPr>
              <a:t>The student and each contributor to the FAFSA form must provide consent and approval to the access, disclosure, and use of Federal Tax Information in evaluating the applicant’s eligibility for financial aid. Consent and approval are required. </a:t>
            </a:r>
          </a:p>
          <a:p>
            <a:pPr marL="0" marR="0" lvl="0" indent="0" algn="l" defTabSz="931774"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31774" rtl="0" eaLnBrk="1" fontAlgn="auto" latinLnBrk="0" hangingPunct="1">
              <a:lnSpc>
                <a:spcPct val="100000"/>
              </a:lnSpc>
              <a:spcBef>
                <a:spcPts val="0"/>
              </a:spcBef>
              <a:spcAft>
                <a:spcPts val="0"/>
              </a:spcAft>
              <a:buClrTx/>
              <a:buSzTx/>
              <a:buFontTx/>
              <a:buNone/>
              <a:tabLst/>
              <a:defRPr/>
            </a:pPr>
            <a:r>
              <a:rPr lang="en-US" dirty="0"/>
              <a:t>Students have 45 days to complete or app will reset </a:t>
            </a:r>
          </a:p>
          <a:p>
            <a:pPr marL="0" marR="0" lvl="0" indent="0" algn="l" defTabSz="931774" rtl="0" eaLnBrk="1" fontAlgn="auto" latinLnBrk="0" hangingPunct="1">
              <a:lnSpc>
                <a:spcPct val="100000"/>
              </a:lnSpc>
              <a:spcBef>
                <a:spcPts val="0"/>
              </a:spcBef>
              <a:spcAft>
                <a:spcPts val="0"/>
              </a:spcAft>
              <a:buClrTx/>
              <a:buSzTx/>
              <a:buFontTx/>
              <a:buNone/>
              <a:tabLst/>
              <a:defRPr/>
            </a:pPr>
            <a:endParaRPr lang="en-US" baseline="0" dirty="0"/>
          </a:p>
          <a:p>
            <a:pPr defTabSz="931774">
              <a:defRPr/>
            </a:pPr>
            <a:endParaRPr lang="en-US" dirty="0"/>
          </a:p>
        </p:txBody>
      </p:sp>
      <p:sp>
        <p:nvSpPr>
          <p:cNvPr id="4" name="Slide Number Placeholder 3"/>
          <p:cNvSpPr>
            <a:spLocks noGrp="1"/>
          </p:cNvSpPr>
          <p:nvPr>
            <p:ph type="sldNum" sz="quarter" idx="5"/>
          </p:nvPr>
        </p:nvSpPr>
        <p:spPr/>
        <p:txBody>
          <a:bodyPr/>
          <a:lstStyle/>
          <a:p>
            <a:fld id="{CF5A3D93-748B-4AC8-B1BE-8E93ACB29EA3}" type="slidenum">
              <a:rPr lang="en-US" smtClean="0"/>
              <a:t>14</a:t>
            </a:fld>
            <a:endParaRPr lang="en-US"/>
          </a:p>
        </p:txBody>
      </p:sp>
    </p:spTree>
    <p:extLst>
      <p:ext uri="{BB962C8B-B14F-4D97-AF65-F5344CB8AC3E}">
        <p14:creationId xmlns:p14="http://schemas.microsoft.com/office/powerpoint/2010/main" val="2862204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Notes:</a:t>
            </a:r>
          </a:p>
          <a:p>
            <a:pPr defTabSz="931774">
              <a:defRPr/>
            </a:pPr>
            <a:r>
              <a:rPr lang="en-US" dirty="0"/>
              <a:t>Optional Slide- Use for a comprehensive Financial Aid Presentation</a:t>
            </a:r>
          </a:p>
          <a:p>
            <a:pPr defTabSz="931774">
              <a:defRPr/>
            </a:pPr>
            <a:endParaRPr lang="en-US" dirty="0"/>
          </a:p>
          <a:p>
            <a:pPr defTabSz="931774">
              <a:defRPr/>
            </a:pPr>
            <a:r>
              <a:rPr lang="en-US" dirty="0"/>
              <a:t>Who is a contributor and who needs an FSA ID?</a:t>
            </a:r>
          </a:p>
          <a:p>
            <a:pPr defTabSz="931774">
              <a:defRPr/>
            </a:pPr>
            <a:endParaRPr lang="en-US" dirty="0"/>
          </a:p>
          <a:p>
            <a:pPr marL="457200" indent="-457200">
              <a:buFont typeface="Arial" panose="020B0604020202020204" pitchFamily="34" charset="0"/>
              <a:buChar char="•"/>
            </a:pPr>
            <a:r>
              <a:rPr lang="en-US" sz="2800" b="1" dirty="0"/>
              <a:t>Students:</a:t>
            </a:r>
            <a:r>
              <a:rPr lang="en-US" sz="2800" dirty="0"/>
              <a:t> All students who are filling out the FAFSA must have an FSA ID</a:t>
            </a:r>
          </a:p>
          <a:p>
            <a:pPr marL="457200" indent="-457200">
              <a:buFont typeface="Arial" panose="020B0604020202020204" pitchFamily="34" charset="0"/>
              <a:buChar char="•"/>
            </a:pPr>
            <a:r>
              <a:rPr lang="en-US" sz="2800" b="1" dirty="0"/>
              <a:t>Parents: </a:t>
            </a:r>
            <a:r>
              <a:rPr lang="en-US" sz="2800" dirty="0"/>
              <a:t>Parents and/or stepparents who are required to be listed on the FAFSA</a:t>
            </a:r>
          </a:p>
          <a:p>
            <a:pPr marL="914400" lvl="1" indent="-457200">
              <a:buFont typeface="Arial" panose="020B0604020202020204" pitchFamily="34" charset="0"/>
              <a:buChar char="•"/>
            </a:pPr>
            <a:r>
              <a:rPr lang="en-US" sz="2800" dirty="0"/>
              <a:t>If parent/parent spouse filed taxes jointly, only one parent will need an FSA ID</a:t>
            </a:r>
          </a:p>
          <a:p>
            <a:pPr marL="914400" lvl="1" indent="-457200">
              <a:buFont typeface="Arial" panose="020B0604020202020204" pitchFamily="34" charset="0"/>
              <a:buChar char="•"/>
            </a:pPr>
            <a:r>
              <a:rPr lang="en-US" sz="2800" dirty="0"/>
              <a:t>If parent/parent spouse filed taxes separately (including if they did not file), both parents/parent spouse will need individual FSA IDs</a:t>
            </a:r>
          </a:p>
          <a:p>
            <a:pPr marL="914400" lvl="1" indent="-457200">
              <a:buFont typeface="Arial" panose="020B0604020202020204" pitchFamily="34" charset="0"/>
              <a:buChar char="•"/>
            </a:pPr>
            <a:r>
              <a:rPr lang="en-US" sz="2800" dirty="0"/>
              <a:t>If student’s legal parents are not living together, then a decision needs to be made first on which parent is the FAFSA parent to determine which parent(s) need FSA IDs. </a:t>
            </a:r>
          </a:p>
          <a:p>
            <a:pPr marL="457200" indent="-457200">
              <a:buFont typeface="Arial" panose="020B0604020202020204" pitchFamily="34" charset="0"/>
              <a:buChar char="•"/>
            </a:pPr>
            <a:r>
              <a:rPr lang="en-US" sz="2800" b="1" dirty="0"/>
              <a:t>Student Spouse: </a:t>
            </a:r>
            <a:r>
              <a:rPr lang="en-US" sz="2800" dirty="0"/>
              <a:t>Only if student and their spouse filed taxes separately</a:t>
            </a:r>
          </a:p>
          <a:p>
            <a:pPr defTabSz="931774">
              <a:defRPr/>
            </a:pPr>
            <a:endParaRPr lang="en-US" dirty="0"/>
          </a:p>
        </p:txBody>
      </p:sp>
      <p:sp>
        <p:nvSpPr>
          <p:cNvPr id="4" name="Slide Number Placeholder 3"/>
          <p:cNvSpPr>
            <a:spLocks noGrp="1"/>
          </p:cNvSpPr>
          <p:nvPr>
            <p:ph type="sldNum" sz="quarter" idx="5"/>
          </p:nvPr>
        </p:nvSpPr>
        <p:spPr/>
        <p:txBody>
          <a:bodyPr/>
          <a:lstStyle/>
          <a:p>
            <a:fld id="{CF5A3D93-748B-4AC8-B1BE-8E93ACB29EA3}" type="slidenum">
              <a:rPr lang="en-US" smtClean="0"/>
              <a:t>15</a:t>
            </a:fld>
            <a:endParaRPr lang="en-US"/>
          </a:p>
        </p:txBody>
      </p:sp>
    </p:spTree>
    <p:extLst>
      <p:ext uri="{BB962C8B-B14F-4D97-AF65-F5344CB8AC3E}">
        <p14:creationId xmlns:p14="http://schemas.microsoft.com/office/powerpoint/2010/main" val="40697637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Notes:</a:t>
            </a:r>
          </a:p>
          <a:p>
            <a:pPr defTabSz="931774">
              <a:defRPr/>
            </a:pPr>
            <a:r>
              <a:rPr lang="en-US" dirty="0"/>
              <a:t>Optional Slide- Use for a comprehensive Financial Aid Presentation</a:t>
            </a:r>
          </a:p>
          <a:p>
            <a:r>
              <a:rPr lang="en-US" dirty="0"/>
              <a:t>Undocumented parents ITIN or all zeroes will not be used in lieu of the SSN for FSA ID creation.</a:t>
            </a:r>
          </a:p>
          <a:p>
            <a:endParaRPr lang="en-US" dirty="0"/>
          </a:p>
          <a:p>
            <a:r>
              <a:rPr lang="en-US" dirty="0"/>
              <a:t>ITIN holders who don’t file taxes and non-filers  </a:t>
            </a:r>
          </a:p>
          <a:p>
            <a:r>
              <a:rPr lang="en-US" dirty="0"/>
              <a:t>ID Proofing</a:t>
            </a:r>
          </a:p>
          <a:p>
            <a:r>
              <a:rPr lang="en-US" dirty="0"/>
              <a:t>TransUnion questions</a:t>
            </a:r>
          </a:p>
          <a:p>
            <a:pPr defTabSz="931774">
              <a:defRPr/>
            </a:pPr>
            <a:endParaRPr lang="en-US" dirty="0"/>
          </a:p>
        </p:txBody>
      </p:sp>
      <p:sp>
        <p:nvSpPr>
          <p:cNvPr id="4" name="Slide Number Placeholder 3"/>
          <p:cNvSpPr>
            <a:spLocks noGrp="1"/>
          </p:cNvSpPr>
          <p:nvPr>
            <p:ph type="sldNum" sz="quarter" idx="5"/>
          </p:nvPr>
        </p:nvSpPr>
        <p:spPr/>
        <p:txBody>
          <a:bodyPr/>
          <a:lstStyle/>
          <a:p>
            <a:fld id="{CF5A3D93-748B-4AC8-B1BE-8E93ACB29EA3}" type="slidenum">
              <a:rPr lang="en-US" smtClean="0"/>
              <a:t>16</a:t>
            </a:fld>
            <a:endParaRPr lang="en-US"/>
          </a:p>
        </p:txBody>
      </p:sp>
    </p:spTree>
    <p:extLst>
      <p:ext uri="{BB962C8B-B14F-4D97-AF65-F5344CB8AC3E}">
        <p14:creationId xmlns:p14="http://schemas.microsoft.com/office/powerpoint/2010/main" val="30154269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This process is only for parent/parent spouse/student spouse who are required contributors on student FAFSA. Student must be US citizen or eligible non-citizen to create FSA ID and complete FAFSA. Only group of students who can create FSA ID without SSN are those from the Freely Associated States.</a:t>
            </a:r>
          </a:p>
          <a:p>
            <a:endParaRPr lang="en-US" dirty="0"/>
          </a:p>
          <a:p>
            <a:pPr marL="171450" indent="-171450">
              <a:buFont typeface="Arial" panose="020B0604020202020204" pitchFamily="34" charset="0"/>
              <a:buChar char="•"/>
            </a:pPr>
            <a:r>
              <a:rPr lang="en-US" dirty="0"/>
              <a:t>Parents that have multiple students in college will have one FSA ID to use for all apps</a:t>
            </a:r>
          </a:p>
          <a:p>
            <a:pPr marL="171450" indent="-171450">
              <a:buFont typeface="Arial" panose="020B0604020202020204" pitchFamily="34" charset="0"/>
              <a:buChar char="•"/>
            </a:pPr>
            <a:r>
              <a:rPr lang="en-US" dirty="0"/>
              <a:t>Proof of ID must be valid, not expired</a:t>
            </a:r>
          </a:p>
          <a:p>
            <a:pPr marL="171450" indent="-171450">
              <a:buFont typeface="Arial" panose="020B0604020202020204" pitchFamily="34" charset="0"/>
              <a:buChar char="•"/>
            </a:pPr>
            <a:r>
              <a:rPr lang="en-US" dirty="0"/>
              <a:t>If contributor confirms no SSN, then SSN will be also grayed out on FAFSA form. If applying via paper, they will use zeros</a:t>
            </a:r>
          </a:p>
          <a:p>
            <a:pPr marL="171450" indent="-171450">
              <a:buFont typeface="Arial" panose="020B0604020202020204" pitchFamily="34" charset="0"/>
              <a:buChar char="•"/>
            </a:pPr>
            <a:r>
              <a:rPr lang="en-US" dirty="0"/>
              <a:t>Email is required to apply for FSA ID – cannot be an address used by another person</a:t>
            </a:r>
          </a:p>
          <a:p>
            <a:pPr marL="171450" indent="-171450">
              <a:buFont typeface="Arial" panose="020B0604020202020204" pitchFamily="34" charset="0"/>
              <a:buChar char="•"/>
            </a:pPr>
            <a:r>
              <a:rPr lang="en-US" dirty="0"/>
              <a:t>FSA will be doing back up checks to make sure someone with an SSN is not applying as if they don’t have one</a:t>
            </a:r>
          </a:p>
          <a:p>
            <a:pPr marL="171450" indent="-171450">
              <a:buFont typeface="Arial" panose="020B0604020202020204" pitchFamily="34" charset="0"/>
              <a:buChar char="•"/>
            </a:pPr>
            <a:r>
              <a:rPr lang="en-US" dirty="0"/>
              <a:t>FAFSA info will reflect the information used to create the FSA ID</a:t>
            </a:r>
          </a:p>
          <a:p>
            <a:pPr marL="171450" indent="-171450">
              <a:buFont typeface="Arial" panose="020B0604020202020204" pitchFamily="34" charset="0"/>
              <a:buChar char="•"/>
            </a:pPr>
            <a:r>
              <a:rPr lang="en-US" dirty="0"/>
              <a:t>Foreign address is ok – foreign phone number is not </a:t>
            </a:r>
          </a:p>
          <a:p>
            <a:pPr marL="171450" indent="-171450">
              <a:buFont typeface="Arial" panose="020B0604020202020204" pitchFamily="34" charset="0"/>
              <a:buChar char="•"/>
            </a:pPr>
            <a:r>
              <a:rPr lang="en-US" dirty="0"/>
              <a:t>Users can log in using their username, email address or phone number</a:t>
            </a:r>
          </a:p>
          <a:p>
            <a:pPr marL="171450" indent="-171450">
              <a:buFont typeface="Arial" panose="020B0604020202020204" pitchFamily="34" charset="0"/>
              <a:buChar char="•"/>
            </a:pPr>
            <a:r>
              <a:rPr lang="en-US" dirty="0"/>
              <a:t>ITIN NOT to be used in lieu of the “I don’t have an SSN” </a:t>
            </a:r>
          </a:p>
          <a:p>
            <a:pPr marL="171450" indent="-171450">
              <a:buFont typeface="Arial" panose="020B0604020202020204" pitchFamily="34" charset="0"/>
              <a:buChar char="•"/>
            </a:pPr>
            <a:r>
              <a:rPr lang="en-US" dirty="0"/>
              <a:t>Only 1 chance to answer verification questions – </a:t>
            </a:r>
          </a:p>
          <a:p>
            <a:pPr marL="628650" lvl="1" indent="-171450">
              <a:buFont typeface="Arial" panose="020B0604020202020204" pitchFamily="34" charset="0"/>
              <a:buChar char="•"/>
            </a:pPr>
            <a:r>
              <a:rPr lang="en-US" dirty="0"/>
              <a:t>If no success then they will have to contact FSA 1800-433-3243 and initiate the verification process – will have to email documents </a:t>
            </a:r>
          </a:p>
          <a:p>
            <a:pPr marL="171450" lvl="0" indent="-171450">
              <a:buFont typeface="Arial" panose="020B0604020202020204" pitchFamily="34" charset="0"/>
              <a:buChar char="•"/>
            </a:pPr>
            <a:r>
              <a:rPr lang="en-US" dirty="0"/>
              <a:t>Once verification is done users can use their FSA ID within 1-3 days </a:t>
            </a:r>
          </a:p>
          <a:p>
            <a:pPr marL="171450" lvl="0" indent="-171450">
              <a:buFont typeface="Arial" panose="020B0604020202020204" pitchFamily="34" charset="0"/>
              <a:buChar char="•"/>
            </a:pPr>
            <a:r>
              <a:rPr lang="en-US" dirty="0"/>
              <a:t>FSA will email contributor with details of what is needed</a:t>
            </a:r>
          </a:p>
          <a:p>
            <a:endParaRPr lang="en-US" dirty="0"/>
          </a:p>
          <a:p>
            <a:pPr marL="457200" indent="-457200">
              <a:buFont typeface="Arial" panose="020B0604020202020204" pitchFamily="34" charset="0"/>
              <a:buChar char="•"/>
            </a:pPr>
            <a:r>
              <a:rPr lang="en-US" sz="2800" dirty="0">
                <a:latin typeface="Calibri" panose="020F0502020204030204" pitchFamily="34" charset="0"/>
                <a:ea typeface="Calibri" panose="020F0502020204030204" pitchFamily="34" charset="0"/>
                <a:cs typeface="Calibri" panose="020F0502020204030204" pitchFamily="34" charset="0"/>
              </a:rPr>
              <a:t>Undocumented Contributor will be allowed to apply for an FSA ID without an SSN.</a:t>
            </a:r>
          </a:p>
          <a:p>
            <a:pPr marL="457200" indent="-457200">
              <a:buFont typeface="Arial" panose="020B0604020202020204" pitchFamily="34" charset="0"/>
              <a:buChar char="•"/>
            </a:pPr>
            <a:r>
              <a:rPr lang="en-US" sz="2800" dirty="0">
                <a:latin typeface="Calibri" panose="020F0502020204030204" pitchFamily="34" charset="0"/>
                <a:ea typeface="Calibri" panose="020F0502020204030204" pitchFamily="34" charset="0"/>
                <a:cs typeface="Calibri" panose="020F0502020204030204" pitchFamily="34" charset="0"/>
              </a:rPr>
              <a:t>Required fields: unique email address, date of birth, full name and an address (foreign or local).</a:t>
            </a:r>
          </a:p>
          <a:p>
            <a:pPr marL="457200" indent="-457200">
              <a:buFont typeface="Arial" panose="020B0604020202020204" pitchFamily="34" charset="0"/>
              <a:buChar char="•"/>
            </a:pPr>
            <a:r>
              <a:rPr lang="en-US" sz="2800" dirty="0">
                <a:latin typeface="Calibri" panose="020F0502020204030204" pitchFamily="34" charset="0"/>
                <a:ea typeface="Calibri" panose="020F0502020204030204" pitchFamily="34" charset="0"/>
                <a:cs typeface="Calibri" panose="020F0502020204030204" pitchFamily="34" charset="0"/>
              </a:rPr>
              <a:t>Email must be verified during the account set-up process.</a:t>
            </a:r>
          </a:p>
          <a:p>
            <a:pPr marL="457200" indent="-457200">
              <a:buFont typeface="Arial" panose="020B0604020202020204" pitchFamily="34" charset="0"/>
              <a:buChar char="•"/>
            </a:pPr>
            <a:r>
              <a:rPr lang="en-US" sz="2800" dirty="0">
                <a:latin typeface="Calibri" panose="020F0502020204030204" pitchFamily="34" charset="0"/>
                <a:ea typeface="Calibri" panose="020F0502020204030204" pitchFamily="34" charset="0"/>
                <a:cs typeface="Calibri" panose="020F0502020204030204" pitchFamily="34" charset="0"/>
              </a:rPr>
              <a:t>Two-Step Verification required for all FSA ID accounts (email, phone number (if US), free Authenticator App)  </a:t>
            </a:r>
          </a:p>
          <a:p>
            <a:pPr marL="457200" indent="-457200">
              <a:buFont typeface="Arial" panose="020B0604020202020204" pitchFamily="34" charset="0"/>
              <a:buChar char="•"/>
            </a:pPr>
            <a:r>
              <a:rPr lang="en-US" sz="2800" dirty="0">
                <a:latin typeface="Calibri" panose="020F0502020204030204" pitchFamily="34" charset="0"/>
                <a:ea typeface="Calibri" panose="020F0502020204030204" pitchFamily="34" charset="0"/>
                <a:cs typeface="Calibri" panose="020F0502020204030204" pitchFamily="34" charset="0"/>
              </a:rPr>
              <a:t>Identity Verification required: generated by credit bureau, no credit history is required, and credit will not be checked</a:t>
            </a:r>
          </a:p>
          <a:p>
            <a:pPr marL="914400" lvl="1" indent="-457200">
              <a:buFont typeface="Arial" panose="020B0604020202020204" pitchFamily="34" charset="0"/>
              <a:buChar char="•"/>
            </a:pPr>
            <a:r>
              <a:rPr lang="en-US" sz="2400" dirty="0">
                <a:latin typeface="Calibri" panose="020F0502020204030204" pitchFamily="34" charset="0"/>
                <a:ea typeface="Calibri" panose="020F0502020204030204" pitchFamily="34" charset="0"/>
                <a:cs typeface="Calibri" panose="020F0502020204030204" pitchFamily="34" charset="0"/>
              </a:rPr>
              <a:t>If Contributor can answer verifying questions, correctly, account will be immediately created</a:t>
            </a:r>
          </a:p>
          <a:p>
            <a:pPr marL="914400" lvl="1" indent="-457200">
              <a:buFont typeface="Arial" panose="020B0604020202020204" pitchFamily="34" charset="0"/>
              <a:buChar char="•"/>
            </a:pPr>
            <a:r>
              <a:rPr lang="en-US" sz="2400" dirty="0">
                <a:latin typeface="Calibri" panose="020F0502020204030204" pitchFamily="34" charset="0"/>
                <a:ea typeface="Calibri" panose="020F0502020204030204" pitchFamily="34" charset="0"/>
                <a:cs typeface="Calibri" panose="020F0502020204030204" pitchFamily="34" charset="0"/>
              </a:rPr>
              <a:t>If Contributor is unable to verify questions, they will be prompted to contact FSA and will have to submit supporting documents: Attestation Form, Proof of Identity or Utility Bill and ID </a:t>
            </a:r>
          </a:p>
          <a:p>
            <a:pPr marL="457200" lvl="0" indent="-457200">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Contributor who creates an FSA ID without an SSN will have their SSN grayed out on FAFSA form and will not be required to use it. Contributor will be asked if they have an ITIN and want to use it so information from IRS can be transferred automatically. </a:t>
            </a:r>
          </a:p>
        </p:txBody>
      </p:sp>
      <p:sp>
        <p:nvSpPr>
          <p:cNvPr id="4" name="Slide Number Placeholder 3"/>
          <p:cNvSpPr>
            <a:spLocks noGrp="1"/>
          </p:cNvSpPr>
          <p:nvPr>
            <p:ph type="sldNum" sz="quarter" idx="5"/>
          </p:nvPr>
        </p:nvSpPr>
        <p:spPr/>
        <p:txBody>
          <a:bodyPr/>
          <a:lstStyle/>
          <a:p>
            <a:pPr defTabSz="931774">
              <a:defRPr/>
            </a:pPr>
            <a:fld id="{CF5A3D93-748B-4AC8-B1BE-8E93ACB29EA3}" type="slidenum">
              <a:rPr lang="en-US">
                <a:solidFill>
                  <a:prstClr val="black"/>
                </a:solidFill>
                <a:latin typeface="Calibri" panose="020F0502020204030204"/>
              </a:rPr>
              <a:pPr defTabSz="931774">
                <a:defRPr/>
              </a:pPr>
              <a:t>17</a:t>
            </a:fld>
            <a:endParaRPr lang="en-US">
              <a:solidFill>
                <a:prstClr val="black"/>
              </a:solidFill>
              <a:latin typeface="Calibri" panose="020F0502020204030204"/>
            </a:endParaRPr>
          </a:p>
        </p:txBody>
      </p:sp>
    </p:spTree>
    <p:extLst>
      <p:ext uri="{BB962C8B-B14F-4D97-AF65-F5344CB8AC3E}">
        <p14:creationId xmlns:p14="http://schemas.microsoft.com/office/powerpoint/2010/main" val="24453441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Notes:</a:t>
            </a:r>
          </a:p>
          <a:p>
            <a:pPr defTabSz="931774">
              <a:defRPr/>
            </a:pPr>
            <a:r>
              <a:rPr lang="en-US" dirty="0"/>
              <a:t>Optional Slide- Use for a comprehensive Financial Aid Presentation</a:t>
            </a:r>
          </a:p>
          <a:p>
            <a:pPr marL="0" marR="0">
              <a:lnSpc>
                <a:spcPct val="107000"/>
              </a:lnSpc>
              <a:spcBef>
                <a:spcPts val="0"/>
              </a:spcBef>
              <a:spcAft>
                <a:spcPts val="0"/>
              </a:spcAft>
            </a:pPr>
            <a:endParaRPr lang="en-US" sz="1200" dirty="0">
              <a:solidFill>
                <a:srgbClr val="212529"/>
              </a:solidFill>
              <a:effectLst/>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200" dirty="0">
                <a:solidFill>
                  <a:srgbClr val="212529"/>
                </a:solidFill>
                <a:effectLst/>
                <a:ea typeface="Times New Roman" panose="02020603050405020304" pitchFamily="18" charset="0"/>
                <a:cs typeface="Times New Roman" panose="02020603050405020304" pitchFamily="18" charset="0"/>
              </a:rPr>
              <a:t>To create a StudentAid.gov account username and password: </a:t>
            </a:r>
            <a:endParaRPr lang="en-US" sz="1200" dirty="0">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tabLst>
                <a:tab pos="457200" algn="l"/>
              </a:tabLst>
            </a:pPr>
            <a:r>
              <a:rPr lang="en-US" sz="1200" dirty="0">
                <a:solidFill>
                  <a:srgbClr val="212529"/>
                </a:solidFill>
                <a:effectLst/>
                <a:ea typeface="Times New Roman" panose="02020603050405020304" pitchFamily="18" charset="0"/>
                <a:cs typeface="Times New Roman" panose="02020603050405020304" pitchFamily="18" charset="0"/>
              </a:rPr>
              <a:t>Go to </a:t>
            </a:r>
            <a:r>
              <a:rPr lang="en-US" sz="1200" dirty="0">
                <a:solidFill>
                  <a:srgbClr val="1A729F"/>
                </a:solidFill>
                <a:effectLst/>
                <a:ea typeface="Times New Roman" panose="02020603050405020304" pitchFamily="18" charset="0"/>
                <a:cs typeface="Times New Roman" panose="02020603050405020304" pitchFamily="18" charset="0"/>
                <a:hlinkClick r:id="rId3"/>
              </a:rPr>
              <a:t>Create Account</a:t>
            </a:r>
            <a:r>
              <a:rPr lang="en-US" sz="1200" dirty="0">
                <a:solidFill>
                  <a:srgbClr val="212529"/>
                </a:solidFill>
                <a:effectLst/>
                <a:ea typeface="Times New Roman" panose="02020603050405020304" pitchFamily="18" charset="0"/>
                <a:cs typeface="Times New Roman" panose="02020603050405020304" pitchFamily="18" charset="0"/>
              </a:rPr>
              <a:t>.</a:t>
            </a:r>
            <a:endParaRPr lang="en-US" sz="1200" dirty="0">
              <a:solidFill>
                <a:srgbClr val="212529"/>
              </a:solidFill>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tabLst>
                <a:tab pos="457200" algn="l"/>
              </a:tabLst>
            </a:pPr>
            <a:r>
              <a:rPr lang="en-US" sz="1200" dirty="0">
                <a:solidFill>
                  <a:srgbClr val="212529"/>
                </a:solidFill>
                <a:effectLst/>
                <a:ea typeface="Times New Roman" panose="02020603050405020304" pitchFamily="18" charset="0"/>
                <a:cs typeface="Times New Roman" panose="02020603050405020304" pitchFamily="18" charset="0"/>
              </a:rPr>
              <a:t>Provide your name, date of birth, and Social Security number (SSN).</a:t>
            </a:r>
            <a:endParaRPr lang="en-US" sz="1200" dirty="0">
              <a:solidFill>
                <a:srgbClr val="212529"/>
              </a:solidFill>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tabLst>
                <a:tab pos="457200" algn="l"/>
              </a:tabLst>
            </a:pPr>
            <a:r>
              <a:rPr lang="en-US" sz="1200" dirty="0">
                <a:solidFill>
                  <a:srgbClr val="212529"/>
                </a:solidFill>
                <a:effectLst/>
                <a:ea typeface="Times New Roman" panose="02020603050405020304" pitchFamily="18" charset="0"/>
                <a:cs typeface="Times New Roman" panose="02020603050405020304" pitchFamily="18" charset="0"/>
              </a:rPr>
              <a:t>Enter a unique username.</a:t>
            </a:r>
            <a:endParaRPr lang="en-US" sz="1200" dirty="0">
              <a:solidFill>
                <a:srgbClr val="212529"/>
              </a:solidFill>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tabLst>
                <a:tab pos="457200" algn="l"/>
              </a:tabLst>
            </a:pPr>
            <a:r>
              <a:rPr lang="en-US" sz="1200" dirty="0">
                <a:solidFill>
                  <a:srgbClr val="212529"/>
                </a:solidFill>
                <a:effectLst/>
                <a:ea typeface="Times New Roman" panose="02020603050405020304" pitchFamily="18" charset="0"/>
                <a:cs typeface="Times New Roman" panose="02020603050405020304" pitchFamily="18" charset="0"/>
              </a:rPr>
              <a:t>Enter your email address.</a:t>
            </a:r>
            <a:endParaRPr lang="en-US" sz="1200" dirty="0">
              <a:solidFill>
                <a:srgbClr val="212529"/>
              </a:solidFill>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tabLst>
                <a:tab pos="457200" algn="l"/>
              </a:tabLst>
            </a:pPr>
            <a:r>
              <a:rPr lang="en-US" sz="1200" dirty="0">
                <a:solidFill>
                  <a:srgbClr val="212529"/>
                </a:solidFill>
                <a:effectLst/>
                <a:ea typeface="Times New Roman" panose="02020603050405020304" pitchFamily="18" charset="0"/>
                <a:cs typeface="Times New Roman" panose="02020603050405020304" pitchFamily="18" charset="0"/>
              </a:rPr>
              <a:t>Enter a strong password.</a:t>
            </a:r>
            <a:endParaRPr lang="en-US" sz="1200" dirty="0">
              <a:solidFill>
                <a:srgbClr val="212529"/>
              </a:solidFill>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tabLst>
                <a:tab pos="457200" algn="l"/>
              </a:tabLst>
            </a:pPr>
            <a:r>
              <a:rPr lang="en-US" sz="1200" dirty="0">
                <a:solidFill>
                  <a:srgbClr val="212529"/>
                </a:solidFill>
                <a:effectLst/>
                <a:ea typeface="Times New Roman" panose="02020603050405020304" pitchFamily="18" charset="0"/>
                <a:cs typeface="Times New Roman" panose="02020603050405020304" pitchFamily="18" charset="0"/>
              </a:rPr>
              <a:t>Enter your mailing address.</a:t>
            </a:r>
            <a:endParaRPr lang="en-US" sz="1200" dirty="0">
              <a:solidFill>
                <a:srgbClr val="212529"/>
              </a:solidFill>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tabLst>
                <a:tab pos="457200" algn="l"/>
              </a:tabLst>
            </a:pPr>
            <a:r>
              <a:rPr lang="en-US" sz="1200" dirty="0">
                <a:solidFill>
                  <a:srgbClr val="212529"/>
                </a:solidFill>
                <a:effectLst/>
                <a:ea typeface="Times New Roman" panose="02020603050405020304" pitchFamily="18" charset="0"/>
                <a:cs typeface="Times New Roman" panose="02020603050405020304" pitchFamily="18" charset="0"/>
              </a:rPr>
              <a:t>Enter your mobile phone number. Select the box to indicate if you would like to register your mobile phone to receive one-time secure codes if you forget your username or password</a:t>
            </a:r>
            <a:r>
              <a:rPr lang="en-US" sz="1200" i="1" dirty="0">
                <a:solidFill>
                  <a:srgbClr val="212529"/>
                </a:solidFill>
                <a:effectLst/>
                <a:ea typeface="Times New Roman" panose="02020603050405020304" pitchFamily="18" charset="0"/>
                <a:cs typeface="Times New Roman" panose="02020603050405020304" pitchFamily="18" charset="0"/>
              </a:rPr>
              <a:t>. (You’ll be required to provide either your email address or your mobile phone number and to opt in to messaging before you can proceed.)</a:t>
            </a:r>
            <a:endParaRPr lang="en-US" sz="1200" dirty="0">
              <a:solidFill>
                <a:srgbClr val="212529"/>
              </a:solidFill>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tabLst>
                <a:tab pos="457200" algn="l"/>
              </a:tabLst>
            </a:pPr>
            <a:r>
              <a:rPr lang="en-US" sz="1200" dirty="0">
                <a:solidFill>
                  <a:srgbClr val="212529"/>
                </a:solidFill>
                <a:effectLst/>
                <a:ea typeface="Times New Roman" panose="02020603050405020304" pitchFamily="18" charset="0"/>
                <a:cs typeface="Times New Roman" panose="02020603050405020304" pitchFamily="18" charset="0"/>
              </a:rPr>
              <a:t>Select your communication preferences.</a:t>
            </a:r>
            <a:endParaRPr lang="en-US" sz="1200" dirty="0">
              <a:solidFill>
                <a:srgbClr val="212529"/>
              </a:solidFill>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tabLst>
                <a:tab pos="457200" algn="l"/>
              </a:tabLst>
            </a:pPr>
            <a:r>
              <a:rPr lang="en-US" sz="1200" dirty="0">
                <a:solidFill>
                  <a:srgbClr val="212529"/>
                </a:solidFill>
                <a:effectLst/>
                <a:ea typeface="Times New Roman" panose="02020603050405020304" pitchFamily="18" charset="0"/>
                <a:cs typeface="Times New Roman" panose="02020603050405020304" pitchFamily="18" charset="0"/>
              </a:rPr>
              <a:t>For security purposes, complete the challenge questions and answers.</a:t>
            </a:r>
            <a:endParaRPr lang="en-US" sz="1200" dirty="0">
              <a:solidFill>
                <a:srgbClr val="212529"/>
              </a:solidFill>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tabLst>
                <a:tab pos="457200" algn="l"/>
              </a:tabLst>
            </a:pPr>
            <a:r>
              <a:rPr lang="en-US" sz="1200" dirty="0">
                <a:solidFill>
                  <a:srgbClr val="212529"/>
                </a:solidFill>
                <a:effectLst/>
                <a:ea typeface="Times New Roman" panose="02020603050405020304" pitchFamily="18" charset="0"/>
                <a:cs typeface="Times New Roman" panose="02020603050405020304" pitchFamily="18" charset="0"/>
              </a:rPr>
              <a:t>Confirm and verify your information.</a:t>
            </a:r>
            <a:endParaRPr lang="en-US" sz="1200" dirty="0">
              <a:solidFill>
                <a:srgbClr val="212529"/>
              </a:solidFill>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tabLst>
                <a:tab pos="457200" algn="l"/>
              </a:tabLst>
            </a:pPr>
            <a:r>
              <a:rPr lang="en-US" sz="1200" dirty="0">
                <a:solidFill>
                  <a:srgbClr val="212529"/>
                </a:solidFill>
                <a:effectLst/>
                <a:ea typeface="Times New Roman" panose="02020603050405020304" pitchFamily="18" charset="0"/>
                <a:cs typeface="Times New Roman" panose="02020603050405020304" pitchFamily="18" charset="0"/>
              </a:rPr>
              <a:t>Agree to the terms and conditions.</a:t>
            </a:r>
            <a:endParaRPr lang="en-US" sz="1200" dirty="0">
              <a:solidFill>
                <a:srgbClr val="212529"/>
              </a:solidFill>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tabLst>
                <a:tab pos="457200" algn="l"/>
              </a:tabLst>
            </a:pPr>
            <a:r>
              <a:rPr lang="en-US" sz="1200" dirty="0">
                <a:solidFill>
                  <a:srgbClr val="212529"/>
                </a:solidFill>
                <a:effectLst/>
                <a:ea typeface="Times New Roman" panose="02020603050405020304" pitchFamily="18" charset="0"/>
                <a:cs typeface="Times New Roman" panose="02020603050405020304" pitchFamily="18" charset="0"/>
              </a:rPr>
              <a:t>Enable two-step verification by verifying your email address and/or mobile phone.</a:t>
            </a:r>
            <a:endParaRPr lang="en-US" sz="1200" dirty="0">
              <a:solidFill>
                <a:srgbClr val="212529"/>
              </a:solidFill>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tabLst>
                <a:tab pos="457200" algn="l"/>
              </a:tabLst>
            </a:pPr>
            <a:r>
              <a:rPr lang="en-US" sz="1200" dirty="0">
                <a:solidFill>
                  <a:srgbClr val="212529"/>
                </a:solidFill>
                <a:effectLst/>
                <a:ea typeface="Times New Roman" panose="02020603050405020304" pitchFamily="18" charset="0"/>
                <a:cs typeface="Times New Roman" panose="02020603050405020304" pitchFamily="18" charset="0"/>
              </a:rPr>
              <a:t>Write down your back-up code.  </a:t>
            </a:r>
            <a:endParaRPr lang="en-US" sz="1200" dirty="0">
              <a:solidFill>
                <a:srgbClr val="212529"/>
              </a:solidFill>
              <a:effectLst/>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8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defTabSz="931774">
              <a:defRPr/>
            </a:pPr>
            <a:fld id="{CF5A3D93-748B-4AC8-B1BE-8E93ACB29EA3}" type="slidenum">
              <a:rPr lang="en-US">
                <a:solidFill>
                  <a:prstClr val="black"/>
                </a:solidFill>
                <a:latin typeface="Calibri" panose="020F0502020204030204"/>
              </a:rPr>
              <a:pPr defTabSz="931774">
                <a:defRPr/>
              </a:pPr>
              <a:t>18</a:t>
            </a:fld>
            <a:endParaRPr lang="en-US">
              <a:solidFill>
                <a:prstClr val="black"/>
              </a:solidFill>
              <a:latin typeface="Calibri" panose="020F0502020204030204"/>
            </a:endParaRPr>
          </a:p>
        </p:txBody>
      </p:sp>
    </p:spTree>
    <p:extLst>
      <p:ext uri="{BB962C8B-B14F-4D97-AF65-F5344CB8AC3E}">
        <p14:creationId xmlns:p14="http://schemas.microsoft.com/office/powerpoint/2010/main" val="8194642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Notes:</a:t>
            </a:r>
          </a:p>
          <a:p>
            <a:pPr defTabSz="931774">
              <a:defRPr/>
            </a:pPr>
            <a:r>
              <a:rPr lang="en-US" dirty="0"/>
              <a:t>Optional Slide- Use for a comprehensive Financial Aid Presentation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Steps to create ORSAA account. </a:t>
            </a:r>
            <a:r>
              <a:rPr lang="en-US" b="1" dirty="0">
                <a:solidFill>
                  <a:srgbClr val="FF0000"/>
                </a:solidFill>
              </a:rPr>
              <a:t>The key difference here is that ORSAA parents cannot preemptively create their accounts</a:t>
            </a:r>
            <a:r>
              <a:rPr lang="en-US" dirty="0"/>
              <a:t>, they must wait to be invited by the student – which is after the student completes the ORSAA application. Only one ORSAA parent needs a parent account, but the logic to determine which parent(s) income should be on the ORSAA is the same as FAFSA. </a:t>
            </a:r>
          </a:p>
          <a:p>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defTabSz="931774">
              <a:defRPr/>
            </a:pPr>
            <a:fld id="{CF5A3D93-748B-4AC8-B1BE-8E93ACB29EA3}" type="slidenum">
              <a:rPr lang="en-US">
                <a:solidFill>
                  <a:prstClr val="black"/>
                </a:solidFill>
                <a:latin typeface="Calibri" panose="020F0502020204030204"/>
              </a:rPr>
              <a:pPr defTabSz="931774">
                <a:defRPr/>
              </a:pPr>
              <a:t>19</a:t>
            </a:fld>
            <a:endParaRPr lang="en-US">
              <a:solidFill>
                <a:prstClr val="black"/>
              </a:solidFill>
              <a:latin typeface="Calibri" panose="020F0502020204030204"/>
            </a:endParaRPr>
          </a:p>
        </p:txBody>
      </p:sp>
    </p:spTree>
    <p:extLst>
      <p:ext uri="{BB962C8B-B14F-4D97-AF65-F5344CB8AC3E}">
        <p14:creationId xmlns:p14="http://schemas.microsoft.com/office/powerpoint/2010/main" val="38647254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a:t>
            </a:r>
          </a:p>
          <a:p>
            <a:endParaRPr lang="en-US" dirty="0"/>
          </a:p>
          <a:p>
            <a:r>
              <a:rPr lang="en-US" dirty="0"/>
              <a:t>The goal of this presentation is to understand college costs and how you might be able to pay for them. In order to do that we are going to cover some basic financial aid terms, quickly review the FAFSA/ORSAA, dig into OSAC grant programs, and finally discuss scholarships!</a:t>
            </a:r>
          </a:p>
          <a:p>
            <a:endParaRPr lang="en-US" dirty="0"/>
          </a:p>
          <a:p>
            <a:r>
              <a:rPr lang="en-US" dirty="0"/>
              <a:t>If you want additional information about many of these topics you can find videos on our YouTube page. </a:t>
            </a:r>
          </a:p>
        </p:txBody>
      </p:sp>
      <p:sp>
        <p:nvSpPr>
          <p:cNvPr id="4" name="Slide Number Placeholder 3"/>
          <p:cNvSpPr>
            <a:spLocks noGrp="1"/>
          </p:cNvSpPr>
          <p:nvPr>
            <p:ph type="sldNum" sz="quarter" idx="5"/>
          </p:nvPr>
        </p:nvSpPr>
        <p:spPr/>
        <p:txBody>
          <a:bodyPr/>
          <a:lstStyle/>
          <a:p>
            <a:fld id="{7D3AA7B4-90AA-494E-B684-F5CA56736B59}" type="slidenum">
              <a:rPr lang="en-US" smtClean="0"/>
              <a:t>2</a:t>
            </a:fld>
            <a:endParaRPr lang="en-US"/>
          </a:p>
        </p:txBody>
      </p:sp>
    </p:spTree>
    <p:extLst>
      <p:ext uri="{BB962C8B-B14F-4D97-AF65-F5344CB8AC3E}">
        <p14:creationId xmlns:p14="http://schemas.microsoft.com/office/powerpoint/2010/main" val="231666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FAFSA- Stands for Free Application for Federal Student Aid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ORSAA- Stands for Oregon Student Aid Application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Both the FAFSA and ORSAA are free applications and students should never </a:t>
            </a:r>
            <a:r>
              <a:rPr lang="en-US" i="1" dirty="0"/>
              <a:t>pay </a:t>
            </a:r>
            <a:r>
              <a:rPr lang="en-US" i="0" dirty="0"/>
              <a:t>to complete these forms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Many scholarship and grant applications, including the OSAC scholarship require completing a FAFSA or ORSAA application. Scholarships may require a FAFSA or ORSAA even if it’s not a need-based scholarship.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Both the FAFSA and the ORSAA will likely open in December, but students only need to complete one of the applications. Complete the FAFSA if you are a U.S. Citizen or eligible non-citizen and complete the ORSAA if you are undocumented, have DACA, or </a:t>
            </a:r>
            <a:r>
              <a:rPr lang="en-US" i="1" dirty="0"/>
              <a:t>TPS</a:t>
            </a:r>
            <a:r>
              <a:rPr lang="en-US" dirty="0"/>
              <a:t> status. If you are unsure which form to complete you can use the quiz on the OregonStudentAid.gov website.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International students or those with a valid visa are not eligible to submit either application.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Additional FAFSA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30A13"/>
                </a:solidFill>
                <a:effectLst/>
                <a:latin typeface="Helvetica Neue"/>
              </a:rPr>
              <a:t>Starting on October 1, the Department will release the 2025-26 FAFSA form for testing with a limited set of students and institutions. The Department will make the application available to all students on or before December 1. </a:t>
            </a: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p:txBody>
      </p:sp>
      <p:sp>
        <p:nvSpPr>
          <p:cNvPr id="4" name="Slide Number Placeholder 3"/>
          <p:cNvSpPr>
            <a:spLocks noGrp="1"/>
          </p:cNvSpPr>
          <p:nvPr>
            <p:ph type="sldNum" sz="quarter" idx="5"/>
          </p:nvPr>
        </p:nvSpPr>
        <p:spPr/>
        <p:txBody>
          <a:bodyPr/>
          <a:lstStyle/>
          <a:p>
            <a:fld id="{CF5A3D93-748B-4AC8-B1BE-8E93ACB29EA3}" type="slidenum">
              <a:rPr lang="en-US" smtClean="0"/>
              <a:t>20</a:t>
            </a:fld>
            <a:endParaRPr lang="en-US"/>
          </a:p>
        </p:txBody>
      </p:sp>
    </p:spTree>
    <p:extLst>
      <p:ext uri="{BB962C8B-B14F-4D97-AF65-F5344CB8AC3E}">
        <p14:creationId xmlns:p14="http://schemas.microsoft.com/office/powerpoint/2010/main" val="34996981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 </a:t>
            </a:r>
          </a:p>
          <a:p>
            <a:r>
              <a:rPr lang="en-US" dirty="0"/>
              <a:t>This is the section header for the Oregon Grants section of the Presentation. </a:t>
            </a:r>
          </a:p>
          <a:p>
            <a:endParaRPr lang="en-US" dirty="0"/>
          </a:p>
          <a:p>
            <a:r>
              <a:rPr lang="en-US" dirty="0"/>
              <a:t>This section of the presentation includes 8 slides and provides an overview of the Oregon Opportunity Grant, Oregon Promise Grant, and a brief review of the other OSAC grants. Additionally, this section includes a brief overview of how to create a OSAC student portal account.  </a:t>
            </a:r>
          </a:p>
        </p:txBody>
      </p:sp>
      <p:sp>
        <p:nvSpPr>
          <p:cNvPr id="4" name="Slide Number Placeholder 3"/>
          <p:cNvSpPr>
            <a:spLocks noGrp="1"/>
          </p:cNvSpPr>
          <p:nvPr>
            <p:ph type="sldNum" sz="quarter" idx="5"/>
          </p:nvPr>
        </p:nvSpPr>
        <p:spPr/>
        <p:txBody>
          <a:bodyPr/>
          <a:lstStyle/>
          <a:p>
            <a:fld id="{7D3AA7B4-90AA-494E-B684-F5CA56736B59}" type="slidenum">
              <a:rPr lang="en-US" smtClean="0"/>
              <a:t>21</a:t>
            </a:fld>
            <a:endParaRPr lang="en-US"/>
          </a:p>
        </p:txBody>
      </p:sp>
    </p:spTree>
    <p:extLst>
      <p:ext uri="{BB962C8B-B14F-4D97-AF65-F5344CB8AC3E}">
        <p14:creationId xmlns:p14="http://schemas.microsoft.com/office/powerpoint/2010/main" val="25506003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Notes- </a:t>
            </a:r>
          </a:p>
          <a:p>
            <a:pPr defTabSz="931774">
              <a:defRPr/>
            </a:pPr>
            <a:r>
              <a:rPr lang="en-US" dirty="0"/>
              <a:t>The OSAC portal is where students can apply for a variety of grants and scholarships administered by the State of Oregon. OSAC recommends students create a portal account as soon as possible so that they are ready for the scholarship/grant application process.</a:t>
            </a:r>
          </a:p>
          <a:p>
            <a:pPr defTabSz="931774">
              <a:defRPr/>
            </a:pPr>
            <a:endParaRPr lang="en-US" dirty="0"/>
          </a:p>
          <a:p>
            <a:pPr marL="0" marR="0" lvl="0" indent="0" algn="l" defTabSz="931774" rtl="0" eaLnBrk="1" fontAlgn="auto" latinLnBrk="0" hangingPunct="1">
              <a:lnSpc>
                <a:spcPct val="100000"/>
              </a:lnSpc>
              <a:spcBef>
                <a:spcPts val="0"/>
              </a:spcBef>
              <a:spcAft>
                <a:spcPts val="0"/>
              </a:spcAft>
              <a:buClrTx/>
              <a:buSzTx/>
              <a:buFontTx/>
              <a:buNone/>
              <a:tabLst/>
              <a:defRPr/>
            </a:pPr>
            <a:r>
              <a:rPr lang="en-US" sz="1200" baseline="0" dirty="0"/>
              <a:t>Students are encouraged to check their email and portal account regularly during the spring to check for any award notifications.</a:t>
            </a:r>
            <a:endParaRPr lang="en-US" sz="1200" dirty="0"/>
          </a:p>
          <a:p>
            <a:pPr defTabSz="931774">
              <a:defRPr/>
            </a:pPr>
            <a:endParaRPr lang="en-US" dirty="0"/>
          </a:p>
        </p:txBody>
      </p:sp>
      <p:sp>
        <p:nvSpPr>
          <p:cNvPr id="4" name="Slide Number Placeholder 3"/>
          <p:cNvSpPr>
            <a:spLocks noGrp="1"/>
          </p:cNvSpPr>
          <p:nvPr>
            <p:ph type="sldNum" sz="quarter" idx="5"/>
          </p:nvPr>
        </p:nvSpPr>
        <p:spPr/>
        <p:txBody>
          <a:bodyPr/>
          <a:lstStyle/>
          <a:p>
            <a:fld id="{CF5A3D93-748B-4AC8-B1BE-8E93ACB29EA3}" type="slidenum">
              <a:rPr lang="en-US" smtClean="0"/>
              <a:t>22</a:t>
            </a:fld>
            <a:endParaRPr lang="en-US"/>
          </a:p>
        </p:txBody>
      </p:sp>
    </p:spTree>
    <p:extLst>
      <p:ext uri="{BB962C8B-B14F-4D97-AF65-F5344CB8AC3E}">
        <p14:creationId xmlns:p14="http://schemas.microsoft.com/office/powerpoint/2010/main" val="24424331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 </a:t>
            </a:r>
          </a:p>
          <a:p>
            <a:endParaRPr lang="en-US" dirty="0"/>
          </a:p>
          <a:p>
            <a:r>
              <a:rPr lang="en-US" dirty="0"/>
              <a:t>Creating an OSAC portal account is easy, but a few things can be tricky. </a:t>
            </a:r>
          </a:p>
          <a:p>
            <a:pPr marL="232943" indent="-232943">
              <a:buAutoNum type="arabicPeriod"/>
            </a:pPr>
            <a:r>
              <a:rPr lang="en-US" dirty="0"/>
              <a:t>Make sure to use your legal name and the name that matches your FAFSA or ORSAA application</a:t>
            </a:r>
          </a:p>
          <a:p>
            <a:pPr marL="232943" indent="-232943">
              <a:buAutoNum type="arabicPeriod"/>
            </a:pPr>
            <a:r>
              <a:rPr lang="en-US" dirty="0"/>
              <a:t>Remember your password is 12 characters and has specific requirements</a:t>
            </a:r>
          </a:p>
          <a:p>
            <a:pPr marL="232943" indent="-232943">
              <a:buAutoNum type="arabicPeriod"/>
            </a:pPr>
            <a:r>
              <a:rPr lang="en-US" dirty="0"/>
              <a:t>Students should sign up with </a:t>
            </a:r>
            <a:r>
              <a:rPr lang="en-US" b="1" dirty="0"/>
              <a:t>a personal email account, </a:t>
            </a:r>
            <a:r>
              <a:rPr lang="en-US" dirty="0"/>
              <a:t>not a high school or college-operated email account, so that they will have access to their portal account indefinitely. Students are encouraged to check their email and portal account regularly during the spring to check for any award notifications.</a:t>
            </a:r>
          </a:p>
          <a:p>
            <a:r>
              <a:rPr lang="en-US" dirty="0"/>
              <a:t>Do not make a duplicate account if you have already applied for an OSAC grant or scholarship this year (or prior years) – your OSAC account is yours for your college career. If you ever need assistance with your account, please contact OSAC.</a:t>
            </a:r>
          </a:p>
          <a:p>
            <a:endParaRPr lang="en-US" dirty="0"/>
          </a:p>
          <a:p>
            <a:r>
              <a:rPr lang="en-US" dirty="0"/>
              <a:t>Remember to stay organized, it is hard to reset a username and password so make sure to keep track of your username and password</a:t>
            </a:r>
          </a:p>
          <a:p>
            <a:pPr marL="232943" indent="-232943">
              <a:buAutoNum type="arabicPeriod"/>
            </a:pPr>
            <a:endParaRPr lang="en-US" dirty="0"/>
          </a:p>
        </p:txBody>
      </p:sp>
      <p:sp>
        <p:nvSpPr>
          <p:cNvPr id="4" name="Slide Number Placeholder 3"/>
          <p:cNvSpPr>
            <a:spLocks noGrp="1"/>
          </p:cNvSpPr>
          <p:nvPr>
            <p:ph type="sldNum" sz="quarter" idx="5"/>
          </p:nvPr>
        </p:nvSpPr>
        <p:spPr/>
        <p:txBody>
          <a:bodyPr/>
          <a:lstStyle/>
          <a:p>
            <a:fld id="{CF5A3D93-748B-4AC8-B1BE-8E93ACB29EA3}" type="slidenum">
              <a:rPr lang="en-US" smtClean="0"/>
              <a:t>23</a:t>
            </a:fld>
            <a:endParaRPr lang="en-US"/>
          </a:p>
        </p:txBody>
      </p:sp>
    </p:spTree>
    <p:extLst>
      <p:ext uri="{BB962C8B-B14F-4D97-AF65-F5344CB8AC3E}">
        <p14:creationId xmlns:p14="http://schemas.microsoft.com/office/powerpoint/2010/main" val="4407622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 typeface="Symbol" panose="05050102010706020507" pitchFamily="18" charset="2"/>
              <a:buNone/>
              <a:tabLst/>
              <a:defRPr/>
            </a:pPr>
            <a:r>
              <a:rPr lang="en-US" sz="1100" dirty="0">
                <a:effectLst/>
                <a:latin typeface="Calibri" panose="020F0502020204030204" pitchFamily="34" charset="0"/>
                <a:ea typeface="Calibri" panose="020F0502020204030204" pitchFamily="34" charset="0"/>
                <a:cs typeface="Times New Roman" panose="02020603050405020304" pitchFamily="18" charset="0"/>
              </a:rPr>
              <a:t>Notes:</a:t>
            </a:r>
          </a:p>
          <a:p>
            <a:pPr marL="0" marR="0" lvl="0" indent="0" algn="l" defTabSz="914400" rtl="0" eaLnBrk="1" fontAlgn="auto" latinLnBrk="0" hangingPunct="1">
              <a:lnSpc>
                <a:spcPct val="107000"/>
              </a:lnSpc>
              <a:spcBef>
                <a:spcPts val="0"/>
              </a:spcBef>
              <a:spcAft>
                <a:spcPts val="800"/>
              </a:spcAft>
              <a:buClrTx/>
              <a:buSzTx/>
              <a:buFont typeface="Symbol" panose="05050102010706020507" pitchFamily="18" charset="2"/>
              <a:buNone/>
              <a:tabLst/>
              <a:defRPr/>
            </a:pPr>
            <a:r>
              <a:rPr lang="en-US" sz="1100" dirty="0">
                <a:effectLst/>
                <a:latin typeface="Calibri" panose="020F0502020204030204" pitchFamily="34" charset="0"/>
                <a:ea typeface="Calibri" panose="020F0502020204030204" pitchFamily="34" charset="0"/>
                <a:cs typeface="Times New Roman" panose="02020603050405020304" pitchFamily="18" charset="0"/>
              </a:rPr>
              <a:t>Oregon Opportunity Grant is Oregon’s largest need-based grant program for undergraduate Oregon students. Students are eligible to receive this grant up to four years. Eligibility is reviewed each academic year (no automatic renewal). </a:t>
            </a:r>
          </a:p>
          <a:p>
            <a:pPr marL="0" marR="0" lvl="0" indent="0" algn="l" defTabSz="914400" rtl="0" eaLnBrk="1" fontAlgn="auto" latinLnBrk="0" hangingPunct="1">
              <a:lnSpc>
                <a:spcPct val="107000"/>
              </a:lnSpc>
              <a:spcBef>
                <a:spcPts val="0"/>
              </a:spcBef>
              <a:spcAft>
                <a:spcPts val="800"/>
              </a:spcAft>
              <a:buClrTx/>
              <a:buSzTx/>
              <a:buFont typeface="Symbol" panose="05050102010706020507" pitchFamily="18" charset="2"/>
              <a:buNone/>
              <a:tabLst/>
              <a:defRPr/>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sz="1100" u="sng" dirty="0">
                <a:effectLst/>
                <a:latin typeface="Calibri" panose="020F0502020204030204" pitchFamily="34" charset="0"/>
                <a:ea typeface="Calibri" panose="020F0502020204030204" pitchFamily="34" charset="0"/>
                <a:cs typeface="Times New Roman" panose="02020603050405020304" pitchFamily="18" charset="0"/>
              </a:rPr>
              <a:t>Eligibility</a:t>
            </a: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p>
            <a:pPr marL="742950" marR="0" lvl="1" indent="-285750">
              <a:lnSpc>
                <a:spcPct val="107000"/>
              </a:lnSpc>
              <a:spcBef>
                <a:spcPts val="0"/>
              </a:spcBef>
              <a:spcAft>
                <a:spcPts val="800"/>
              </a:spcAft>
              <a:buFont typeface="Courier New" panose="02070309020205020404" pitchFamily="49" charset="0"/>
              <a:buChar char="o"/>
            </a:pPr>
            <a:r>
              <a:rPr lang="en-US" sz="1100" baseline="0" dirty="0">
                <a:effectLst/>
                <a:latin typeface="Calibri" panose="020F0502020204030204" pitchFamily="34" charset="0"/>
                <a:ea typeface="Calibri" panose="020F0502020204030204" pitchFamily="34" charset="0"/>
                <a:cs typeface="Times New Roman" panose="02020603050405020304" pitchFamily="18" charset="0"/>
              </a:rPr>
              <a:t>Open to Oregon residents who attend an eligible postsecondary school in Oregon</a:t>
            </a:r>
          </a:p>
          <a:p>
            <a:pPr marL="742950" marR="0" lvl="1" indent="-285750">
              <a:lnSpc>
                <a:spcPct val="107000"/>
              </a:lnSpc>
              <a:spcBef>
                <a:spcPts val="0"/>
              </a:spcBef>
              <a:spcAft>
                <a:spcPts val="80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Haven’t already earned a baccalaureate degree</a:t>
            </a:r>
          </a:p>
          <a:p>
            <a:pPr marL="742950" marR="0" lvl="1" indent="-285750">
              <a:lnSpc>
                <a:spcPct val="107000"/>
              </a:lnSpc>
              <a:spcBef>
                <a:spcPts val="0"/>
              </a:spcBef>
              <a:spcAft>
                <a:spcPts val="80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Enrolled at least half-time (award will be prorated for half-time enrollment)</a:t>
            </a:r>
          </a:p>
          <a:p>
            <a:pPr marL="742950" marR="0" lvl="1" indent="-285750">
              <a:lnSpc>
                <a:spcPct val="107000"/>
              </a:lnSpc>
              <a:spcBef>
                <a:spcPts val="0"/>
              </a:spcBef>
              <a:spcAft>
                <a:spcPts val="80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Maintain satisfactory academic progress</a:t>
            </a:r>
          </a:p>
          <a:p>
            <a:pPr marL="742950" marR="0" lvl="1" indent="-285750">
              <a:lnSpc>
                <a:spcPct val="107000"/>
              </a:lnSpc>
              <a:spcBef>
                <a:spcPts val="0"/>
              </a:spcBef>
              <a:spcAft>
                <a:spcPts val="80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Priority goes to those with financial need</a:t>
            </a:r>
          </a:p>
          <a:p>
            <a:pPr marL="742950" marR="0" lvl="1" indent="-285750">
              <a:lnSpc>
                <a:spcPct val="107000"/>
              </a:lnSpc>
              <a:spcBef>
                <a:spcPts val="0"/>
              </a:spcBef>
              <a:spcAft>
                <a:spcPts val="80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Must meet SAI limit and FAFSA/ORSAA cutoff date</a:t>
            </a:r>
          </a:p>
          <a:p>
            <a:pPr marL="742950" marR="0" lvl="1" indent="-285750">
              <a:lnSpc>
                <a:spcPct val="107000"/>
              </a:lnSpc>
              <a:spcBef>
                <a:spcPts val="0"/>
              </a:spcBef>
              <a:spcAft>
                <a:spcPts val="80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Additional eligibility requirements for ORSAA students (must meet tuition equity criteria)</a:t>
            </a:r>
          </a:p>
          <a:p>
            <a:pPr marL="342900" marR="0" lvl="0" indent="-342900">
              <a:lnSpc>
                <a:spcPct val="107000"/>
              </a:lnSpc>
              <a:spcBef>
                <a:spcPts val="0"/>
              </a:spcBef>
              <a:spcAft>
                <a:spcPts val="800"/>
              </a:spcAft>
              <a:buFont typeface="Symbol" panose="05050102010706020507" pitchFamily="18" charset="2"/>
              <a:buChar char=""/>
            </a:pPr>
            <a:r>
              <a:rPr lang="en-US" sz="1100" u="sng" dirty="0">
                <a:effectLst/>
                <a:latin typeface="Calibri" panose="020F0502020204030204" pitchFamily="34" charset="0"/>
                <a:ea typeface="Calibri" panose="020F0502020204030204" pitchFamily="34" charset="0"/>
                <a:cs typeface="Times New Roman" panose="02020603050405020304" pitchFamily="18" charset="0"/>
              </a:rPr>
              <a:t>Submit the FAFSA/ORSAA</a:t>
            </a:r>
            <a:r>
              <a:rPr lang="en-US" sz="1100" dirty="0">
                <a:effectLst/>
                <a:latin typeface="Calibri" panose="020F0502020204030204" pitchFamily="34" charset="0"/>
                <a:ea typeface="Calibri" panose="020F0502020204030204" pitchFamily="34" charset="0"/>
                <a:cs typeface="Times New Roman" panose="02020603050405020304" pitchFamily="18" charset="0"/>
              </a:rPr>
              <a:t>: all FAFSA and ORSAA filers are automatically considered for the Oregon Opportunity Grant and are notified via email if they are eligible.	</a:t>
            </a:r>
          </a:p>
          <a:p>
            <a:pPr marL="742950" marR="0" lvl="1" indent="-285750">
              <a:lnSpc>
                <a:spcPct val="107000"/>
              </a:lnSpc>
              <a:spcBef>
                <a:spcPts val="0"/>
              </a:spcBef>
              <a:spcAft>
                <a:spcPts val="800"/>
              </a:spcAft>
              <a:buFont typeface="Courier New" panose="02070309020205020404" pitchFamily="49" charset="0"/>
              <a:buChar char="o"/>
            </a:pPr>
            <a:r>
              <a:rPr lang="en-US" sz="1100" u="sng" dirty="0">
                <a:effectLst/>
                <a:latin typeface="Calibri" panose="020F0502020204030204" pitchFamily="34" charset="0"/>
                <a:ea typeface="Calibri" panose="020F0502020204030204" pitchFamily="34" charset="0"/>
                <a:cs typeface="Times New Roman" panose="02020603050405020304" pitchFamily="18" charset="0"/>
              </a:rPr>
              <a:t>File as soon as possible </a:t>
            </a:r>
            <a:r>
              <a:rPr lang="en-US" sz="1100" dirty="0">
                <a:effectLst/>
                <a:latin typeface="Calibri" panose="020F0502020204030204" pitchFamily="34" charset="0"/>
                <a:ea typeface="Calibri" panose="020F0502020204030204" pitchFamily="34" charset="0"/>
                <a:cs typeface="Times New Roman" panose="02020603050405020304" pitchFamily="18" charset="0"/>
              </a:rPr>
              <a:t>once the application. OOG funds are first-come, first-served  and are awarded until funds are depleted. </a:t>
            </a:r>
          </a:p>
          <a:p>
            <a:pPr marL="742950" marR="0" lvl="1" indent="-285750">
              <a:lnSpc>
                <a:spcPct val="107000"/>
              </a:lnSpc>
              <a:spcBef>
                <a:spcPts val="0"/>
              </a:spcBef>
              <a:spcAft>
                <a:spcPts val="80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Resolve any errors as quickly as possible, OSAC cannot award OOG to FAFSA/ORSAA with error codes </a:t>
            </a:r>
          </a:p>
          <a:p>
            <a:pPr marL="285750" marR="0" lvl="0" indent="-285750">
              <a:lnSpc>
                <a:spcPct val="107000"/>
              </a:lnSpc>
              <a:spcBef>
                <a:spcPts val="0"/>
              </a:spcBef>
              <a:spcAft>
                <a:spcPts val="80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OOG is not available for out of state and for-profit schools</a:t>
            </a:r>
          </a:p>
          <a:p>
            <a:pPr marL="285750" marR="0" lvl="0" indent="-285750">
              <a:lnSpc>
                <a:spcPct val="107000"/>
              </a:lnSpc>
              <a:spcBef>
                <a:spcPts val="0"/>
              </a:spcBef>
              <a:spcAft>
                <a:spcPts val="80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OOG does not award funds for summer term</a:t>
            </a:r>
          </a:p>
          <a:p>
            <a:pPr marL="0" marR="0">
              <a:lnSpc>
                <a:spcPct val="107000"/>
              </a:lnSpc>
              <a:spcBef>
                <a:spcPts val="0"/>
              </a:spcBef>
              <a:spcAft>
                <a:spcPts val="800"/>
              </a:spcAft>
            </a:pPr>
            <a:endParaRPr lang="en-US" sz="1100" b="1"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b="1" u="sng" dirty="0">
                <a:effectLst/>
                <a:latin typeface="Calibri" panose="020F0502020204030204" pitchFamily="34" charset="0"/>
                <a:ea typeface="Calibri" panose="020F0502020204030204" pitchFamily="34" charset="0"/>
                <a:cs typeface="Times New Roman" panose="02020603050405020304" pitchFamily="18" charset="0"/>
              </a:rPr>
              <a:t>Priority</a:t>
            </a:r>
            <a:r>
              <a:rPr lang="en-US" sz="1100" dirty="0">
                <a:effectLst/>
                <a:latin typeface="Calibri" panose="020F0502020204030204" pitchFamily="34" charset="0"/>
                <a:ea typeface="Calibri" panose="020F0502020204030204" pitchFamily="34" charset="0"/>
                <a:cs typeface="Times New Roman" panose="02020603050405020304" pitchFamily="18" charset="0"/>
              </a:rPr>
              <a:t>: goes to those with financial need, based on the applicant’s SAI. Applying does NOT guarantee an award. </a:t>
            </a:r>
          </a:p>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See the OSAC website for additional details. https://oregonstudentaid.gov/grants/oregon-opportunity-grant/</a:t>
            </a:r>
          </a:p>
          <a:p>
            <a:pPr marL="0" marR="0">
              <a:lnSpc>
                <a:spcPct val="107000"/>
              </a:lnSpc>
              <a:spcBef>
                <a:spcPts val="0"/>
              </a:spcBef>
              <a:spcAft>
                <a:spcPts val="80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Funds are only disbursed for the fall, winter, and spring terms each year.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OOG does not disburse grant funds during the summer.</a:t>
            </a:r>
          </a:p>
          <a:p>
            <a:pPr marL="0" marR="0">
              <a:lnSpc>
                <a:spcPct val="107000"/>
              </a:lnSpc>
              <a:spcBef>
                <a:spcPts val="0"/>
              </a:spcBef>
              <a:spcAft>
                <a:spcPts val="800"/>
              </a:spcAft>
            </a:pP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b="0" dirty="0">
                <a:effectLst/>
                <a:latin typeface="Calibri" panose="020F0502020204030204" pitchFamily="34" charset="0"/>
                <a:ea typeface="Calibri" panose="020F0502020204030204" pitchFamily="34" charset="0"/>
                <a:cs typeface="Times New Roman" panose="02020603050405020304" pitchFamily="18" charset="0"/>
              </a:rPr>
              <a:t>OOG eligible students who are enrolled in eligible BAS program at a community college will receive a slightly higher award amount. </a:t>
            </a:r>
            <a:endParaRPr lang="en-US" b="0" dirty="0"/>
          </a:p>
        </p:txBody>
      </p:sp>
      <p:sp>
        <p:nvSpPr>
          <p:cNvPr id="4" name="Slide Number Placeholder 3"/>
          <p:cNvSpPr>
            <a:spLocks noGrp="1"/>
          </p:cNvSpPr>
          <p:nvPr>
            <p:ph type="sldNum" sz="quarter" idx="5"/>
          </p:nvPr>
        </p:nvSpPr>
        <p:spPr/>
        <p:txBody>
          <a:bodyPr/>
          <a:lstStyle/>
          <a:p>
            <a:fld id="{7D3AA7B4-90AA-494E-B684-F5CA56736B59}" type="slidenum">
              <a:rPr lang="en-US" smtClean="0"/>
              <a:t>24</a:t>
            </a:fld>
            <a:endParaRPr lang="en-US"/>
          </a:p>
        </p:txBody>
      </p:sp>
    </p:spTree>
    <p:extLst>
      <p:ext uri="{BB962C8B-B14F-4D97-AF65-F5344CB8AC3E}">
        <p14:creationId xmlns:p14="http://schemas.microsoft.com/office/powerpoint/2010/main" val="26685675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dirty="0"/>
              <a:t>Notes: </a:t>
            </a:r>
          </a:p>
          <a:p>
            <a:r>
              <a:rPr lang="en-US" sz="1200" dirty="0"/>
              <a:t>Oregon Promise</a:t>
            </a:r>
            <a:r>
              <a:rPr lang="en-US" sz="1200" baseline="0" dirty="0"/>
              <a:t> helps pay tuition at an Oregon community college up to 90 credits for recent high school and GED test graduates</a:t>
            </a:r>
            <a:endParaRPr lang="en-US" sz="1200" dirty="0"/>
          </a:p>
          <a:p>
            <a:endParaRPr lang="en-US" sz="1200" u="sng" dirty="0"/>
          </a:p>
          <a:p>
            <a:r>
              <a:rPr lang="en-US" sz="1200" b="1" i="0" kern="1200" dirty="0">
                <a:solidFill>
                  <a:schemeClr val="tx1"/>
                </a:solidFill>
                <a:effectLst/>
                <a:latin typeface="+mn-lt"/>
                <a:ea typeface="+mn-ea"/>
                <a:cs typeface="+mn-cs"/>
              </a:rPr>
              <a:t>Eligibility</a:t>
            </a:r>
            <a:r>
              <a:rPr lang="en-US" sz="1200" b="0" i="0" kern="1200" dirty="0">
                <a:solidFill>
                  <a:schemeClr val="tx1"/>
                </a:solidFill>
                <a:effectLst/>
                <a:latin typeface="+mn-lt"/>
                <a:ea typeface="+mn-ea"/>
                <a:cs typeface="+mn-cs"/>
              </a:rPr>
              <a:t>:</a:t>
            </a:r>
            <a:r>
              <a:rPr lang="en-US" sz="1200" b="0" i="0" kern="1200" baseline="0" dirty="0">
                <a:solidFill>
                  <a:schemeClr val="tx1"/>
                </a:solidFill>
                <a:effectLst/>
                <a:latin typeface="+mn-lt"/>
                <a:ea typeface="+mn-ea"/>
                <a:cs typeface="+mn-cs"/>
              </a:rPr>
              <a:t> </a:t>
            </a:r>
            <a:endParaRPr lang="en-US" sz="1200" b="0" i="0" kern="1200" dirty="0">
              <a:solidFill>
                <a:schemeClr val="tx1"/>
              </a:solidFill>
              <a:effectLst/>
              <a:latin typeface="+mn-lt"/>
              <a:ea typeface="+mn-ea"/>
              <a:cs typeface="+mn-cs"/>
            </a:endParaRPr>
          </a:p>
          <a:p>
            <a:pPr marL="228600" indent="-228600">
              <a:buFont typeface="+mj-lt"/>
              <a:buAutoNum type="arabicPeriod"/>
            </a:pPr>
            <a:r>
              <a:rPr lang="en-US" sz="1200" b="0" i="0" kern="1200" dirty="0">
                <a:solidFill>
                  <a:schemeClr val="tx1"/>
                </a:solidFill>
                <a:effectLst/>
                <a:latin typeface="+mn-lt"/>
                <a:ea typeface="+mn-ea"/>
                <a:cs typeface="+mn-cs"/>
              </a:rPr>
              <a:t>Be </a:t>
            </a:r>
            <a:r>
              <a:rPr lang="en-US" sz="1200" b="1" i="0" kern="1200" dirty="0">
                <a:solidFill>
                  <a:schemeClr val="tx1"/>
                </a:solidFill>
                <a:effectLst/>
                <a:latin typeface="+mn-lt"/>
                <a:ea typeface="+mn-ea"/>
                <a:cs typeface="+mn-cs"/>
              </a:rPr>
              <a:t>a recent </a:t>
            </a:r>
            <a:r>
              <a:rPr lang="en-US" sz="1200" b="0" i="0" kern="1200" dirty="0">
                <a:solidFill>
                  <a:schemeClr val="tx1"/>
                </a:solidFill>
                <a:effectLst/>
                <a:latin typeface="+mn-lt"/>
                <a:ea typeface="+mn-ea"/>
                <a:cs typeface="+mn-cs"/>
              </a:rPr>
              <a:t>Oregon high school </a:t>
            </a:r>
            <a:r>
              <a:rPr lang="en-US" sz="1200" b="1" i="0" kern="1200" dirty="0">
                <a:solidFill>
                  <a:schemeClr val="tx1"/>
                </a:solidFill>
                <a:effectLst/>
                <a:latin typeface="+mn-lt"/>
                <a:ea typeface="+mn-ea"/>
                <a:cs typeface="+mn-cs"/>
              </a:rPr>
              <a:t>graduate</a:t>
            </a:r>
            <a:r>
              <a:rPr lang="en-US" sz="1200" b="0" i="0" kern="1200" dirty="0">
                <a:solidFill>
                  <a:schemeClr val="tx1"/>
                </a:solidFill>
                <a:effectLst/>
                <a:latin typeface="+mn-lt"/>
                <a:ea typeface="+mn-ea"/>
                <a:cs typeface="+mn-cs"/>
              </a:rPr>
              <a:t> or Oregon GED Test graduate</a:t>
            </a:r>
          </a:p>
          <a:p>
            <a:pPr marL="228600" indent="-228600">
              <a:buFont typeface="+mj-lt"/>
              <a:buAutoNum type="arabicPeriod"/>
            </a:pPr>
            <a:r>
              <a:rPr lang="en-US" sz="1200" b="0" i="0" kern="1200" dirty="0">
                <a:solidFill>
                  <a:schemeClr val="tx1"/>
                </a:solidFill>
                <a:effectLst/>
                <a:latin typeface="+mn-lt"/>
                <a:ea typeface="+mn-ea"/>
                <a:cs typeface="+mn-cs"/>
              </a:rPr>
              <a:t>Have documentation</a:t>
            </a:r>
            <a:r>
              <a:rPr lang="en-US" sz="1200" b="0" i="0" kern="1200" baseline="0" dirty="0">
                <a:solidFill>
                  <a:schemeClr val="tx1"/>
                </a:solidFill>
                <a:effectLst/>
                <a:latin typeface="+mn-lt"/>
                <a:ea typeface="+mn-ea"/>
                <a:cs typeface="+mn-cs"/>
              </a:rPr>
              <a:t> for</a:t>
            </a:r>
            <a:r>
              <a:rPr lang="en-US" sz="1200" b="0" i="0" kern="1200" dirty="0">
                <a:solidFill>
                  <a:schemeClr val="tx1"/>
                </a:solidFill>
                <a:effectLst/>
                <a:latin typeface="+mn-lt"/>
                <a:ea typeface="+mn-ea"/>
                <a:cs typeface="+mn-cs"/>
              </a:rPr>
              <a:t> a cumulative </a:t>
            </a:r>
            <a:r>
              <a:rPr lang="en-US" sz="1200" b="1" i="0" kern="1200" dirty="0">
                <a:solidFill>
                  <a:schemeClr val="tx1"/>
                </a:solidFill>
                <a:effectLst/>
                <a:latin typeface="+mn-lt"/>
                <a:ea typeface="+mn-ea"/>
                <a:cs typeface="+mn-cs"/>
              </a:rPr>
              <a:t>high school GPA of 2.0 or higher</a:t>
            </a:r>
            <a:r>
              <a:rPr lang="en-US" sz="1200" b="1" i="0" kern="1200" baseline="0" dirty="0">
                <a:solidFill>
                  <a:schemeClr val="tx1"/>
                </a:solidFill>
                <a:effectLst/>
                <a:latin typeface="+mn-lt"/>
                <a:ea typeface="+mn-ea"/>
                <a:cs typeface="+mn-cs"/>
              </a:rPr>
              <a:t> </a:t>
            </a:r>
            <a:r>
              <a:rPr lang="en-US" sz="1200" b="0" i="0" kern="1200" baseline="0" dirty="0">
                <a:solidFill>
                  <a:schemeClr val="tx1"/>
                </a:solidFill>
                <a:effectLst/>
                <a:latin typeface="+mn-lt"/>
                <a:ea typeface="+mn-ea"/>
                <a:cs typeface="+mn-cs"/>
              </a:rPr>
              <a:t>(or pass all GED tests)</a:t>
            </a:r>
            <a:r>
              <a:rPr lang="en-US" sz="1200" b="0" i="0" kern="1200" dirty="0">
                <a:solidFill>
                  <a:schemeClr val="tx1"/>
                </a:solidFill>
                <a:effectLst/>
                <a:latin typeface="+mn-lt"/>
                <a:ea typeface="+mn-ea"/>
                <a:cs typeface="+mn-cs"/>
              </a:rPr>
              <a:t>.</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Transcript</a:t>
            </a:r>
            <a:r>
              <a:rPr lang="en-US" sz="1200" b="0" i="0" kern="1200" baseline="0" dirty="0">
                <a:solidFill>
                  <a:schemeClr val="tx1"/>
                </a:solidFill>
                <a:effectLst/>
                <a:latin typeface="+mn-lt"/>
                <a:ea typeface="+mn-ea"/>
                <a:cs typeface="+mn-cs"/>
              </a:rPr>
              <a:t> is either provided by student or though the high school registrar completing the GPA verification process in the OSAC partner portal.</a:t>
            </a:r>
            <a:endParaRPr lang="en-US" sz="1200" b="0" i="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kern="1200" dirty="0">
                <a:solidFill>
                  <a:schemeClr val="tx1"/>
                </a:solidFill>
                <a:effectLst/>
                <a:latin typeface="+mn-lt"/>
                <a:ea typeface="+mn-ea"/>
                <a:cs typeface="+mn-cs"/>
              </a:rPr>
              <a:t>Be</a:t>
            </a:r>
            <a:r>
              <a:rPr lang="en-US" sz="1200" b="0" i="0" kern="1200" baseline="0" dirty="0">
                <a:solidFill>
                  <a:schemeClr val="tx1"/>
                </a:solidFill>
                <a:effectLst/>
                <a:latin typeface="+mn-lt"/>
                <a:ea typeface="+mn-ea"/>
                <a:cs typeface="+mn-cs"/>
              </a:rPr>
              <a:t> </a:t>
            </a:r>
            <a:r>
              <a:rPr lang="en-US" sz="1200" b="1" i="0" kern="1200" baseline="0" dirty="0">
                <a:solidFill>
                  <a:schemeClr val="tx1"/>
                </a:solidFill>
                <a:effectLst/>
                <a:latin typeface="+mn-lt"/>
                <a:ea typeface="+mn-ea"/>
                <a:cs typeface="+mn-cs"/>
              </a:rPr>
              <a:t>e</a:t>
            </a:r>
            <a:r>
              <a:rPr lang="en-US" sz="1200" b="1" i="0" kern="1200" dirty="0">
                <a:solidFill>
                  <a:schemeClr val="tx1"/>
                </a:solidFill>
                <a:effectLst/>
                <a:latin typeface="+mn-lt"/>
                <a:ea typeface="+mn-ea"/>
                <a:cs typeface="+mn-cs"/>
              </a:rPr>
              <a:t>nrolled at least half-time </a:t>
            </a:r>
            <a:r>
              <a:rPr lang="en-US" sz="1200" b="0" i="0" kern="1200" dirty="0">
                <a:solidFill>
                  <a:schemeClr val="tx1"/>
                </a:solidFill>
                <a:effectLst/>
                <a:latin typeface="+mn-lt"/>
                <a:ea typeface="+mn-ea"/>
                <a:cs typeface="+mn-cs"/>
              </a:rPr>
              <a:t>at an Oregon community college </a:t>
            </a:r>
            <a:r>
              <a:rPr lang="en-US" sz="1200" b="1" i="0" kern="1200" dirty="0">
                <a:solidFill>
                  <a:schemeClr val="tx1"/>
                </a:solidFill>
                <a:effectLst/>
                <a:latin typeface="+mn-lt"/>
                <a:ea typeface="+mn-ea"/>
                <a:cs typeface="+mn-cs"/>
              </a:rPr>
              <a:t>within 6 months of high school graduation </a:t>
            </a:r>
            <a:r>
              <a:rPr lang="en-US" sz="1200" b="0" i="0" kern="1200" dirty="0">
                <a:solidFill>
                  <a:schemeClr val="tx1"/>
                </a:solidFill>
                <a:effectLst/>
                <a:latin typeface="+mn-lt"/>
                <a:ea typeface="+mn-ea"/>
                <a:cs typeface="+mn-cs"/>
              </a:rPr>
              <a:t>or GED completion</a:t>
            </a:r>
            <a:r>
              <a:rPr lang="en-US" sz="1200" b="0" i="0" kern="1200" baseline="0" dirty="0">
                <a:solidFill>
                  <a:schemeClr val="tx1"/>
                </a:solidFill>
                <a:effectLst/>
                <a:latin typeface="+mn-lt"/>
                <a:ea typeface="+mn-ea"/>
                <a:cs typeface="+mn-cs"/>
              </a:rPr>
              <a:t> (typically the next college term excluding summer)</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kern="1200" dirty="0">
                <a:solidFill>
                  <a:schemeClr val="tx1"/>
                </a:solidFill>
                <a:effectLst/>
                <a:latin typeface="+mn-lt"/>
                <a:ea typeface="+mn-ea"/>
                <a:cs typeface="+mn-cs"/>
              </a:rPr>
              <a:t>Be an </a:t>
            </a:r>
            <a:r>
              <a:rPr lang="en-US" sz="1200" b="1" i="0" kern="1200" dirty="0">
                <a:solidFill>
                  <a:schemeClr val="tx1"/>
                </a:solidFill>
                <a:effectLst/>
                <a:latin typeface="+mn-lt"/>
                <a:ea typeface="+mn-ea"/>
                <a:cs typeface="+mn-cs"/>
              </a:rPr>
              <a:t>Oregon resident </a:t>
            </a:r>
            <a:r>
              <a:rPr lang="en-US" sz="1200" b="0" i="0" kern="1200" dirty="0">
                <a:solidFill>
                  <a:schemeClr val="tx1"/>
                </a:solidFill>
                <a:effectLst/>
                <a:latin typeface="+mn-lt"/>
                <a:ea typeface="+mn-ea"/>
                <a:cs typeface="+mn-cs"/>
              </a:rPr>
              <a:t>for at least 12 months prior to college attendance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400" b="0" i="0" kern="1200" dirty="0">
              <a:solidFill>
                <a:schemeClr val="tx1"/>
              </a:solidFill>
              <a:effectLst/>
              <a:latin typeface="+mn-lt"/>
              <a:ea typeface="+mn-ea"/>
              <a:cs typeface="+mn-cs"/>
            </a:endParaRPr>
          </a:p>
          <a:p>
            <a:r>
              <a:rPr lang="en-US" sz="1400" b="1" dirty="0"/>
              <a:t>Keeping Eligibility:</a:t>
            </a:r>
          </a:p>
          <a:p>
            <a:pPr marL="342900" indent="-342900">
              <a:buFont typeface="+mj-lt"/>
              <a:buAutoNum type="arabicPeriod"/>
            </a:pPr>
            <a:r>
              <a:rPr lang="en-US" sz="1400" dirty="0"/>
              <a:t>Maintain good satisfactory</a:t>
            </a:r>
            <a:r>
              <a:rPr lang="en-US" sz="1400" baseline="0" dirty="0"/>
              <a:t> academic progress with community college</a:t>
            </a:r>
            <a:endParaRPr lang="en-US" sz="1400" dirty="0"/>
          </a:p>
          <a:p>
            <a:pPr marL="342900" indent="-342900">
              <a:buFont typeface="+mj-lt"/>
              <a:buAutoNum type="arabicPeriod"/>
            </a:pPr>
            <a:r>
              <a:rPr lang="en-US" sz="1400" dirty="0"/>
              <a:t>Be enrolled in at</a:t>
            </a:r>
            <a:r>
              <a:rPr lang="en-US" sz="1400" baseline="0" dirty="0"/>
              <a:t> least 6</a:t>
            </a:r>
            <a:r>
              <a:rPr lang="en-US" sz="1400" dirty="0"/>
              <a:t> credits per term</a:t>
            </a:r>
          </a:p>
          <a:p>
            <a:pPr marL="342900" indent="-342900">
              <a:buFont typeface="+mj-lt"/>
              <a:buAutoNum type="arabicPeriod"/>
            </a:pPr>
            <a:r>
              <a:rPr lang="en-US" sz="1400" dirty="0"/>
              <a:t>Have</a:t>
            </a:r>
            <a:r>
              <a:rPr lang="en-US" sz="1400" baseline="0" dirty="0"/>
              <a:t> n</a:t>
            </a:r>
            <a:r>
              <a:rPr lang="en-US" sz="1400" dirty="0"/>
              <a:t>o gaps in enrollment (except summers)</a:t>
            </a:r>
          </a:p>
          <a:p>
            <a:pPr marL="342900" indent="-342900">
              <a:buFont typeface="+mj-lt"/>
              <a:buAutoNum type="arabicPeriod"/>
            </a:pPr>
            <a:r>
              <a:rPr lang="en-US" sz="1400" dirty="0"/>
              <a:t>No more than 90 college credits attempted or completed (includes credits attempted while in HS and dual enrollment)</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kern="1200" baseline="0" dirty="0">
                <a:solidFill>
                  <a:schemeClr val="tx1"/>
                </a:solidFill>
                <a:effectLst/>
                <a:latin typeface="+mn-lt"/>
                <a:ea typeface="+mn-ea"/>
                <a:cs typeface="+mn-cs"/>
              </a:rPr>
              <a:t>Submit FAFSA/ORSAA by June 1 each year</a:t>
            </a:r>
            <a:endParaRPr lang="en-US" sz="1100" b="0" i="0" kern="1200" dirty="0">
              <a:solidFill>
                <a:schemeClr val="tx1"/>
              </a:solidFill>
              <a:effectLst/>
              <a:latin typeface="+mn-lt"/>
              <a:ea typeface="+mn-ea"/>
              <a:cs typeface="+mn-cs"/>
            </a:endParaRPr>
          </a:p>
          <a:p>
            <a:pPr marL="342900" indent="-342900">
              <a:buFont typeface="+mj-lt"/>
              <a:buAutoNum type="arabicPeriod"/>
            </a:pPr>
            <a:endParaRPr lang="en-US" sz="1200" b="0" i="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i="0" u="none" kern="1200" dirty="0">
                <a:solidFill>
                  <a:schemeClr val="tx1"/>
                </a:solidFill>
                <a:effectLst/>
                <a:highlight>
                  <a:srgbClr val="FFFF00"/>
                </a:highlight>
                <a:latin typeface="+mn-lt"/>
                <a:ea typeface="+mn-ea"/>
                <a:cs typeface="+mn-cs"/>
              </a:rPr>
              <a:t>SAI Disclaimer</a:t>
            </a:r>
            <a:r>
              <a:rPr lang="en-US" sz="1200" b="0" i="0" u="none" kern="1200" dirty="0">
                <a:solidFill>
                  <a:schemeClr val="tx1"/>
                </a:solidFill>
                <a:effectLst/>
                <a:highlight>
                  <a:srgbClr val="FFFF00"/>
                </a:highligh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dirty="0">
                <a:highlight>
                  <a:srgbClr val="FFFF00"/>
                </a:highlight>
              </a:rPr>
              <a:t>Your eligibility may be determined by your Student Aid Index (SAI) and this criteria is subject</a:t>
            </a:r>
            <a:r>
              <a:rPr lang="en-US" sz="1200" baseline="0" dirty="0">
                <a:highlight>
                  <a:srgbClr val="FFFF00"/>
                </a:highlight>
              </a:rPr>
              <a:t> to change</a:t>
            </a:r>
            <a:r>
              <a:rPr lang="en-US" sz="1200" dirty="0">
                <a:highlight>
                  <a:srgbClr val="FFFF00"/>
                </a:highlight>
              </a:rPr>
              <a:t>.</a:t>
            </a:r>
            <a:r>
              <a:rPr lang="en-US" sz="1200" b="0" i="0" u="none" kern="1200" baseline="0" dirty="0">
                <a:solidFill>
                  <a:schemeClr val="tx1"/>
                </a:solidFill>
                <a:effectLst/>
                <a:highlight>
                  <a:srgbClr val="FFFF00"/>
                </a:highlight>
                <a:latin typeface="+mn-lt"/>
                <a:ea typeface="+mn-ea"/>
                <a:cs typeface="+mn-cs"/>
              </a:rPr>
              <a:t> The SAI limit would typically be much higher than the limit for the OOG </a:t>
            </a:r>
            <a:r>
              <a:rPr lang="en-US" sz="1200" kern="1200" dirty="0">
                <a:solidFill>
                  <a:schemeClr val="tx1"/>
                </a:solidFill>
                <a:effectLst/>
                <a:highlight>
                  <a:srgbClr val="FFFF00"/>
                </a:highlight>
                <a:latin typeface="+mn-lt"/>
                <a:ea typeface="+mn-ea"/>
                <a:cs typeface="+mn-cs"/>
              </a:rPr>
              <a:t>or Federal Pell Grant. </a:t>
            </a:r>
            <a:r>
              <a:rPr lang="en-US" sz="1200" b="1" kern="1200" dirty="0">
                <a:solidFill>
                  <a:schemeClr val="tx1"/>
                </a:solidFill>
                <a:effectLst/>
                <a:highlight>
                  <a:srgbClr val="FFFF00"/>
                </a:highlight>
                <a:latin typeface="+mn-lt"/>
                <a:ea typeface="+mn-ea"/>
                <a:cs typeface="+mn-cs"/>
              </a:rPr>
              <a:t>OSAC encourages all interested students to apply by their deadline, regardless of their income level or SAI</a:t>
            </a:r>
            <a:r>
              <a:rPr lang="en-US" sz="1200" kern="1200" dirty="0">
                <a:solidFill>
                  <a:schemeClr val="tx1"/>
                </a:solidFill>
                <a:effectLst/>
                <a:highlight>
                  <a:srgbClr val="FFFF00"/>
                </a:highlight>
                <a:latin typeface="+mn-lt"/>
                <a:ea typeface="+mn-ea"/>
                <a:cs typeface="+mn-cs"/>
              </a:rPr>
              <a:t>. SAI limits are determined in the spring prior to the new academic year.</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200" b="1" i="1" kern="1200" baseline="0" dirty="0">
              <a:solidFill>
                <a:schemeClr val="tx1"/>
              </a:solidFill>
              <a:effectLst/>
              <a:highlight>
                <a:srgbClr val="FFFF00"/>
              </a:highligh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b="1" i="1" kern="1200" baseline="0" dirty="0">
                <a:solidFill>
                  <a:schemeClr val="tx1"/>
                </a:solidFill>
                <a:effectLst/>
                <a:highlight>
                  <a:srgbClr val="FFFF00"/>
                </a:highlight>
                <a:latin typeface="+mn-lt"/>
                <a:ea typeface="+mn-ea"/>
                <a:cs typeface="+mn-cs"/>
              </a:rPr>
              <a:t>Even if there is a tentative SAI limit set and the application is still open, STILL APPLY. </a:t>
            </a:r>
            <a:r>
              <a:rPr lang="en-US" sz="1200" b="0" i="1" kern="1200" baseline="0" dirty="0">
                <a:solidFill>
                  <a:schemeClr val="tx1"/>
                </a:solidFill>
                <a:effectLst/>
                <a:highlight>
                  <a:srgbClr val="FFFF00"/>
                </a:highlight>
                <a:latin typeface="+mn-lt"/>
                <a:ea typeface="+mn-ea"/>
                <a:cs typeface="+mn-cs"/>
              </a:rPr>
              <a:t>The application will not stop a student from submitting their application if they are over an SAI limit since the SAI limit can change later after the application closes when OSAC re-evaluates total applicant pool and available funds. </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200" b="0" i="1" kern="1200" baseline="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D3AA7B4-90AA-494E-B684-F5CA56736B59}" type="slidenum">
              <a:rPr lang="en-US" smtClean="0"/>
              <a:t>25</a:t>
            </a:fld>
            <a:endParaRPr lang="en-US"/>
          </a:p>
        </p:txBody>
      </p:sp>
    </p:spTree>
    <p:extLst>
      <p:ext uri="{BB962C8B-B14F-4D97-AF65-F5344CB8AC3E}">
        <p14:creationId xmlns:p14="http://schemas.microsoft.com/office/powerpoint/2010/main" val="39240490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baseline="0" dirty="0"/>
              <a:t>Notes:</a:t>
            </a:r>
          </a:p>
          <a:p>
            <a:pPr marL="0" indent="0">
              <a:buFont typeface="Arial" panose="020B0604020202020204" pitchFamily="34" charset="0"/>
              <a:buNone/>
            </a:pPr>
            <a:r>
              <a:rPr lang="en-US" sz="1200" baseline="0" dirty="0"/>
              <a:t>OSAC </a:t>
            </a:r>
            <a:r>
              <a:rPr lang="en-US" sz="1200" b="1" baseline="0" dirty="0"/>
              <a:t>encourages</a:t>
            </a:r>
            <a:r>
              <a:rPr lang="en-US" sz="1200" baseline="0" dirty="0"/>
              <a:t> </a:t>
            </a:r>
            <a:r>
              <a:rPr lang="en-US" sz="1200" b="1" baseline="0" dirty="0"/>
              <a:t>every eligible student to apply </a:t>
            </a:r>
            <a:r>
              <a:rPr lang="en-US" sz="1200" baseline="0" dirty="0"/>
              <a:t>for the Oregon Promise, even if they feel confident that they will not be attending an Oregon community college. Students who are unsure of their postsecondary plans should definitely be applying.</a:t>
            </a:r>
          </a:p>
          <a:p>
            <a:pPr marL="0" indent="0">
              <a:buFont typeface="Arial" panose="020B0604020202020204" pitchFamily="34" charset="0"/>
              <a:buNone/>
            </a:pPr>
            <a:endParaRPr lang="en-US" sz="1200" baseline="0" dirty="0"/>
          </a:p>
          <a:p>
            <a:pPr marL="0" indent="0">
              <a:buFont typeface="Arial" panose="020B0604020202020204" pitchFamily="34" charset="0"/>
              <a:buNone/>
            </a:pPr>
            <a:r>
              <a:rPr lang="en-US" sz="1200" b="0" i="0" kern="1200" dirty="0">
                <a:solidFill>
                  <a:schemeClr val="tx1"/>
                </a:solidFill>
                <a:effectLst/>
                <a:latin typeface="+mn-lt"/>
                <a:ea typeface="+mn-ea"/>
                <a:cs typeface="+mn-cs"/>
              </a:rPr>
              <a:t>For full-time students, awards range </a:t>
            </a:r>
            <a:r>
              <a:rPr lang="en-US" sz="1200" b="1" i="0" u="none" kern="1200" dirty="0">
                <a:solidFill>
                  <a:schemeClr val="tx1"/>
                </a:solidFill>
                <a:effectLst/>
                <a:latin typeface="+mn-lt"/>
                <a:ea typeface="+mn-ea"/>
                <a:cs typeface="+mn-cs"/>
              </a:rPr>
              <a:t>from $2,124 for the year up to </a:t>
            </a:r>
            <a:r>
              <a:rPr lang="en-US" sz="1200" b="0" i="0" u="none" kern="1200" dirty="0">
                <a:solidFill>
                  <a:schemeClr val="tx1"/>
                </a:solidFill>
                <a:effectLst/>
                <a:latin typeface="+mn-lt"/>
                <a:ea typeface="+mn-ea"/>
                <a:cs typeface="+mn-cs"/>
              </a:rPr>
              <a:t>the average cost of tuition across all community</a:t>
            </a:r>
            <a:r>
              <a:rPr lang="en-US" sz="1200" b="0" i="0" u="none" kern="1200" baseline="0" dirty="0">
                <a:solidFill>
                  <a:schemeClr val="tx1"/>
                </a:solidFill>
                <a:effectLst/>
                <a:latin typeface="+mn-lt"/>
                <a:ea typeface="+mn-ea"/>
                <a:cs typeface="+mn-cs"/>
              </a:rPr>
              <a:t> colleges at 12 credits per term. S</a:t>
            </a:r>
            <a:r>
              <a:rPr lang="en-US" sz="1200" b="0" i="0" kern="1200" dirty="0">
                <a:solidFill>
                  <a:schemeClr val="tx1"/>
                </a:solidFill>
                <a:effectLst/>
                <a:latin typeface="+mn-lt"/>
                <a:ea typeface="+mn-ea"/>
                <a:cs typeface="+mn-cs"/>
              </a:rPr>
              <a:t>tudents’ award amount depend on their financial need and other state and federal grants that they have been awarded, as the grant is a “last dollar grant”</a:t>
            </a:r>
            <a:r>
              <a:rPr lang="en-US" sz="1200" b="1" i="0" kern="1200" dirty="0">
                <a:solidFill>
                  <a:schemeClr val="tx1"/>
                </a:solidFill>
                <a:effectLst/>
                <a:latin typeface="+mn-lt"/>
                <a:ea typeface="+mn-ea"/>
                <a:cs typeface="+mn-cs"/>
              </a:rPr>
              <a:t>. </a:t>
            </a:r>
          </a:p>
          <a:p>
            <a:pPr marL="0" indent="0">
              <a:buFont typeface="Arial" panose="020B0604020202020204" pitchFamily="34" charset="0"/>
              <a:buNone/>
            </a:pPr>
            <a:endParaRPr lang="en-US" sz="1200" b="1" i="0" kern="1200" dirty="0">
              <a:solidFill>
                <a:schemeClr val="tx1"/>
              </a:solidFill>
              <a:effectLst/>
              <a:latin typeface="+mn-lt"/>
              <a:ea typeface="+mn-ea"/>
              <a:cs typeface="+mn-cs"/>
            </a:endParaRPr>
          </a:p>
          <a:p>
            <a:pPr marL="0" indent="0">
              <a:buFont typeface="Arial" panose="020B0604020202020204" pitchFamily="34" charset="0"/>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OPG app and FAFSA/ORSAA can be done in any order, however both must be submitted by the applicant’s deadline. </a:t>
            </a:r>
            <a:endParaRPr lang="en-US" sz="1200" b="1"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D3AA7B4-90AA-494E-B684-F5CA56736B59}" type="slidenum">
              <a:rPr lang="en-US" smtClean="0"/>
              <a:t>26</a:t>
            </a:fld>
            <a:endParaRPr lang="en-US"/>
          </a:p>
        </p:txBody>
      </p:sp>
    </p:spTree>
    <p:extLst>
      <p:ext uri="{BB962C8B-B14F-4D97-AF65-F5344CB8AC3E}">
        <p14:creationId xmlns:p14="http://schemas.microsoft.com/office/powerpoint/2010/main" val="34639590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200" b="0" i="0" kern="1200" baseline="0" dirty="0">
              <a:solidFill>
                <a:schemeClr val="tx1"/>
              </a:solidFill>
              <a:effectLst/>
              <a:latin typeface="+mn-lt"/>
              <a:ea typeface="+mn-ea"/>
              <a:cs typeface="+mn-cs"/>
            </a:endParaRPr>
          </a:p>
          <a:p>
            <a:pPr marL="0" indent="0">
              <a:buFont typeface="Arial" panose="020B0604020202020204" pitchFamily="34" charset="0"/>
              <a:buNone/>
            </a:pPr>
            <a:r>
              <a:rPr lang="en-US" dirty="0"/>
              <a:t>Notes: </a:t>
            </a:r>
          </a:p>
          <a:p>
            <a:pPr marL="0" indent="0">
              <a:buFont typeface="Arial" panose="020B0604020202020204" pitchFamily="34" charset="0"/>
              <a:buNone/>
            </a:pPr>
            <a:r>
              <a:rPr lang="en-US" sz="1200" b="0" i="0" kern="1200" dirty="0">
                <a:solidFill>
                  <a:schemeClr val="tx1"/>
                </a:solidFill>
                <a:effectLst/>
                <a:latin typeface="+mn-lt"/>
                <a:ea typeface="+mn-ea"/>
                <a:cs typeface="+mn-cs"/>
              </a:rPr>
              <a:t>Most</a:t>
            </a:r>
            <a:r>
              <a:rPr lang="en-US" sz="1200" b="0" i="0" kern="1200" baseline="0" dirty="0">
                <a:solidFill>
                  <a:schemeClr val="tx1"/>
                </a:solidFill>
                <a:effectLst/>
                <a:latin typeface="+mn-lt"/>
                <a:ea typeface="+mn-ea"/>
                <a:cs typeface="+mn-cs"/>
              </a:rPr>
              <a:t> students (high school seniors graduating in May or June) </a:t>
            </a:r>
            <a:r>
              <a:rPr lang="en-US" sz="1200" b="1" i="0" kern="1200" baseline="0" dirty="0">
                <a:solidFill>
                  <a:schemeClr val="tx1"/>
                </a:solidFill>
                <a:effectLst/>
                <a:latin typeface="+mn-lt"/>
                <a:ea typeface="+mn-ea"/>
                <a:cs typeface="+mn-cs"/>
              </a:rPr>
              <a:t>will have an Oregon Promise deadline of June 2. </a:t>
            </a:r>
            <a:r>
              <a:rPr lang="en-US" sz="1200" b="0" i="0" kern="1200" baseline="0" dirty="0">
                <a:solidFill>
                  <a:schemeClr val="tx1"/>
                </a:solidFill>
                <a:effectLst/>
                <a:latin typeface="+mn-lt"/>
                <a:ea typeface="+mn-ea"/>
                <a:cs typeface="+mn-cs"/>
              </a:rPr>
              <a:t>This means that students should complete their application and FAFSA/ORSAA </a:t>
            </a:r>
            <a:r>
              <a:rPr lang="en-US" sz="1200" b="1" i="0" kern="1200" baseline="0" dirty="0">
                <a:solidFill>
                  <a:schemeClr val="tx1"/>
                </a:solidFill>
                <a:effectLst/>
                <a:latin typeface="+mn-lt"/>
                <a:ea typeface="+mn-ea"/>
                <a:cs typeface="+mn-cs"/>
              </a:rPr>
              <a:t>before</a:t>
            </a:r>
            <a:r>
              <a:rPr lang="en-US" sz="1200" b="0" i="0" kern="1200" baseline="0" dirty="0">
                <a:solidFill>
                  <a:schemeClr val="tx1"/>
                </a:solidFill>
                <a:effectLst/>
                <a:latin typeface="+mn-lt"/>
                <a:ea typeface="+mn-ea"/>
                <a:cs typeface="+mn-cs"/>
              </a:rPr>
              <a:t> graduation. High school students graduating in May or June only need at least one term of completed senior grades to be reviewed for the grant. </a:t>
            </a:r>
          </a:p>
          <a:p>
            <a:pPr marL="0" indent="0">
              <a:buFont typeface="Arial" panose="020B0604020202020204" pitchFamily="34" charset="0"/>
              <a:buNone/>
            </a:pPr>
            <a:endParaRPr lang="en-US" sz="1200" b="0" i="0" kern="1200" baseline="0" dirty="0">
              <a:solidFill>
                <a:schemeClr val="tx1"/>
              </a:solidFill>
              <a:effectLst/>
              <a:latin typeface="+mn-lt"/>
              <a:ea typeface="+mn-ea"/>
              <a:cs typeface="+mn-cs"/>
            </a:endParaRPr>
          </a:p>
          <a:p>
            <a:pPr marL="0" indent="0">
              <a:buFont typeface="Arial" panose="020B0604020202020204" pitchFamily="34" charset="0"/>
              <a:buNone/>
            </a:pPr>
            <a:r>
              <a:rPr lang="en-US" sz="1200" b="0" i="0" kern="1200" baseline="0" dirty="0">
                <a:solidFill>
                  <a:schemeClr val="tx1"/>
                </a:solidFill>
                <a:effectLst/>
                <a:latin typeface="+mn-lt"/>
                <a:ea typeface="+mn-ea"/>
                <a:cs typeface="+mn-cs"/>
              </a:rPr>
              <a:t>GED Test graduates must submit immediately after completing their fourth and final test. </a:t>
            </a:r>
          </a:p>
          <a:p>
            <a:pPr marL="0" indent="0">
              <a:buFont typeface="Arial" panose="020B0604020202020204" pitchFamily="34" charset="0"/>
              <a:buNone/>
            </a:pPr>
            <a:endParaRPr lang="en-US" sz="1200" b="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Students who graduate between October 1 and November 30</a:t>
            </a:r>
            <a:r>
              <a:rPr lang="en-US" sz="1800" kern="1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may attend either Winter or Spring quarter. Their deadline to complete their Oregon Promise app and FAFSA/ORSAA depends on the term they will begin attending.</a:t>
            </a:r>
          </a:p>
          <a:p>
            <a:pPr marL="0" indent="0">
              <a:buFont typeface="Arial" panose="020B0604020202020204" pitchFamily="34" charset="0"/>
              <a:buNone/>
            </a:pPr>
            <a:endParaRPr lang="en-US" sz="1200" b="0" i="0" kern="1200" baseline="0" dirty="0">
              <a:solidFill>
                <a:schemeClr val="tx1"/>
              </a:solidFill>
              <a:effectLst/>
              <a:latin typeface="+mn-lt"/>
              <a:ea typeface="+mn-ea"/>
              <a:cs typeface="+mn-cs"/>
            </a:endParaRPr>
          </a:p>
          <a:p>
            <a:pPr marL="0" indent="0">
              <a:buFont typeface="Arial" panose="020B0604020202020204" pitchFamily="34" charset="0"/>
              <a:buNone/>
            </a:pPr>
            <a:endParaRPr lang="en-US" sz="1200" b="0" i="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D3AA7B4-90AA-494E-B684-F5CA56736B59}" type="slidenum">
              <a:rPr lang="en-US" smtClean="0"/>
              <a:t>27</a:t>
            </a:fld>
            <a:endParaRPr lang="en-US"/>
          </a:p>
        </p:txBody>
      </p:sp>
    </p:spTree>
    <p:extLst>
      <p:ext uri="{BB962C8B-B14F-4D97-AF65-F5344CB8AC3E}">
        <p14:creationId xmlns:p14="http://schemas.microsoft.com/office/powerpoint/2010/main" val="34368796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none" dirty="0">
                <a:latin typeface="+mn-lt"/>
              </a:rPr>
              <a:t>Chafee Education &amp; Training Grant</a:t>
            </a:r>
            <a:r>
              <a:rPr lang="en-US" sz="1200" b="0" u="sng" dirty="0">
                <a:latin typeface="+mn-lt"/>
              </a:rPr>
              <a:t>:</a:t>
            </a:r>
            <a:r>
              <a:rPr lang="en-US" sz="1200" b="0" u="none" baseline="0" dirty="0">
                <a:latin typeface="+mn-lt"/>
              </a:rPr>
              <a:t> </a:t>
            </a:r>
            <a:r>
              <a:rPr lang="en-US" sz="1200" baseline="0" dirty="0">
                <a:latin typeface="+mn-lt"/>
              </a:rPr>
              <a:t>f</a:t>
            </a:r>
            <a:r>
              <a:rPr lang="en-US" sz="1200" dirty="0">
                <a:latin typeface="+mn-lt"/>
              </a:rPr>
              <a:t>ederal grant (FAFSA required) for current and former foster youth under 26 years old</a:t>
            </a:r>
            <a:endParaRPr lang="en-US" sz="1200" b="0" i="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u="sng" kern="1200" dirty="0">
                <a:solidFill>
                  <a:schemeClr val="tx1"/>
                </a:solidFill>
                <a:effectLst/>
                <a:latin typeface="+mn-lt"/>
                <a:ea typeface="+mn-ea"/>
                <a:cs typeface="+mn-cs"/>
              </a:rPr>
              <a:t>Funding</a:t>
            </a:r>
            <a:r>
              <a:rPr lang="en-US" sz="1200" b="0" i="0" kern="1200" dirty="0">
                <a:solidFill>
                  <a:schemeClr val="tx1"/>
                </a:solidFill>
                <a:effectLst/>
                <a:latin typeface="+mn-lt"/>
                <a:ea typeface="+mn-ea"/>
                <a:cs typeface="+mn-cs"/>
              </a:rPr>
              <a:t>:</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Award amounts may vary and will be awarded based on availability of funds. Students can use</a:t>
            </a:r>
            <a:r>
              <a:rPr lang="en-US" sz="1200" b="0" i="0" kern="1200" baseline="0" dirty="0">
                <a:solidFill>
                  <a:schemeClr val="tx1"/>
                </a:solidFill>
                <a:effectLst/>
                <a:latin typeface="+mn-lt"/>
                <a:ea typeface="+mn-ea"/>
                <a:cs typeface="+mn-cs"/>
              </a:rPr>
              <a:t> funds for up to 5 years of postsecondary education or until the term in which they turn 26, whichever comes first.</a:t>
            </a:r>
            <a:r>
              <a:rPr lang="en-US" sz="1200" b="0" i="0" kern="1200" dirty="0">
                <a:solidFill>
                  <a:schemeClr val="tx1"/>
                </a:solidFill>
                <a:effectLst/>
                <a:latin typeface="+mn-lt"/>
                <a:ea typeface="+mn-ea"/>
                <a:cs typeface="+mn-cs"/>
              </a:rPr>
              <a:t> The</a:t>
            </a:r>
            <a:r>
              <a:rPr lang="en-US" sz="1200" b="0" i="0" kern="1200" baseline="0" dirty="0">
                <a:solidFill>
                  <a:schemeClr val="tx1"/>
                </a:solidFill>
                <a:effectLst/>
                <a:latin typeface="+mn-lt"/>
                <a:ea typeface="+mn-ea"/>
                <a:cs typeface="+mn-cs"/>
              </a:rPr>
              <a:t> program is federally-funded, but </a:t>
            </a:r>
            <a:r>
              <a:rPr lang="en-US" sz="1200" dirty="0">
                <a:latin typeface="+mn-lt"/>
              </a:rPr>
              <a:t>OSAC</a:t>
            </a:r>
            <a:r>
              <a:rPr lang="en-US" sz="1200" baseline="0" dirty="0">
                <a:latin typeface="+mn-lt"/>
              </a:rPr>
              <a:t> disburses the funds and f</a:t>
            </a:r>
            <a:r>
              <a:rPr lang="en-US" sz="1200" dirty="0">
                <a:latin typeface="+mn-lt"/>
              </a:rPr>
              <a:t>oster status is</a:t>
            </a:r>
            <a:r>
              <a:rPr lang="en-US" sz="1200" baseline="0" dirty="0">
                <a:latin typeface="+mn-lt"/>
              </a:rPr>
              <a:t> confirmed by the Oregon Dept of Human Services: </a:t>
            </a:r>
            <a:r>
              <a:rPr lang="en-US" u="sng" dirty="0"/>
              <a:t>https://www.oregon.gov/dhs/</a:t>
            </a:r>
            <a:endParaRPr lang="en-US" sz="1200" b="0" i="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u="sng" dirty="0"/>
              <a:t>Application</a:t>
            </a:r>
            <a:r>
              <a:rPr lang="en-US" sz="1200" baseline="0" dirty="0">
                <a:latin typeface="+mn-lt"/>
              </a:rPr>
              <a:t> is available in the Student Portal from </a:t>
            </a:r>
            <a:r>
              <a:rPr lang="en-US" sz="1200" b="1" baseline="0" dirty="0">
                <a:latin typeface="+mn-lt"/>
              </a:rPr>
              <a:t>November 1 to March 1</a:t>
            </a:r>
            <a:r>
              <a:rPr lang="en-US" sz="1200" baseline="0" dirty="0">
                <a:latin typeface="+mn-lt"/>
              </a:rPr>
              <a:t>. t</a:t>
            </a:r>
            <a:r>
              <a:rPr lang="en-US" b="0" i="0" dirty="0">
                <a:solidFill>
                  <a:srgbClr val="333333"/>
                </a:solidFill>
                <a:effectLst/>
                <a:latin typeface="Open Sans" panose="020B0606030504020204" pitchFamily="34" charset="0"/>
              </a:rPr>
              <a:t>he application deadline is based on the term you plan to start college please see our website for additional information: https://oregonstudentaid.gov/grants/chafee-education-and-training-grant/</a:t>
            </a:r>
            <a:endParaRPr lang="en-US" sz="1200" b="1" kern="1200" baseline="0" dirty="0">
              <a:solidFill>
                <a:schemeClr val="bg1"/>
              </a:solidFill>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u="sng" kern="1200" dirty="0">
                <a:solidFill>
                  <a:schemeClr val="bg1"/>
                </a:solidFill>
                <a:latin typeface="+mn-lt"/>
                <a:ea typeface="+mn-ea"/>
                <a:cs typeface="+mn-cs"/>
              </a:rPr>
              <a:t>Eligibility</a:t>
            </a:r>
            <a:r>
              <a:rPr lang="en-US" sz="1200" b="1" kern="1200" dirty="0">
                <a:solidFill>
                  <a:schemeClr val="bg1"/>
                </a:solidFill>
                <a:latin typeface="+mn-lt"/>
                <a:ea typeface="+mn-ea"/>
                <a:cs typeface="+mn-cs"/>
              </a:rPr>
              <a:t>:</a:t>
            </a:r>
            <a:r>
              <a:rPr lang="en-US" sz="1200" b="1" kern="1200" baseline="0" dirty="0">
                <a:solidFill>
                  <a:schemeClr val="bg1"/>
                </a:solidFill>
                <a:latin typeface="+mn-lt"/>
                <a:ea typeface="+mn-ea"/>
                <a:cs typeface="+mn-cs"/>
              </a:rPr>
              <a:t> </a:t>
            </a:r>
            <a:r>
              <a:rPr lang="en-US" sz="1200" kern="1200" dirty="0">
                <a:solidFill>
                  <a:schemeClr val="bg1"/>
                </a:solidFill>
                <a:latin typeface="+mn-lt"/>
                <a:ea typeface="+mn-ea"/>
                <a:cs typeface="+mn-cs"/>
              </a:rPr>
              <a:t>currently be in child welfare foster care</a:t>
            </a:r>
            <a:r>
              <a:rPr lang="en-US" sz="1200" kern="1200" baseline="0" dirty="0">
                <a:solidFill>
                  <a:schemeClr val="bg1"/>
                </a:solidFill>
                <a:latin typeface="+mn-lt"/>
                <a:ea typeface="+mn-ea"/>
                <a:cs typeface="+mn-cs"/>
              </a:rPr>
              <a:t> </a:t>
            </a:r>
            <a:r>
              <a:rPr lang="en-US" sz="1200" b="1" kern="1200" baseline="0" dirty="0">
                <a:solidFill>
                  <a:schemeClr val="bg1"/>
                </a:solidFill>
                <a:latin typeface="+mn-lt"/>
                <a:ea typeface="+mn-ea"/>
                <a:cs typeface="+mn-cs"/>
              </a:rPr>
              <a:t>OR</a:t>
            </a:r>
            <a:r>
              <a:rPr lang="en-US" sz="1200" kern="1200" baseline="0" dirty="0">
                <a:solidFill>
                  <a:schemeClr val="bg1"/>
                </a:solidFill>
                <a:latin typeface="+mn-lt"/>
                <a:ea typeface="+mn-ea"/>
                <a:cs typeface="+mn-cs"/>
              </a:rPr>
              <a:t> h</a:t>
            </a:r>
            <a:r>
              <a:rPr lang="en-US" sz="1200" kern="1200" dirty="0">
                <a:solidFill>
                  <a:schemeClr val="bg1"/>
                </a:solidFill>
                <a:latin typeface="+mn-lt"/>
                <a:ea typeface="+mn-ea"/>
                <a:cs typeface="+mn-cs"/>
              </a:rPr>
              <a:t>ad been in child welfare foster care for at least 180 days after your 14th birthday and </a:t>
            </a:r>
            <a:r>
              <a:rPr lang="en-US" sz="1200" b="0" kern="1200" dirty="0">
                <a:solidFill>
                  <a:schemeClr val="bg1"/>
                </a:solidFill>
                <a:latin typeface="+mn-lt"/>
                <a:ea typeface="+mn-ea"/>
                <a:cs typeface="+mn-cs"/>
              </a:rPr>
              <a:t>exited substitute care at age 16 or older</a:t>
            </a:r>
            <a:r>
              <a:rPr lang="en-US" sz="1200" b="0" kern="1200" baseline="0" dirty="0">
                <a:solidFill>
                  <a:schemeClr val="bg1"/>
                </a:solidFill>
                <a:latin typeface="+mn-lt"/>
                <a:ea typeface="+mn-ea"/>
                <a:cs typeface="+mn-cs"/>
              </a:rPr>
              <a:t> </a:t>
            </a:r>
            <a:r>
              <a:rPr lang="en-US" sz="1200" b="1" kern="1200" baseline="0" dirty="0">
                <a:solidFill>
                  <a:schemeClr val="bg1"/>
                </a:solidFill>
                <a:latin typeface="+mn-lt"/>
                <a:ea typeface="+mn-ea"/>
                <a:cs typeface="+mn-cs"/>
              </a:rPr>
              <a:t>OR</a:t>
            </a:r>
            <a:r>
              <a:rPr lang="en-US" sz="1200" b="0" kern="1200" baseline="0" dirty="0">
                <a:solidFill>
                  <a:schemeClr val="bg1"/>
                </a:solidFill>
                <a:latin typeface="+mn-lt"/>
                <a:ea typeface="+mn-ea"/>
                <a:cs typeface="+mn-cs"/>
              </a:rPr>
              <a:t> </a:t>
            </a:r>
            <a:r>
              <a:rPr lang="en-US" sz="1200" kern="1200" dirty="0">
                <a:solidFill>
                  <a:schemeClr val="bg1"/>
                </a:solidFill>
                <a:latin typeface="+mn-lt"/>
                <a:ea typeface="+mn-ea"/>
                <a:cs typeface="+mn-cs"/>
              </a:rPr>
              <a:t>be</a:t>
            </a:r>
            <a:r>
              <a:rPr lang="en-US" sz="1200" kern="1200" baseline="0" dirty="0">
                <a:solidFill>
                  <a:schemeClr val="bg1"/>
                </a:solidFill>
                <a:latin typeface="+mn-lt"/>
                <a:ea typeface="+mn-ea"/>
                <a:cs typeface="+mn-cs"/>
              </a:rPr>
              <a:t> a former foster youth who was adopted or entered into a guardianship on or after your 13th birthday </a:t>
            </a:r>
            <a:r>
              <a:rPr lang="en-US" sz="1200" b="1" kern="1200" baseline="0" dirty="0">
                <a:solidFill>
                  <a:schemeClr val="bg1"/>
                </a:solidFill>
                <a:latin typeface="+mn-lt"/>
                <a:ea typeface="+mn-ea"/>
                <a:cs typeface="+mn-cs"/>
              </a:rPr>
              <a:t>AND</a:t>
            </a:r>
            <a:r>
              <a:rPr lang="en-US" sz="1200" kern="1200" baseline="0" dirty="0">
                <a:solidFill>
                  <a:schemeClr val="bg1"/>
                </a:solidFill>
                <a:latin typeface="+mn-lt"/>
                <a:ea typeface="+mn-ea"/>
                <a:cs typeface="+mn-cs"/>
              </a:rPr>
              <a:t> your adoption/guardianship was finalized after 9/1/15. Must also be enrolled at least half-time and maintain satisfactory academic progress.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sz="1200" kern="1200" baseline="0" dirty="0">
              <a:solidFill>
                <a:schemeClr val="bg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b="1" kern="1200" baseline="0" dirty="0">
                <a:solidFill>
                  <a:schemeClr val="bg1"/>
                </a:solidFill>
                <a:latin typeface="+mn-lt"/>
                <a:ea typeface="+mn-ea"/>
                <a:cs typeface="+mn-cs"/>
              </a:rPr>
              <a:t>Oregon Tribal Student Grant: </a:t>
            </a:r>
            <a:r>
              <a:rPr lang="en-US" sz="1200" kern="1200" baseline="0" dirty="0">
                <a:solidFill>
                  <a:schemeClr val="bg1"/>
                </a:solidFill>
                <a:latin typeface="+mn-lt"/>
                <a:ea typeface="+mn-ea"/>
                <a:cs typeface="+mn-cs"/>
              </a:rPr>
              <a:t>A state grant, FAFSA or ORSAA required for individuals who are members of one of Oregon’s nine Federally recognized tribes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baseline="0" dirty="0">
                <a:solidFill>
                  <a:schemeClr val="bg1"/>
                </a:solidFill>
                <a:latin typeface="+mn-lt"/>
                <a:ea typeface="+mn-ea"/>
                <a:cs typeface="+mn-cs"/>
              </a:rPr>
              <a:t>Funding: Award amounts vary, but will cover up to the cost of attendance at Oregon Public institutions for students pursuing their first Associate, Bachelor’s, or Master’s degree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baseline="0" dirty="0">
                <a:solidFill>
                  <a:schemeClr val="bg1"/>
                </a:solidFill>
                <a:latin typeface="+mn-lt"/>
                <a:ea typeface="+mn-ea"/>
                <a:cs typeface="+mn-cs"/>
              </a:rPr>
              <a:t>Eligibility: Must be an enrolled member of one of Oregon’s 9 Federally recognized tribes</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200" kern="1200" baseline="0" dirty="0">
              <a:solidFill>
                <a:schemeClr val="bg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none" kern="1200" dirty="0">
                <a:solidFill>
                  <a:schemeClr val="bg1"/>
                </a:solidFill>
                <a:latin typeface="+mn-lt"/>
                <a:ea typeface="+mn-ea"/>
                <a:cs typeface="+mn-cs"/>
              </a:rPr>
              <a:t>ONGSTA (Oregon National Guard State Tuition Assistance)</a:t>
            </a:r>
            <a:endParaRPr lang="en-US" sz="1200" b="1" u="none" kern="1200" baseline="0" dirty="0">
              <a:solidFill>
                <a:schemeClr val="bg1"/>
              </a:solidFill>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u="sng" kern="1200" baseline="0" dirty="0">
                <a:solidFill>
                  <a:schemeClr val="bg1"/>
                </a:solidFill>
                <a:latin typeface="+mn-lt"/>
                <a:ea typeface="+mn-ea"/>
                <a:cs typeface="+mn-cs"/>
              </a:rPr>
              <a:t>Overview</a:t>
            </a:r>
            <a:r>
              <a:rPr lang="en-US" sz="1200" b="0" kern="1200" baseline="0" dirty="0">
                <a:solidFill>
                  <a:schemeClr val="bg1"/>
                </a:solidFill>
                <a:latin typeface="+mn-lt"/>
                <a:ea typeface="+mn-ea"/>
                <a:cs typeface="+mn-cs"/>
              </a:rPr>
              <a:t>: To provide funding for tuition (at in-state residency rates) for Oregon community colleges (up to 90 credits) and public universities (up to 180 credits) for current Oregon National Guard members.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u="sng" kern="1200" baseline="0" dirty="0">
                <a:solidFill>
                  <a:schemeClr val="bg1"/>
                </a:solidFill>
                <a:latin typeface="+mn-lt"/>
                <a:ea typeface="+mn-ea"/>
                <a:cs typeface="+mn-cs"/>
              </a:rPr>
              <a:t>Guard Qualifications</a:t>
            </a:r>
            <a:r>
              <a:rPr lang="en-US" sz="1200" b="0" kern="1200" baseline="0" dirty="0">
                <a:solidFill>
                  <a:schemeClr val="bg1"/>
                </a:solidFill>
                <a:latin typeface="+mn-lt"/>
                <a:ea typeface="+mn-ea"/>
                <a:cs typeface="+mn-cs"/>
              </a:rPr>
              <a:t>: </a:t>
            </a:r>
            <a:r>
              <a:rPr lang="en-US" sz="1200" kern="1200" baseline="0" dirty="0">
                <a:solidFill>
                  <a:schemeClr val="bg1"/>
                </a:solidFill>
                <a:latin typeface="+mn-lt"/>
                <a:ea typeface="+mn-ea"/>
                <a:cs typeface="+mn-cs"/>
              </a:rPr>
              <a:t>C</a:t>
            </a:r>
            <a:r>
              <a:rPr lang="en-US" sz="1200" kern="1200" dirty="0">
                <a:solidFill>
                  <a:schemeClr val="bg1"/>
                </a:solidFill>
                <a:latin typeface="+mn-lt"/>
                <a:ea typeface="+mn-ea"/>
                <a:cs typeface="+mn-cs"/>
              </a:rPr>
              <a:t>omplete any military basic training,</a:t>
            </a:r>
            <a:r>
              <a:rPr lang="en-US" sz="1200" kern="1200" baseline="0" dirty="0">
                <a:solidFill>
                  <a:schemeClr val="bg1"/>
                </a:solidFill>
                <a:latin typeface="+mn-lt"/>
                <a:ea typeface="+mn-ea"/>
                <a:cs typeface="+mn-cs"/>
              </a:rPr>
              <a:t> </a:t>
            </a:r>
            <a:r>
              <a:rPr lang="en-US" sz="1200" kern="1200" dirty="0">
                <a:solidFill>
                  <a:schemeClr val="bg1"/>
                </a:solidFill>
                <a:latin typeface="+mn-lt"/>
                <a:ea typeface="+mn-ea"/>
                <a:cs typeface="+mn-cs"/>
              </a:rPr>
              <a:t>be currently drilling, have a current passing Annual Physical Fitness Test (APFT) score, be a member of the Oregon National (air</a:t>
            </a:r>
            <a:r>
              <a:rPr lang="en-US" sz="1200" kern="1200" baseline="0" dirty="0">
                <a:solidFill>
                  <a:schemeClr val="bg1"/>
                </a:solidFill>
                <a:latin typeface="+mn-lt"/>
                <a:ea typeface="+mn-ea"/>
                <a:cs typeface="+mn-cs"/>
              </a:rPr>
              <a:t> or army) </a:t>
            </a:r>
            <a:r>
              <a:rPr lang="en-US" sz="1200" kern="1200" dirty="0">
                <a:solidFill>
                  <a:schemeClr val="bg1"/>
                </a:solidFill>
                <a:latin typeface="+mn-lt"/>
                <a:ea typeface="+mn-ea"/>
                <a:cs typeface="+mn-cs"/>
              </a:rPr>
              <a:t>Guard, and not currently the subject of any adverse actions.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u="sng" kern="1200" dirty="0">
                <a:solidFill>
                  <a:schemeClr val="bg1"/>
                </a:solidFill>
                <a:latin typeface="+mn-lt"/>
                <a:ea typeface="+mn-ea"/>
                <a:cs typeface="+mn-cs"/>
              </a:rPr>
              <a:t>Education Qualifications</a:t>
            </a:r>
            <a:r>
              <a:rPr lang="en-US" sz="1200" kern="1200" dirty="0">
                <a:solidFill>
                  <a:schemeClr val="bg1"/>
                </a:solidFill>
                <a:latin typeface="+mn-lt"/>
                <a:ea typeface="+mn-ea"/>
                <a:cs typeface="+mn-cs"/>
              </a:rPr>
              <a:t>: Not have achieved a prior baccalaureate degree, not be default/owe a refund on any federal Title IV loan, be enrolled and in good standing in an</a:t>
            </a:r>
            <a:r>
              <a:rPr lang="en-US" sz="1200" kern="1200" baseline="0" dirty="0">
                <a:solidFill>
                  <a:schemeClr val="bg1"/>
                </a:solidFill>
                <a:latin typeface="+mn-lt"/>
                <a:ea typeface="+mn-ea"/>
                <a:cs typeface="+mn-cs"/>
              </a:rPr>
              <a:t> a</a:t>
            </a:r>
            <a:r>
              <a:rPr lang="en-US" sz="1200" kern="1200" dirty="0">
                <a:solidFill>
                  <a:schemeClr val="bg1"/>
                </a:solidFill>
                <a:latin typeface="+mn-lt"/>
                <a:ea typeface="+mn-ea"/>
                <a:cs typeface="+mn-cs"/>
              </a:rPr>
              <a:t>ssociate/baccalaureate degree program at an eligible Oregon institution, accept any other federal</a:t>
            </a:r>
            <a:r>
              <a:rPr lang="en-US" sz="1200" kern="1200" baseline="0" dirty="0">
                <a:solidFill>
                  <a:schemeClr val="bg1"/>
                </a:solidFill>
                <a:latin typeface="+mn-lt"/>
                <a:ea typeface="+mn-ea"/>
                <a:cs typeface="+mn-cs"/>
              </a:rPr>
              <a:t> and state grants offered, and complete your guard-specific tuition-assistance application. (</a:t>
            </a:r>
            <a:r>
              <a:rPr lang="en-US" dirty="0">
                <a:effectLst/>
              </a:rPr>
              <a:t>The GI Bill is not considered in the ONGSTA calculation.)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u="sng" dirty="0">
                <a:effectLst/>
              </a:rPr>
              <a:t>Application </a:t>
            </a:r>
            <a:r>
              <a:rPr lang="en-US" b="1" u="sng" dirty="0">
                <a:effectLst/>
              </a:rPr>
              <a:t>Deadlines</a:t>
            </a:r>
            <a:r>
              <a:rPr lang="en-US" b="1" dirty="0">
                <a:effectLst/>
              </a:rPr>
              <a:t>: Sept 13 </a:t>
            </a:r>
            <a:r>
              <a:rPr lang="en-US" dirty="0">
                <a:effectLst/>
              </a:rPr>
              <a:t>(fall</a:t>
            </a:r>
            <a:r>
              <a:rPr lang="en-US" baseline="0" dirty="0">
                <a:effectLst/>
              </a:rPr>
              <a:t> term), Nov 28</a:t>
            </a:r>
            <a:r>
              <a:rPr lang="en-US" dirty="0">
                <a:effectLst/>
              </a:rPr>
              <a:t> (winter term),</a:t>
            </a:r>
            <a:r>
              <a:rPr lang="en-US" baseline="0" dirty="0">
                <a:effectLst/>
              </a:rPr>
              <a:t> Mar 20</a:t>
            </a:r>
            <a:r>
              <a:rPr lang="en-US" dirty="0">
                <a:effectLst/>
              </a:rPr>
              <a:t> (spring term),</a:t>
            </a:r>
            <a:r>
              <a:rPr lang="en-US" baseline="0" dirty="0">
                <a:effectLst/>
              </a:rPr>
              <a:t> Apply before first day of summer term at your institution (summer term)</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baseline="0" dirty="0">
              <a:effectLst/>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b="1" u="none" kern="1200" baseline="0" dirty="0">
                <a:solidFill>
                  <a:schemeClr val="bg1"/>
                </a:solidFill>
                <a:latin typeface="+mn-lt"/>
                <a:ea typeface="+mn-ea"/>
                <a:cs typeface="+mn-cs"/>
              </a:rPr>
              <a:t>Deceased or Disabled Public Safety Officer Grant </a:t>
            </a:r>
            <a:r>
              <a:rPr lang="en-US" sz="1200" kern="1200" baseline="0" dirty="0">
                <a:solidFill>
                  <a:schemeClr val="bg1"/>
                </a:solidFill>
                <a:latin typeface="+mn-lt"/>
                <a:ea typeface="+mn-ea"/>
                <a:cs typeface="+mn-cs"/>
              </a:rPr>
              <a:t>Applicants for awards must be dependents of a public safety officer in the state of Oregon who was killed or disabled in the line of duty (as defined by ORS 243.954).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u="sng" kern="1200" baseline="0" dirty="0">
                <a:solidFill>
                  <a:schemeClr val="bg1"/>
                </a:solidFill>
                <a:latin typeface="+mn-lt"/>
                <a:ea typeface="+mn-ea"/>
                <a:cs typeface="+mn-cs"/>
              </a:rPr>
              <a:t>Eligible dependents include:</a:t>
            </a:r>
            <a:r>
              <a:rPr lang="en-US" sz="1200" kern="1200" baseline="0" dirty="0">
                <a:solidFill>
                  <a:schemeClr val="bg1"/>
                </a:solidFill>
                <a:latin typeface="+mn-lt"/>
                <a:ea typeface="+mn-ea"/>
                <a:cs typeface="+mn-cs"/>
              </a:rPr>
              <a:t> the natural child, adopted child, or stepchild of eligible public safety officers.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u="sng" kern="1200" baseline="0" dirty="0">
                <a:solidFill>
                  <a:schemeClr val="bg1"/>
                </a:solidFill>
                <a:latin typeface="+mn-lt"/>
                <a:ea typeface="+mn-ea"/>
                <a:cs typeface="+mn-cs"/>
              </a:rPr>
              <a:t>Eligible public safety officers include</a:t>
            </a:r>
            <a:r>
              <a:rPr lang="en-US" sz="1200" kern="1200" baseline="0" dirty="0">
                <a:solidFill>
                  <a:schemeClr val="bg1"/>
                </a:solidFill>
                <a:latin typeface="+mn-lt"/>
                <a:ea typeface="+mn-ea"/>
                <a:cs typeface="+mn-cs"/>
              </a:rPr>
              <a:t>: Corrections officers, Fire service professionals, Parole and probation officers, Police officers, Reserve officers, and Youth correction officers.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u="sng" kern="1200" baseline="0" dirty="0">
                <a:solidFill>
                  <a:schemeClr val="bg1"/>
                </a:solidFill>
                <a:latin typeface="+mn-lt"/>
                <a:ea typeface="+mn-ea"/>
                <a:cs typeface="+mn-cs"/>
              </a:rPr>
              <a:t>Award</a:t>
            </a:r>
            <a:r>
              <a:rPr lang="en-US" sz="1200" kern="1200" baseline="0" dirty="0">
                <a:solidFill>
                  <a:schemeClr val="bg1"/>
                </a:solidFill>
                <a:latin typeface="+mn-lt"/>
                <a:ea typeface="+mn-ea"/>
                <a:cs typeface="+mn-cs"/>
              </a:rPr>
              <a:t> can be for up to full tuition and fees, depending on the applicant’s financial resources and the cost of attendance.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u="sng" kern="1200" baseline="0" dirty="0">
                <a:solidFill>
                  <a:schemeClr val="bg1"/>
                </a:solidFill>
                <a:latin typeface="+mn-lt"/>
                <a:ea typeface="+mn-ea"/>
                <a:cs typeface="+mn-cs"/>
              </a:rPr>
              <a:t>Timeline</a:t>
            </a:r>
            <a:r>
              <a:rPr lang="en-US" sz="1200" kern="1200" baseline="0" dirty="0">
                <a:solidFill>
                  <a:schemeClr val="bg1"/>
                </a:solidFill>
                <a:latin typeface="+mn-lt"/>
                <a:ea typeface="+mn-ea"/>
                <a:cs typeface="+mn-cs"/>
              </a:rPr>
              <a:t>: There is no formal application deadline, but students should </a:t>
            </a:r>
            <a:r>
              <a:rPr lang="en-US" sz="1200" b="0" i="0" kern="1200" baseline="0" dirty="0">
                <a:solidFill>
                  <a:srgbClr val="333333"/>
                </a:solidFill>
                <a:effectLst/>
                <a:latin typeface="Open Sans" panose="020B0606030504020204" pitchFamily="34" charset="0"/>
                <a:ea typeface="+mn-ea"/>
                <a:cs typeface="+mn-cs"/>
              </a:rPr>
              <a:t>fi</a:t>
            </a:r>
            <a:r>
              <a:rPr lang="en-US" b="0" i="0" dirty="0">
                <a:solidFill>
                  <a:srgbClr val="333333"/>
                </a:solidFill>
                <a:effectLst/>
                <a:latin typeface="Open Sans" panose="020B0606030504020204" pitchFamily="34" charset="0"/>
              </a:rPr>
              <a:t>le the </a:t>
            </a:r>
            <a:r>
              <a:rPr lang="en-US" b="0" i="0" u="sng" dirty="0">
                <a:solidFill>
                  <a:srgbClr val="33797E"/>
                </a:solidFill>
                <a:effectLst/>
                <a:latin typeface="Open Sans" panose="020B0606030504020204" pitchFamily="34" charset="0"/>
                <a:hlinkClick r:id="rId3" tooltip="Application and Certification"/>
              </a:rPr>
              <a:t>Application and Certification</a:t>
            </a:r>
            <a:r>
              <a:rPr lang="en-US" b="0" i="0" dirty="0">
                <a:solidFill>
                  <a:srgbClr val="333333"/>
                </a:solidFill>
                <a:effectLst/>
                <a:latin typeface="Open Sans" panose="020B0606030504020204" pitchFamily="34" charset="0"/>
              </a:rPr>
              <a:t> at the same time that you file the </a:t>
            </a:r>
            <a:r>
              <a:rPr lang="en-US" b="0" i="0" u="sng" dirty="0">
                <a:solidFill>
                  <a:srgbClr val="33797E"/>
                </a:solidFill>
                <a:effectLst/>
                <a:latin typeface="Open Sans" panose="020B0606030504020204" pitchFamily="34" charset="0"/>
                <a:hlinkClick r:id="rId4" tooltip="FAFSA/ORSAA"/>
              </a:rPr>
              <a:t>FAFSA or ORSAA</a:t>
            </a:r>
            <a:r>
              <a:rPr lang="en-US" b="0" i="0" dirty="0">
                <a:solidFill>
                  <a:srgbClr val="333333"/>
                </a:solidFill>
                <a:effectLst/>
                <a:latin typeface="Open Sans" panose="020B0606030504020204" pitchFamily="34" charset="0"/>
              </a:rPr>
              <a:t>. </a:t>
            </a:r>
            <a:endParaRPr lang="en-US" sz="1200" kern="1200" baseline="0" dirty="0">
              <a:solidFill>
                <a:schemeClr val="bg1"/>
              </a:solidFill>
              <a:latin typeface="+mn-lt"/>
              <a:ea typeface="+mn-ea"/>
              <a:cs typeface="+mn-cs"/>
            </a:endParaRPr>
          </a:p>
          <a:p>
            <a:pPr marL="457200" marR="0" lvl="1" indent="0" algn="l" defTabSz="914400" rtl="0" eaLnBrk="1" fontAlgn="auto" latinLnBrk="0" hangingPunct="1">
              <a:lnSpc>
                <a:spcPct val="100000"/>
              </a:lnSpc>
              <a:spcBef>
                <a:spcPts val="0"/>
              </a:spcBef>
              <a:spcAft>
                <a:spcPts val="0"/>
              </a:spcAft>
              <a:buClrTx/>
              <a:buSzTx/>
              <a:buFont typeface="+mj-lt"/>
              <a:buNone/>
              <a:tabLst/>
              <a:defRPr/>
            </a:pPr>
            <a:endParaRPr lang="en-US" sz="1200" b="0" u="none" kern="1200" baseline="0" dirty="0">
              <a:solidFill>
                <a:schemeClr val="bg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200" kern="1200" baseline="0" dirty="0">
              <a:solidFill>
                <a:schemeClr val="bg1"/>
              </a:solidFill>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baseline="0" dirty="0">
              <a:effectLst/>
            </a:endParaRPr>
          </a:p>
          <a:p>
            <a:pPr marL="228600" marR="0" lvl="0" indent="-228600" algn="l" defTabSz="914400" rtl="0" eaLnBrk="1" fontAlgn="auto" latinLnBrk="0" hangingPunct="1">
              <a:lnSpc>
                <a:spcPct val="100000"/>
              </a:lnSpc>
              <a:spcBef>
                <a:spcPts val="0"/>
              </a:spcBef>
              <a:spcAft>
                <a:spcPts val="0"/>
              </a:spcAft>
              <a:buClrTx/>
              <a:buSzTx/>
              <a:buFont typeface="+mj-lt"/>
              <a:buAutoNum type="alphaUcPeriod"/>
              <a:tabLst/>
              <a:defRPr/>
            </a:pPr>
            <a:endParaRPr lang="en-US" sz="1200" kern="1200" baseline="0" dirty="0">
              <a:solidFill>
                <a:schemeClr val="bg1"/>
              </a:solidFill>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D3AA7B4-90AA-494E-B684-F5CA56736B59}" type="slidenum">
              <a:rPr lang="en-US" smtClean="0"/>
              <a:t>28</a:t>
            </a:fld>
            <a:endParaRPr lang="en-US"/>
          </a:p>
        </p:txBody>
      </p:sp>
    </p:spTree>
    <p:extLst>
      <p:ext uri="{BB962C8B-B14F-4D97-AF65-F5344CB8AC3E}">
        <p14:creationId xmlns:p14="http://schemas.microsoft.com/office/powerpoint/2010/main" val="28983072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 </a:t>
            </a:r>
          </a:p>
          <a:p>
            <a:pPr marL="457200" marR="0" lvl="1" indent="0" algn="l" defTabSz="914400" rtl="0" eaLnBrk="1" fontAlgn="auto" latinLnBrk="0" hangingPunct="1">
              <a:lnSpc>
                <a:spcPct val="100000"/>
              </a:lnSpc>
              <a:spcBef>
                <a:spcPts val="0"/>
              </a:spcBef>
              <a:spcAft>
                <a:spcPts val="0"/>
              </a:spcAft>
              <a:buClrTx/>
              <a:buSzTx/>
              <a:buFont typeface="+mj-lt"/>
              <a:buNone/>
              <a:tabLst/>
              <a:defRPr/>
            </a:pPr>
            <a:endParaRPr lang="en-US" sz="1200" b="0" u="none" kern="1200" baseline="0" dirty="0">
              <a:solidFill>
                <a:schemeClr val="bg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b="1" u="none" kern="1200" baseline="0" dirty="0">
                <a:solidFill>
                  <a:schemeClr val="bg1"/>
                </a:solidFill>
                <a:latin typeface="+mn-lt"/>
                <a:ea typeface="+mn-ea"/>
                <a:cs typeface="+mn-cs"/>
              </a:rPr>
              <a:t>Barber &amp; Hairdresser Grant</a:t>
            </a:r>
            <a:endParaRPr lang="en-US" sz="1200" b="0" u="none" kern="1200" baseline="0" dirty="0">
              <a:solidFill>
                <a:schemeClr val="bg1"/>
              </a:solidFill>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u="sng" kern="1200" baseline="0" dirty="0">
                <a:solidFill>
                  <a:schemeClr val="bg1"/>
                </a:solidFill>
                <a:latin typeface="+mn-lt"/>
                <a:ea typeface="+mn-ea"/>
                <a:cs typeface="+mn-cs"/>
              </a:rPr>
              <a:t>Application</a:t>
            </a:r>
            <a:r>
              <a:rPr lang="en-US" sz="1200" b="0" u="none" kern="1200" baseline="0" dirty="0">
                <a:solidFill>
                  <a:schemeClr val="bg1"/>
                </a:solidFill>
                <a:latin typeface="+mn-lt"/>
                <a:ea typeface="+mn-ea"/>
                <a:cs typeface="+mn-cs"/>
              </a:rPr>
              <a:t>: Students apply by completing the FAFSA and attending an eligible school. </a:t>
            </a:r>
            <a:r>
              <a:rPr lang="en-US" b="0" i="0" dirty="0">
                <a:solidFill>
                  <a:srgbClr val="333333"/>
                </a:solidFill>
                <a:effectLst/>
                <a:latin typeface="Open Sans" panose="020B0606030504020204" pitchFamily="34" charset="0"/>
              </a:rPr>
              <a:t>You can apply any time. </a:t>
            </a:r>
            <a:r>
              <a:rPr lang="en-US" b="1" i="0" dirty="0">
                <a:solidFill>
                  <a:srgbClr val="333333"/>
                </a:solidFill>
                <a:effectLst/>
                <a:latin typeface="Open Sans" panose="020B0606030504020204" pitchFamily="34" charset="0"/>
              </a:rPr>
              <a:t>However, your FAFSA must be received by the school you plan to attend no later than February 1 of the award year.</a:t>
            </a:r>
            <a:endParaRPr lang="en-US" sz="1200" b="0" u="none" kern="1200" baseline="0" dirty="0">
              <a:solidFill>
                <a:schemeClr val="bg1"/>
              </a:solidFill>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u="sng" kern="1200" baseline="0" dirty="0">
                <a:solidFill>
                  <a:schemeClr val="bg1"/>
                </a:solidFill>
                <a:latin typeface="+mn-lt"/>
                <a:ea typeface="+mn-ea"/>
                <a:cs typeface="+mn-cs"/>
              </a:rPr>
              <a:t>Eligibility</a:t>
            </a:r>
            <a:r>
              <a:rPr lang="en-US" sz="1200" b="0" kern="1200" baseline="0" dirty="0">
                <a:solidFill>
                  <a:schemeClr val="bg1"/>
                </a:solidFill>
                <a:latin typeface="+mn-lt"/>
                <a:ea typeface="+mn-ea"/>
                <a:cs typeface="+mn-cs"/>
              </a:rPr>
              <a:t>: students who have financial need and chosen by their school’s financial aid office. A list of eligible intuitions is on our website: https://oregonstudentaid.gov/grants/oregon-barber-and-hairdresser-grant-program/</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sz="1200" b="0" kern="1200" baseline="0" dirty="0">
              <a:solidFill>
                <a:schemeClr val="bg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b="1" u="none" kern="1200" baseline="0" dirty="0">
                <a:solidFill>
                  <a:schemeClr val="bg1"/>
                </a:solidFill>
                <a:latin typeface="+mn-lt"/>
                <a:ea typeface="+mn-ea"/>
                <a:cs typeface="+mn-cs"/>
              </a:rPr>
              <a:t>Student Child Care Grant: </a:t>
            </a:r>
            <a:r>
              <a:rPr lang="en-US" sz="1200" kern="1200" baseline="0" dirty="0">
                <a:solidFill>
                  <a:schemeClr val="bg1"/>
                </a:solidFill>
                <a:latin typeface="+mn-lt"/>
                <a:ea typeface="+mn-ea"/>
                <a:cs typeface="+mn-cs"/>
              </a:rPr>
              <a:t>The application process will open from January to May 31.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u="sng" kern="1200" baseline="0" dirty="0">
                <a:solidFill>
                  <a:schemeClr val="bg1"/>
                </a:solidFill>
                <a:latin typeface="+mn-lt"/>
                <a:ea typeface="+mn-ea"/>
                <a:cs typeface="+mn-cs"/>
              </a:rPr>
              <a:t>Children</a:t>
            </a:r>
            <a:r>
              <a:rPr lang="en-US" sz="1200" kern="1200" baseline="0" dirty="0">
                <a:solidFill>
                  <a:schemeClr val="bg1"/>
                </a:solidFill>
                <a:latin typeface="+mn-lt"/>
                <a:ea typeface="+mn-ea"/>
                <a:cs typeface="+mn-cs"/>
              </a:rPr>
              <a:t>: awards based on the number of and ages of children</a:t>
            </a:r>
            <a:r>
              <a:rPr lang="en-US" sz="1200" b="0" kern="1200" baseline="0" dirty="0">
                <a:solidFill>
                  <a:schemeClr val="bg1"/>
                </a:solidFill>
                <a:latin typeface="+mn-lt"/>
                <a:ea typeface="+mn-ea"/>
                <a:cs typeface="+mn-cs"/>
              </a:rPr>
              <a:t>. Children must be age 12 and under </a:t>
            </a:r>
            <a:r>
              <a:rPr lang="en-US" sz="1200" kern="1200" baseline="0" dirty="0">
                <a:solidFill>
                  <a:schemeClr val="bg1"/>
                </a:solidFill>
                <a:latin typeface="+mn-lt"/>
                <a:ea typeface="+mn-ea"/>
                <a:cs typeface="+mn-cs"/>
              </a:rPr>
              <a:t>(or, if over 12, satisfy requirements for special needs). Must utilize a registered Oregon childcare provider</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u="sng" kern="1200" baseline="0" dirty="0">
                <a:solidFill>
                  <a:schemeClr val="bg1"/>
                </a:solidFill>
                <a:latin typeface="+mn-lt"/>
                <a:ea typeface="+mn-ea"/>
                <a:cs typeface="+mn-cs"/>
              </a:rPr>
              <a:t>Priority</a:t>
            </a:r>
            <a:r>
              <a:rPr lang="en-US" sz="1200" b="0" kern="1200" baseline="0" dirty="0">
                <a:solidFill>
                  <a:schemeClr val="bg1"/>
                </a:solidFill>
                <a:latin typeface="+mn-lt"/>
                <a:ea typeface="+mn-ea"/>
                <a:cs typeface="+mn-cs"/>
              </a:rPr>
              <a:t> goes to prior-year recipients </a:t>
            </a:r>
            <a:r>
              <a:rPr lang="en-US" sz="1200" kern="1200" baseline="0" dirty="0">
                <a:solidFill>
                  <a:schemeClr val="bg1"/>
                </a:solidFill>
                <a:latin typeface="+mn-lt"/>
                <a:ea typeface="+mn-ea"/>
                <a:cs typeface="+mn-cs"/>
              </a:rPr>
              <a:t>who continue to meet all eligibility criteria, and subsequently to new applicants based on need, credits earned to-date, and enrollment status. Student cannot not be in default on any federal Title IV loans.</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200" b="1" u="none" kern="1200" baseline="0" dirty="0">
              <a:solidFill>
                <a:schemeClr val="bg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b="1" u="none" kern="1200" baseline="0" dirty="0">
                <a:solidFill>
                  <a:schemeClr val="bg1"/>
                </a:solidFill>
                <a:latin typeface="+mn-lt"/>
                <a:ea typeface="+mn-ea"/>
                <a:cs typeface="+mn-cs"/>
              </a:rPr>
              <a:t>Oregon Teacher Scholars Grant</a:t>
            </a:r>
            <a:endParaRPr lang="en-US" sz="1200" b="0" u="none" kern="1200" baseline="0" dirty="0">
              <a:solidFill>
                <a:schemeClr val="bg1"/>
              </a:solidFill>
              <a:latin typeface="+mn-lt"/>
              <a:ea typeface="+mn-ea"/>
              <a:cs typeface="+mn-cs"/>
            </a:endParaRPr>
          </a:p>
          <a:p>
            <a:pPr marL="342900" marR="0" lvl="0" indent="-342900">
              <a:spcBef>
                <a:spcPts val="0"/>
              </a:spcBef>
              <a:spcAft>
                <a:spcPts val="0"/>
              </a:spcAft>
              <a:buFont typeface="+mj-lt"/>
              <a:buAutoNum type="arabicPeriod"/>
            </a:pPr>
            <a:r>
              <a:rPr lang="en-US" sz="1800" dirty="0">
                <a:solidFill>
                  <a:srgbClr val="1F497D"/>
                </a:solidFill>
                <a:effectLst/>
                <a:latin typeface="Calibri" panose="020F0502020204030204" pitchFamily="34" charset="0"/>
                <a:ea typeface="Calibri" panose="020F0502020204030204" pitchFamily="34" charset="0"/>
              </a:rPr>
              <a:t>For culturally or linguistically diverse students that are enrolled and pursuing their preliminary licensure for teaching, school counseling, school social work, and school psychology. Eligible programs are registered or certified by the Teacher Standards and Practices Commission.</a:t>
            </a:r>
          </a:p>
          <a:p>
            <a:pPr marL="342900" marR="0" lvl="0" indent="-342900">
              <a:spcBef>
                <a:spcPts val="0"/>
              </a:spcBef>
              <a:spcAft>
                <a:spcPts val="0"/>
              </a:spcAft>
              <a:buFont typeface="+mj-lt"/>
              <a:buAutoNum type="arabicPeriod"/>
            </a:pPr>
            <a:r>
              <a:rPr lang="en-US" sz="1800" dirty="0">
                <a:solidFill>
                  <a:srgbClr val="1F497D"/>
                </a:solidFill>
                <a:effectLst/>
                <a:latin typeface="Calibri" panose="020F0502020204030204" pitchFamily="34" charset="0"/>
                <a:ea typeface="Calibri" panose="020F0502020204030204" pitchFamily="34" charset="0"/>
              </a:rPr>
              <a:t>Students must complete an application in addition to the FAFSA or ORSAA each year. </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200" b="0" kern="1200" baseline="0" dirty="0">
              <a:solidFill>
                <a:schemeClr val="bg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200" kern="1200" baseline="0" dirty="0">
              <a:solidFill>
                <a:schemeClr val="bg1"/>
              </a:solidFill>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baseline="0" dirty="0">
              <a:effectLst/>
            </a:endParaRPr>
          </a:p>
          <a:p>
            <a:pPr marL="228600" marR="0" lvl="0" indent="-228600" algn="l" defTabSz="914400" rtl="0" eaLnBrk="1" fontAlgn="auto" latinLnBrk="0" hangingPunct="1">
              <a:lnSpc>
                <a:spcPct val="100000"/>
              </a:lnSpc>
              <a:spcBef>
                <a:spcPts val="0"/>
              </a:spcBef>
              <a:spcAft>
                <a:spcPts val="0"/>
              </a:spcAft>
              <a:buClrTx/>
              <a:buSzTx/>
              <a:buFont typeface="+mj-lt"/>
              <a:buAutoNum type="alphaUcPeriod"/>
              <a:tabLst/>
              <a:defRPr/>
            </a:pPr>
            <a:endParaRPr lang="en-US" sz="1200" kern="1200" baseline="0" dirty="0">
              <a:solidFill>
                <a:schemeClr val="bg1"/>
              </a:solidFill>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D3AA7B4-90AA-494E-B684-F5CA56736B59}" type="slidenum">
              <a:rPr lang="en-US" smtClean="0"/>
              <a:t>29</a:t>
            </a:fld>
            <a:endParaRPr lang="en-US"/>
          </a:p>
        </p:txBody>
      </p:sp>
    </p:spTree>
    <p:extLst>
      <p:ext uri="{BB962C8B-B14F-4D97-AF65-F5344CB8AC3E}">
        <p14:creationId xmlns:p14="http://schemas.microsoft.com/office/powerpoint/2010/main" val="11553845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 </a:t>
            </a:r>
          </a:p>
          <a:p>
            <a:r>
              <a:rPr lang="en-US" dirty="0"/>
              <a:t>This is the section header for the Financial Aid Terms Section of the Presentation. </a:t>
            </a:r>
          </a:p>
          <a:p>
            <a:endParaRPr lang="en-US" dirty="0"/>
          </a:p>
          <a:p>
            <a:r>
              <a:rPr lang="en-US" dirty="0"/>
              <a:t>This section of the presentation includes 8 slides covers how to get started with financial aid, different types of financial aid, important financial aid vocabulary that you might need to know, and a brief overview of the student loans.</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3AA7B4-90AA-494E-B684-F5CA56736B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53564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 </a:t>
            </a:r>
          </a:p>
          <a:p>
            <a:r>
              <a:rPr lang="en-US" dirty="0"/>
              <a:t>This is the section header for the Oregon Scholarships section of the Presentation. </a:t>
            </a:r>
          </a:p>
          <a:p>
            <a:endParaRPr lang="en-US" dirty="0"/>
          </a:p>
          <a:p>
            <a:r>
              <a:rPr lang="en-US" dirty="0"/>
              <a:t>This section of the presentation includes 14 slides and provides a brief overview of the OSAC Scholarship Program  including an overview of the OSAC Scholarship program and a detailed explanation of each section of the application.</a:t>
            </a:r>
          </a:p>
        </p:txBody>
      </p:sp>
      <p:sp>
        <p:nvSpPr>
          <p:cNvPr id="4" name="Slide Number Placeholder 3"/>
          <p:cNvSpPr>
            <a:spLocks noGrp="1"/>
          </p:cNvSpPr>
          <p:nvPr>
            <p:ph type="sldNum" sz="quarter" idx="5"/>
          </p:nvPr>
        </p:nvSpPr>
        <p:spPr/>
        <p:txBody>
          <a:bodyPr/>
          <a:lstStyle/>
          <a:p>
            <a:fld id="{7D3AA7B4-90AA-494E-B684-F5CA56736B59}" type="slidenum">
              <a:rPr lang="en-US" smtClean="0"/>
              <a:t>30</a:t>
            </a:fld>
            <a:endParaRPr lang="en-US"/>
          </a:p>
        </p:txBody>
      </p:sp>
    </p:spTree>
    <p:extLst>
      <p:ext uri="{BB962C8B-B14F-4D97-AF65-F5344CB8AC3E}">
        <p14:creationId xmlns:p14="http://schemas.microsoft.com/office/powerpoint/2010/main" val="25588553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 </a:t>
            </a:r>
          </a:p>
          <a:p>
            <a:r>
              <a:rPr lang="en-US" dirty="0"/>
              <a:t>One application for up to 600 scholarships… work smarter not harder</a:t>
            </a:r>
          </a:p>
          <a:p>
            <a:endParaRPr lang="en-US" dirty="0"/>
          </a:p>
          <a:p>
            <a:r>
              <a:rPr lang="en-US" dirty="0"/>
              <a:t>The OSAC Scholarship has five sections: </a:t>
            </a:r>
          </a:p>
          <a:p>
            <a:r>
              <a:rPr lang="en-US" b="1" dirty="0"/>
              <a:t>Student Profile-</a:t>
            </a:r>
            <a:r>
              <a:rPr lang="en-US" b="0" dirty="0"/>
              <a:t> Which contains background and student demographic questions including questions about where you are intending to go to school and what you are considering studying. </a:t>
            </a:r>
          </a:p>
          <a:p>
            <a:r>
              <a:rPr lang="en-US" b="1" dirty="0"/>
              <a:t>Personal Statements- </a:t>
            </a:r>
            <a:r>
              <a:rPr lang="en-US" b="0" dirty="0"/>
              <a:t>Three or more essays that help describe who you are and what makes you unique. More information on the essays in a few slides</a:t>
            </a:r>
          </a:p>
          <a:p>
            <a:r>
              <a:rPr lang="en-US" b="1" dirty="0"/>
              <a:t>Transcripts- </a:t>
            </a:r>
            <a:r>
              <a:rPr lang="en-US" b="0" dirty="0"/>
              <a:t>Transcripts are a list of your classes and grades, these must be uploaded into the portal to have a complete application. More information on transcripts in a few slides</a:t>
            </a:r>
          </a:p>
          <a:p>
            <a:r>
              <a:rPr lang="en-US" b="1" dirty="0"/>
              <a:t>Activities Chart- </a:t>
            </a:r>
            <a:r>
              <a:rPr lang="en-US" b="0" dirty="0"/>
              <a:t> A list of important or interesting things you’ve done outside of class-time. More information on the Activities Chart in a few slides</a:t>
            </a:r>
          </a:p>
          <a:p>
            <a:r>
              <a:rPr lang="en-US" b="1" dirty="0"/>
              <a:t>Other Documentation- </a:t>
            </a:r>
            <a:r>
              <a:rPr lang="en-US" b="0" dirty="0"/>
              <a:t>Some scholarship might require additional information like letters of recommendation or additional essays. It is important to read these instructions carefully</a:t>
            </a:r>
          </a:p>
          <a:p>
            <a:endParaRPr lang="en-US" b="0" dirty="0"/>
          </a:p>
          <a:p>
            <a:endParaRPr lang="en-US" b="1" dirty="0"/>
          </a:p>
        </p:txBody>
      </p:sp>
      <p:sp>
        <p:nvSpPr>
          <p:cNvPr id="4" name="Slide Number Placeholder 3"/>
          <p:cNvSpPr>
            <a:spLocks noGrp="1"/>
          </p:cNvSpPr>
          <p:nvPr>
            <p:ph type="sldNum" sz="quarter" idx="5"/>
          </p:nvPr>
        </p:nvSpPr>
        <p:spPr/>
        <p:txBody>
          <a:bodyPr/>
          <a:lstStyle/>
          <a:p>
            <a:pPr defTabSz="931774">
              <a:defRPr/>
            </a:pPr>
            <a:fld id="{CF5A3D93-748B-4AC8-B1BE-8E93ACB29EA3}" type="slidenum">
              <a:rPr lang="en-US">
                <a:solidFill>
                  <a:prstClr val="black"/>
                </a:solidFill>
                <a:latin typeface="Calibri" panose="020F0502020204030204"/>
              </a:rPr>
              <a:pPr defTabSz="931774">
                <a:defRPr/>
              </a:pPr>
              <a:t>31</a:t>
            </a:fld>
            <a:endParaRPr lang="en-US">
              <a:solidFill>
                <a:prstClr val="black"/>
              </a:solidFill>
              <a:latin typeface="Calibri" panose="020F0502020204030204"/>
            </a:endParaRPr>
          </a:p>
        </p:txBody>
      </p:sp>
    </p:spTree>
    <p:extLst>
      <p:ext uri="{BB962C8B-B14F-4D97-AF65-F5344CB8AC3E}">
        <p14:creationId xmlns:p14="http://schemas.microsoft.com/office/powerpoint/2010/main" val="3679656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 </a:t>
            </a:r>
          </a:p>
          <a:p>
            <a:r>
              <a:rPr lang="en-US" dirty="0"/>
              <a:t>Mark your calendars, here is the OSAC Scholarship Timeline for 2025-26 cycle</a:t>
            </a:r>
          </a:p>
          <a:p>
            <a:endParaRPr lang="en-US" dirty="0"/>
          </a:p>
          <a:p>
            <a:r>
              <a:rPr lang="en-US" dirty="0"/>
              <a:t>November 1st- The OSAC scholarship opens and students can start their application</a:t>
            </a:r>
          </a:p>
          <a:p>
            <a:r>
              <a:rPr lang="en-US" dirty="0"/>
              <a:t>December- The FAFSA will likely open on December 1</a:t>
            </a:r>
            <a:r>
              <a:rPr lang="en-US" baseline="30000" dirty="0"/>
              <a:t>st</a:t>
            </a:r>
            <a:r>
              <a:rPr lang="en-US" dirty="0"/>
              <a:t>  and the ORSAA will likely open in December as well.</a:t>
            </a:r>
          </a:p>
          <a:p>
            <a:r>
              <a:rPr lang="en-US" dirty="0"/>
              <a:t>February 18</a:t>
            </a:r>
            <a:r>
              <a:rPr lang="en-US" baseline="30000" dirty="0"/>
              <a:t>th</a:t>
            </a:r>
            <a:r>
              <a:rPr lang="en-US" dirty="0"/>
              <a:t> – Is the Early Bird deadline</a:t>
            </a:r>
          </a:p>
          <a:p>
            <a:r>
              <a:rPr lang="en-US" dirty="0"/>
              <a:t>March 3rd- Is the final deadline.</a:t>
            </a:r>
          </a:p>
          <a:p>
            <a:endParaRPr lang="en-US" b="0" i="1" dirty="0">
              <a:solidFill>
                <a:srgbClr val="333333"/>
              </a:solidFill>
              <a:effectLst/>
              <a:latin typeface="Open Sans" panose="020B0606030504020204" pitchFamily="34" charset="0"/>
            </a:endParaRPr>
          </a:p>
          <a:p>
            <a:r>
              <a:rPr lang="en-US" b="0" i="1" dirty="0">
                <a:solidFill>
                  <a:srgbClr val="333333"/>
                </a:solidFill>
                <a:effectLst/>
                <a:latin typeface="Open Sans" panose="020B0606030504020204" pitchFamily="34" charset="0"/>
              </a:rPr>
              <a:t>All deadlines are 11:59 </a:t>
            </a:r>
            <a:r>
              <a:rPr lang="en-US" b="0" i="1" dirty="0" err="1">
                <a:solidFill>
                  <a:srgbClr val="333333"/>
                </a:solidFill>
                <a:effectLst/>
                <a:latin typeface="Open Sans" panose="020B0606030504020204" pitchFamily="34" charset="0"/>
              </a:rPr>
              <a:t>p.m</a:t>
            </a:r>
            <a:r>
              <a:rPr lang="en-US" b="0" i="1" dirty="0">
                <a:solidFill>
                  <a:srgbClr val="333333"/>
                </a:solidFill>
                <a:effectLst/>
                <a:latin typeface="Open Sans" panose="020B0606030504020204" pitchFamily="34" charset="0"/>
              </a:rPr>
              <a:t> (PT)</a:t>
            </a:r>
            <a:endParaRPr lang="en-US" dirty="0"/>
          </a:p>
        </p:txBody>
      </p:sp>
      <p:sp>
        <p:nvSpPr>
          <p:cNvPr id="4" name="Slide Number Placeholder 3"/>
          <p:cNvSpPr>
            <a:spLocks noGrp="1"/>
          </p:cNvSpPr>
          <p:nvPr>
            <p:ph type="sldNum" sz="quarter" idx="5"/>
          </p:nvPr>
        </p:nvSpPr>
        <p:spPr/>
        <p:txBody>
          <a:bodyPr/>
          <a:lstStyle/>
          <a:p>
            <a:fld id="{CF5A3D93-748B-4AC8-B1BE-8E93ACB29EA3}" type="slidenum">
              <a:rPr lang="en-US" smtClean="0"/>
              <a:t>32</a:t>
            </a:fld>
            <a:endParaRPr lang="en-US"/>
          </a:p>
        </p:txBody>
      </p:sp>
    </p:spTree>
    <p:extLst>
      <p:ext uri="{BB962C8B-B14F-4D97-AF65-F5344CB8AC3E}">
        <p14:creationId xmlns:p14="http://schemas.microsoft.com/office/powerpoint/2010/main" val="10128851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none" dirty="0">
                <a:latin typeface="+mn-lt"/>
              </a:rPr>
              <a:t>Finding Scholarships</a:t>
            </a:r>
            <a:r>
              <a:rPr lang="en-US" sz="1200" b="0" u="sng" dirty="0">
                <a:latin typeface="+mn-lt"/>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u="none" kern="1200" baseline="0" dirty="0">
                <a:solidFill>
                  <a:schemeClr val="bg1"/>
                </a:solidFill>
                <a:latin typeface="+mn-lt"/>
                <a:ea typeface="+mn-ea"/>
                <a:cs typeface="+mn-cs"/>
              </a:rPr>
              <a:t>The OSAC Scholarship Application includes </a:t>
            </a:r>
            <a:r>
              <a:rPr lang="en-US" sz="1200" b="0" i="0" u="none" kern="1200" baseline="0" dirty="0">
                <a:solidFill>
                  <a:srgbClr val="000000"/>
                </a:solidFill>
                <a:effectLst/>
                <a:latin typeface="Arial" panose="020B0604020202020204" pitchFamily="34" charset="0"/>
                <a:ea typeface="+mn-ea"/>
                <a:cs typeface="+mn-cs"/>
              </a:rPr>
              <a:t>h</a:t>
            </a:r>
            <a:r>
              <a:rPr lang="en-US" b="0" i="0" dirty="0">
                <a:solidFill>
                  <a:srgbClr val="000000"/>
                </a:solidFill>
                <a:effectLst/>
                <a:latin typeface="Arial" panose="020B0604020202020204" pitchFamily="34" charset="0"/>
              </a:rPr>
              <a:t>undreds of scholarships based on varying criteria - high school attended, county of residence, college major, GPA, need-based, and more!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Arial" panose="020B0604020202020204" pitchFamily="34" charset="0"/>
              </a:rPr>
              <a:t>Before submitting your scholarship application it is important to review the OSAC Scholarship Catalog and identify scholarships you qualify for.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Arial" panose="020B0604020202020204" pitchFamily="34" charset="0"/>
              </a:rPr>
              <a:t>As you find scholarships make sure to write down the scholarship number and name. You will need this information on your scholarship application.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Arial" panose="020B0604020202020204" pitchFamily="34" charset="0"/>
              </a:rPr>
              <a:t>Here are some ways to search the OSAC Scholarship Catalog: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none" kern="1200" baseline="0" dirty="0">
                <a:solidFill>
                  <a:schemeClr val="bg1"/>
                </a:solidFill>
                <a:latin typeface="+mn-lt"/>
                <a:ea typeface="+mn-ea"/>
                <a:cs typeface="+mn-cs"/>
              </a:rPr>
              <a:t>Search by High School-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u="none" kern="1200" baseline="0" dirty="0">
                <a:solidFill>
                  <a:schemeClr val="bg1"/>
                </a:solidFill>
                <a:latin typeface="+mn-lt"/>
                <a:ea typeface="+mn-ea"/>
                <a:cs typeface="+mn-cs"/>
              </a:rPr>
              <a:t>You can use the online OSAC Scholarship Catalog to search for scholarships based on school type and the name of your high school.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u="none" kern="1200" baseline="0" dirty="0">
                <a:solidFill>
                  <a:schemeClr val="bg1"/>
                </a:solidFill>
                <a:latin typeface="+mn-lt"/>
                <a:ea typeface="+mn-ea"/>
                <a:cs typeface="+mn-cs"/>
              </a:rPr>
              <a:t>You can search by Traditional High schools, Alternative High Schools, Community college high schools, GED Programs, Home school, Home School and GED, Non of the above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1" u="none" kern="1200" baseline="0" dirty="0">
                <a:solidFill>
                  <a:schemeClr val="bg1"/>
                </a:solidFill>
                <a:latin typeface="+mn-lt"/>
                <a:ea typeface="+mn-ea"/>
                <a:cs typeface="+mn-cs"/>
              </a:rPr>
              <a:t>For </a:t>
            </a:r>
            <a:r>
              <a:rPr lang="en-US" sz="1200" i="1" dirty="0"/>
              <a:t>Example: Search for GED Programs to create a list of scholarships that are appropriate for GED recipients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1" dirty="0"/>
              <a:t>For Example: Search for Aloha High School to create a list of scholarships for students who graduated from Aloha HS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u="none" kern="1200" baseline="0" dirty="0">
              <a:solidFill>
                <a:schemeClr val="bg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u="none" kern="1200" baseline="0" dirty="0">
                <a:solidFill>
                  <a:schemeClr val="bg1"/>
                </a:solidFill>
                <a:latin typeface="+mn-lt"/>
                <a:ea typeface="+mn-ea"/>
                <a:cs typeface="+mn-cs"/>
              </a:rPr>
              <a:t>Search by Membership or Employer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u="none" kern="1200" baseline="0" dirty="0">
                <a:solidFill>
                  <a:schemeClr val="bg1"/>
                </a:solidFill>
                <a:latin typeface="+mn-lt"/>
                <a:ea typeface="+mn-ea"/>
                <a:cs typeface="+mn-cs"/>
              </a:rPr>
              <a:t>Another way to search the online OSAC Scholarship Catalog is to search by memberships and employers affiliated with your parents/caregivers/family members or yourself.</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1" u="none" kern="1200" baseline="0" dirty="0">
                <a:solidFill>
                  <a:schemeClr val="bg1"/>
                </a:solidFill>
                <a:latin typeface="+mn-lt"/>
                <a:ea typeface="+mn-ea"/>
                <a:cs typeface="+mn-cs"/>
              </a:rPr>
              <a:t>For </a:t>
            </a:r>
            <a:r>
              <a:rPr lang="en-US" sz="1200" i="1" dirty="0"/>
              <a:t>Example: Search for a union your parents/caregivers/ or family members were a part of to create a list of scholarships sponsored by that employer/union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1" dirty="0"/>
              <a:t>For Example: Search for Bob’s Red Mill if your parents/caregivers/ or grandparents worked there.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u="none" kern="1200" baseline="0" dirty="0">
              <a:solidFill>
                <a:schemeClr val="bg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200" kern="1200" baseline="0" dirty="0">
              <a:solidFill>
                <a:schemeClr val="bg1"/>
              </a:solidFill>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baseline="0" dirty="0">
              <a:effectLst/>
            </a:endParaRPr>
          </a:p>
          <a:p>
            <a:pPr marL="228600" marR="0" lvl="0" indent="-228600" algn="l" defTabSz="914400" rtl="0" eaLnBrk="1" fontAlgn="auto" latinLnBrk="0" hangingPunct="1">
              <a:lnSpc>
                <a:spcPct val="100000"/>
              </a:lnSpc>
              <a:spcBef>
                <a:spcPts val="0"/>
              </a:spcBef>
              <a:spcAft>
                <a:spcPts val="0"/>
              </a:spcAft>
              <a:buClrTx/>
              <a:buSzTx/>
              <a:buFont typeface="+mj-lt"/>
              <a:buAutoNum type="alphaUcPeriod"/>
              <a:tabLst/>
              <a:defRPr/>
            </a:pPr>
            <a:endParaRPr lang="en-US" sz="1200" kern="1200" baseline="0" dirty="0">
              <a:solidFill>
                <a:schemeClr val="bg1"/>
              </a:solidFill>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D3AA7B4-90AA-494E-B684-F5CA56736B59}" type="slidenum">
              <a:rPr lang="en-US" smtClean="0"/>
              <a:t>33</a:t>
            </a:fld>
            <a:endParaRPr lang="en-US"/>
          </a:p>
        </p:txBody>
      </p:sp>
    </p:spTree>
    <p:extLst>
      <p:ext uri="{BB962C8B-B14F-4D97-AF65-F5344CB8AC3E}">
        <p14:creationId xmlns:p14="http://schemas.microsoft.com/office/powerpoint/2010/main" val="25237257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Arial" panose="020B0604020202020204" pitchFamily="34" charset="0"/>
              </a:rPr>
              <a:t>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Arial" panose="020B0604020202020204" pitchFamily="34" charset="0"/>
              </a:rPr>
              <a:t>As you find scholarships make sure to write down the scholarship number and name. You will need this information on your scholarship application.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Arial" panose="020B0604020202020204" pitchFamily="34" charset="0"/>
              </a:rPr>
              <a:t>Here are some ways to search the OSAC Scholarship Catalog: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baseline="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none" kern="1200" baseline="0" dirty="0">
                <a:solidFill>
                  <a:schemeClr val="bg1"/>
                </a:solidFill>
                <a:latin typeface="+mn-lt"/>
                <a:ea typeface="+mn-ea"/>
                <a:cs typeface="+mn-cs"/>
              </a:rPr>
              <a:t>Keyword Search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u="none" kern="1200" baseline="0" dirty="0">
                <a:solidFill>
                  <a:schemeClr val="bg1"/>
                </a:solidFill>
                <a:latin typeface="+mn-lt"/>
                <a:ea typeface="+mn-ea"/>
                <a:cs typeface="+mn-cs"/>
              </a:rPr>
              <a:t>You can use the online OSAC Scholarship Catalog to search for specific keywords including activities, major, county, and other characteristics unique to you.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1" u="none" kern="1200" baseline="0" dirty="0">
                <a:solidFill>
                  <a:schemeClr val="bg1"/>
                </a:solidFill>
                <a:latin typeface="+mn-lt"/>
                <a:ea typeface="+mn-ea"/>
                <a:cs typeface="+mn-cs"/>
              </a:rPr>
              <a:t>For </a:t>
            </a:r>
            <a:r>
              <a:rPr lang="en-US" sz="1200" i="1" dirty="0"/>
              <a:t>Example: Use “sports” in the keyword search to generate a list of scholarships appropriate for student athletes.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1" dirty="0"/>
              <a:t>For Example: Use “Marion” in the keyword search to generate a list of scholarships open to residents of Marion county.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i="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i="0" dirty="0"/>
              <a:t>Another way to find scholarships in the OSAC Scholarship Catalog is to download and save the entire catalog as a PDF document.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i="0" dirty="0"/>
              <a:t>Once you download a PDF copy of the catalog you can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0" dirty="0"/>
              <a:t>Read through the entire document looking for scholarships that you qualify for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0" dirty="0"/>
              <a:t>Save the document to your computer and use the “find text” search box to complete keyword searches of the PDF document.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i="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i="0" dirty="0"/>
              <a:t>You should complete a variety scholarship searches to ensure that you apply for as many scholarships as possible. </a:t>
            </a:r>
          </a:p>
          <a:p>
            <a:pPr marL="228600" marR="0" lvl="0" indent="-228600" algn="l" defTabSz="914400" rtl="0" eaLnBrk="1" fontAlgn="auto" latinLnBrk="0" hangingPunct="1">
              <a:lnSpc>
                <a:spcPct val="100000"/>
              </a:lnSpc>
              <a:spcBef>
                <a:spcPts val="0"/>
              </a:spcBef>
              <a:spcAft>
                <a:spcPts val="0"/>
              </a:spcAft>
              <a:buClrTx/>
              <a:buSzTx/>
              <a:buFont typeface="+mj-lt"/>
              <a:buAutoNum type="alphaUcPeriod"/>
              <a:tabLst/>
              <a:defRPr/>
            </a:pPr>
            <a:endParaRPr lang="en-US" sz="1200" kern="1200" baseline="0" dirty="0">
              <a:solidFill>
                <a:schemeClr val="bg1"/>
              </a:solidFill>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D3AA7B4-90AA-494E-B684-F5CA56736B59}" type="slidenum">
              <a:rPr lang="en-US" smtClean="0"/>
              <a:t>34</a:t>
            </a:fld>
            <a:endParaRPr lang="en-US"/>
          </a:p>
        </p:txBody>
      </p:sp>
    </p:spTree>
    <p:extLst>
      <p:ext uri="{BB962C8B-B14F-4D97-AF65-F5344CB8AC3E}">
        <p14:creationId xmlns:p14="http://schemas.microsoft.com/office/powerpoint/2010/main" val="8476526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Notes</a:t>
            </a:r>
          </a:p>
          <a:p>
            <a:pPr marL="232943" indent="-232943">
              <a:buFont typeface="+mj-lt"/>
              <a:buAutoNum type="arabicPeriod"/>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Review your </a:t>
            </a:r>
            <a:r>
              <a:rPr kumimoji="0" lang="en-US" sz="1200" b="1" i="0" u="none" strike="noStrike" kern="1200" cap="none" spc="0" normalizeH="0" baseline="0" noProof="0" dirty="0">
                <a:ln>
                  <a:noFill/>
                </a:ln>
                <a:solidFill>
                  <a:srgbClr val="E57200"/>
                </a:solidFill>
                <a:effectLst/>
                <a:uLnTx/>
                <a:uFillTx/>
                <a:latin typeface="Calibri" panose="020F0502020204030204"/>
                <a:ea typeface="+mn-ea"/>
                <a:cs typeface="+mn-cs"/>
              </a:rPr>
              <a:t>Transcript, </a:t>
            </a:r>
            <a:r>
              <a:rPr kumimoji="0" lang="en-US" sz="1200" i="0" u="none" strike="noStrike" kern="1200" cap="none" spc="0" normalizeH="0" baseline="0" noProof="0" dirty="0">
                <a:ln>
                  <a:noFill/>
                </a:ln>
                <a:effectLst/>
                <a:uLnTx/>
                <a:uFillTx/>
                <a:latin typeface="Calibri" panose="020F0502020204030204"/>
                <a:ea typeface="+mn-ea"/>
                <a:cs typeface="+mn-cs"/>
              </a:rPr>
              <a:t>if needed </a:t>
            </a:r>
            <a:r>
              <a:rPr lang="en-US" sz="1200" dirty="0">
                <a:latin typeface="Calibri" panose="020F0502020204030204"/>
              </a:rPr>
              <a:t>update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information</a:t>
            </a:r>
          </a:p>
          <a:p>
            <a:pPr marL="232943" indent="-232943">
              <a:buFont typeface="+mj-lt"/>
              <a:buAutoNum type="arabicPeriod"/>
            </a:pPr>
            <a:r>
              <a:rPr lang="en-US" dirty="0"/>
              <a:t>Check your Student Portal often for your </a:t>
            </a:r>
            <a:r>
              <a:rPr lang="en-US" b="1" dirty="0"/>
              <a:t>application status message</a:t>
            </a:r>
            <a:r>
              <a:rPr lang="en-US" dirty="0"/>
              <a:t>. If it says “Review Pending,” keep checking back until it says “Valid Application Accepted.”  If it says, “Application Problem,” make the correction and submit by the deadline indicated in your status message. </a:t>
            </a:r>
          </a:p>
          <a:p>
            <a:pPr marL="232943" indent="-232943">
              <a:buFont typeface="+mj-lt"/>
              <a:buAutoNum type="arabicPeriod"/>
            </a:pPr>
            <a:r>
              <a:rPr lang="en-US" b="1" dirty="0"/>
              <a:t>Keep your email address on file up-to-date</a:t>
            </a:r>
            <a:r>
              <a:rPr lang="en-US" dirty="0"/>
              <a:t>. This is one of the ways OSAC notifies you about scholarships. Also keep your name, address, phone number, email, college, or mage updated in the portal. </a:t>
            </a:r>
          </a:p>
          <a:p>
            <a:pPr marL="232943" indent="-232943">
              <a:buFont typeface="+mj-lt"/>
              <a:buAutoNum type="arabicPeriod"/>
            </a:pPr>
            <a:r>
              <a:rPr lang="en-US" dirty="0"/>
              <a:t>Check </a:t>
            </a:r>
            <a:r>
              <a:rPr lang="en-US" b="1" dirty="0"/>
              <a:t>April through August to see if you have been awarded </a:t>
            </a:r>
            <a:r>
              <a:rPr lang="en-US" dirty="0"/>
              <a:t>a scholarship and if awarded, accept or decline it online. CHECK YOUR PROFILE FREQUENTLY for the status of scholarships. </a:t>
            </a:r>
          </a:p>
          <a:p>
            <a:endParaRPr lang="en-US" u="sng" dirty="0"/>
          </a:p>
          <a:p>
            <a:r>
              <a:rPr lang="en-US" u="sng" dirty="0"/>
              <a:t>If awarded:</a:t>
            </a:r>
          </a:p>
          <a:p>
            <a:pPr marL="174708" indent="-174708" defTabSz="931774">
              <a:buFont typeface="Arial" panose="020B0604020202020204" pitchFamily="34" charset="0"/>
              <a:buChar char="•"/>
              <a:defRPr/>
            </a:pPr>
            <a:r>
              <a:rPr lang="en-US" dirty="0"/>
              <a:t>Log into your Student Portal and </a:t>
            </a:r>
            <a:r>
              <a:rPr lang="en-US" b="1" dirty="0"/>
              <a:t>accept your scholarship award</a:t>
            </a:r>
            <a:r>
              <a:rPr lang="en-US" dirty="0"/>
              <a:t>. Failure to accept this award may delay or terminate your award and delay awarding an alternate recipient.</a:t>
            </a:r>
          </a:p>
          <a:p>
            <a:pPr marL="174708" indent="-174708">
              <a:buFont typeface="Arial" panose="020B0604020202020204" pitchFamily="34" charset="0"/>
              <a:buChar char="•"/>
            </a:pPr>
            <a:r>
              <a:rPr lang="en-US" dirty="0"/>
              <a:t>Write a </a:t>
            </a:r>
            <a:r>
              <a:rPr lang="en-US" b="1" dirty="0"/>
              <a:t>thank you letter </a:t>
            </a:r>
            <a:r>
              <a:rPr lang="en-US" dirty="0"/>
              <a:t>to the donor of your scholarship award. The address will be provided during the award acceptance process. </a:t>
            </a:r>
          </a:p>
          <a:p>
            <a:pPr marL="174708" indent="-174708">
              <a:buFont typeface="Arial" panose="020B0604020202020204" pitchFamily="34" charset="0"/>
              <a:buChar char="•"/>
            </a:pPr>
            <a:r>
              <a:rPr lang="en-US" dirty="0"/>
              <a:t>OSAC sends funds to your school’s financial aid office prior to the beginning of each term/semester. Your scholarship award is prorated for each term/semester. </a:t>
            </a:r>
            <a:r>
              <a:rPr lang="en-US" b="1" dirty="0"/>
              <a:t>If you do not attend school for a term(s), you will not receive that portion of your award</a:t>
            </a:r>
            <a:r>
              <a:rPr lang="en-US" dirty="0"/>
              <a:t>. You must maintain the required enrollment status and satisfactory academic progress to receive disbursements throughout the year. Scholarships must be used for educational expenses as defined by your school (tuition, student fees, room and board, books, transportation, and education-related personal costs).</a:t>
            </a:r>
          </a:p>
          <a:p>
            <a:endParaRPr lang="en-US" dirty="0"/>
          </a:p>
        </p:txBody>
      </p:sp>
      <p:sp>
        <p:nvSpPr>
          <p:cNvPr id="4" name="Slide Number Placeholder 3"/>
          <p:cNvSpPr>
            <a:spLocks noGrp="1"/>
          </p:cNvSpPr>
          <p:nvPr>
            <p:ph type="sldNum" sz="quarter" idx="5"/>
          </p:nvPr>
        </p:nvSpPr>
        <p:spPr/>
        <p:txBody>
          <a:bodyPr/>
          <a:lstStyle/>
          <a:p>
            <a:pPr defTabSz="931774">
              <a:defRPr/>
            </a:pPr>
            <a:fld id="{CF5A3D93-748B-4AC8-B1BE-8E93ACB29EA3}" type="slidenum">
              <a:rPr lang="en-US">
                <a:solidFill>
                  <a:prstClr val="black"/>
                </a:solidFill>
                <a:latin typeface="Calibri" panose="020F0502020204030204"/>
              </a:rPr>
              <a:pPr defTabSz="931774">
                <a:defRPr/>
              </a:pPr>
              <a:t>35</a:t>
            </a:fld>
            <a:endParaRPr lang="en-US">
              <a:solidFill>
                <a:prstClr val="black"/>
              </a:solidFill>
              <a:latin typeface="Calibri" panose="020F0502020204030204"/>
            </a:endParaRPr>
          </a:p>
        </p:txBody>
      </p:sp>
    </p:spTree>
    <p:extLst>
      <p:ext uri="{BB962C8B-B14F-4D97-AF65-F5344CB8AC3E}">
        <p14:creationId xmlns:p14="http://schemas.microsoft.com/office/powerpoint/2010/main" val="23327324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 </a:t>
            </a:r>
          </a:p>
          <a:p>
            <a:pPr defTabSz="931774">
              <a:defRPr/>
            </a:pPr>
            <a:r>
              <a:rPr lang="en-US" sz="1100" b="1" dirty="0"/>
              <a:t>Transcripts</a:t>
            </a:r>
            <a:r>
              <a:rPr lang="en-US" sz="1100" dirty="0"/>
              <a:t>: A missing or incomplete transcript is </a:t>
            </a:r>
            <a:r>
              <a:rPr lang="en-US" sz="1100" b="1" dirty="0"/>
              <a:t>the ONLY reason a submitted scholarship application will be rejected</a:t>
            </a:r>
            <a:r>
              <a:rPr lang="en-US" sz="1100" dirty="0"/>
              <a:t>. Students may request of their High School to make an electronic submissions. Otherwise, a student can either scan and upload the transcript, or send in a hardcopy (in which case the Social Security Number must be removed or rendered illegible).</a:t>
            </a:r>
          </a:p>
          <a:p>
            <a:pPr marL="698830" lvl="1" indent="-232943">
              <a:buFont typeface="+mj-lt"/>
              <a:buAutoNum type="alphaUcPeriod"/>
            </a:pPr>
            <a:r>
              <a:rPr lang="en-US" sz="1100" dirty="0"/>
              <a:t>Graduating </a:t>
            </a:r>
            <a:r>
              <a:rPr lang="en-US" sz="1100" u="sng" dirty="0"/>
              <a:t>high school seniors </a:t>
            </a:r>
            <a:r>
              <a:rPr lang="en-US" sz="1100" dirty="0"/>
              <a:t>must submit transcripts with complete grades through either the first semester/trimester or second quarter. If you are dual-enrolled in college courses, include that transcript as well.</a:t>
            </a:r>
          </a:p>
          <a:p>
            <a:pPr marL="698830" lvl="1" indent="-232943">
              <a:buFont typeface="+mj-lt"/>
              <a:buAutoNum type="alphaUcPeriod"/>
            </a:pPr>
            <a:r>
              <a:rPr lang="en-US" sz="1100" u="sng" dirty="0"/>
              <a:t>College students </a:t>
            </a:r>
            <a:r>
              <a:rPr lang="en-US" sz="1100" dirty="0"/>
              <a:t>must submit transcripts that include all coursework through the fall semester/quarter, unless their most recent coursework is more than 10 years old (see detailed Transcript Instructions online). </a:t>
            </a:r>
          </a:p>
          <a:p>
            <a:endParaRPr lang="en-US" dirty="0"/>
          </a:p>
        </p:txBody>
      </p:sp>
      <p:sp>
        <p:nvSpPr>
          <p:cNvPr id="4" name="Slide Number Placeholder 3"/>
          <p:cNvSpPr>
            <a:spLocks noGrp="1"/>
          </p:cNvSpPr>
          <p:nvPr>
            <p:ph type="sldNum" sz="quarter" idx="5"/>
          </p:nvPr>
        </p:nvSpPr>
        <p:spPr/>
        <p:txBody>
          <a:bodyPr/>
          <a:lstStyle/>
          <a:p>
            <a:pPr defTabSz="931774">
              <a:defRPr/>
            </a:pPr>
            <a:fld id="{CF5A3D93-748B-4AC8-B1BE-8E93ACB29EA3}" type="slidenum">
              <a:rPr lang="en-US">
                <a:solidFill>
                  <a:prstClr val="black"/>
                </a:solidFill>
                <a:latin typeface="Calibri" panose="020F0502020204030204"/>
              </a:rPr>
              <a:pPr defTabSz="931774">
                <a:defRPr/>
              </a:pPr>
              <a:t>36</a:t>
            </a:fld>
            <a:endParaRPr lang="en-US">
              <a:solidFill>
                <a:prstClr val="black"/>
              </a:solidFill>
              <a:latin typeface="Calibri" panose="020F0502020204030204"/>
            </a:endParaRPr>
          </a:p>
        </p:txBody>
      </p:sp>
    </p:spTree>
    <p:extLst>
      <p:ext uri="{BB962C8B-B14F-4D97-AF65-F5344CB8AC3E}">
        <p14:creationId xmlns:p14="http://schemas.microsoft.com/office/powerpoint/2010/main" val="4814038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 </a:t>
            </a:r>
          </a:p>
          <a:p>
            <a:pPr defTabSz="931774">
              <a:defRPr/>
            </a:pPr>
            <a:r>
              <a:rPr lang="en-US" sz="1100" b="1" dirty="0"/>
              <a:t>Transcripts</a:t>
            </a:r>
            <a:r>
              <a:rPr lang="en-US" sz="1100" dirty="0"/>
              <a:t>: A missing or incomplete transcript is </a:t>
            </a:r>
            <a:r>
              <a:rPr lang="en-US" sz="1100" b="1" dirty="0"/>
              <a:t>the ONLY reason a submitted scholarship application will be rejected</a:t>
            </a:r>
            <a:r>
              <a:rPr lang="en-US" sz="1100" dirty="0"/>
              <a:t>. Students may request of their High School to make an electronic submissions. Otherwise, a student can either scan and upload the transcript, or send in a hardcopy (in which case the Social Security Number must be removed or rendered illegible).</a:t>
            </a:r>
          </a:p>
          <a:p>
            <a:pPr marL="698830" lvl="1" indent="-232943">
              <a:buFont typeface="+mj-lt"/>
              <a:buAutoNum type="alphaUcPeriod"/>
            </a:pPr>
            <a:r>
              <a:rPr lang="en-US" sz="1100" dirty="0"/>
              <a:t>Graduating </a:t>
            </a:r>
            <a:r>
              <a:rPr lang="en-US" sz="1100" u="sng" dirty="0"/>
              <a:t>high school seniors </a:t>
            </a:r>
            <a:r>
              <a:rPr lang="en-US" sz="1100" dirty="0"/>
              <a:t>must submit transcripts with complete grades through either the first semester/trimester or second quarter. If you are dual-enrolled in college courses, include that transcript as well.</a:t>
            </a:r>
          </a:p>
          <a:p>
            <a:pPr marL="698830" lvl="1" indent="-232943">
              <a:buFont typeface="+mj-lt"/>
              <a:buAutoNum type="alphaUcPeriod"/>
            </a:pPr>
            <a:r>
              <a:rPr lang="en-US" sz="1100" u="sng" dirty="0"/>
              <a:t>College students </a:t>
            </a:r>
            <a:r>
              <a:rPr lang="en-US" sz="1100" dirty="0"/>
              <a:t>must submit transcripts that include all coursework through the fall semester/quarter, unless their most recent coursework is more than 10 years old (see detailed Transcript Instructions online). </a:t>
            </a:r>
          </a:p>
          <a:p>
            <a:endParaRPr lang="en-US" dirty="0"/>
          </a:p>
        </p:txBody>
      </p:sp>
      <p:sp>
        <p:nvSpPr>
          <p:cNvPr id="4" name="Slide Number Placeholder 3"/>
          <p:cNvSpPr>
            <a:spLocks noGrp="1"/>
          </p:cNvSpPr>
          <p:nvPr>
            <p:ph type="sldNum" sz="quarter" idx="5"/>
          </p:nvPr>
        </p:nvSpPr>
        <p:spPr/>
        <p:txBody>
          <a:bodyPr/>
          <a:lstStyle/>
          <a:p>
            <a:pPr defTabSz="931774">
              <a:defRPr/>
            </a:pPr>
            <a:fld id="{CF5A3D93-748B-4AC8-B1BE-8E93ACB29EA3}" type="slidenum">
              <a:rPr lang="en-US">
                <a:solidFill>
                  <a:prstClr val="black"/>
                </a:solidFill>
                <a:latin typeface="Calibri" panose="020F0502020204030204"/>
              </a:rPr>
              <a:pPr defTabSz="931774">
                <a:defRPr/>
              </a:pPr>
              <a:t>37</a:t>
            </a:fld>
            <a:endParaRPr lang="en-US">
              <a:solidFill>
                <a:prstClr val="black"/>
              </a:solidFill>
              <a:latin typeface="Calibri" panose="020F0502020204030204"/>
            </a:endParaRPr>
          </a:p>
        </p:txBody>
      </p:sp>
    </p:spTree>
    <p:extLst>
      <p:ext uri="{BB962C8B-B14F-4D97-AF65-F5344CB8AC3E}">
        <p14:creationId xmlns:p14="http://schemas.microsoft.com/office/powerpoint/2010/main" val="31376810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 </a:t>
            </a:r>
          </a:p>
          <a:p>
            <a:r>
              <a:rPr lang="en-US" dirty="0"/>
              <a:t>These statements are designed to give selection committees a fuller understanding of an applicant beyond what GPA, test scores, and transcripts alone can provide. Since these questions are commonly used in other scholarship applications, you may be able to reuse them for those as well.</a:t>
            </a:r>
          </a:p>
          <a:p>
            <a:endParaRPr lang="en-US" dirty="0"/>
          </a:p>
          <a:p>
            <a:r>
              <a:rPr lang="en-US" dirty="0"/>
              <a:t>The OSAC scholarship application requires three essays and offers one optional essay. Each essay is limited to 1,900 characters, including spaces. Statements exceeding this limit will be truncated.</a:t>
            </a:r>
          </a:p>
          <a:p>
            <a:endParaRPr lang="en-US" dirty="0"/>
          </a:p>
          <a:p>
            <a:r>
              <a:rPr lang="en-US" b="1" dirty="0"/>
              <a:t>Additional Tips:</a:t>
            </a:r>
          </a:p>
          <a:p>
            <a:pPr algn="l" fontAlgn="base">
              <a:buFont typeface="Arial" panose="020B0604020202020204" pitchFamily="34" charset="0"/>
              <a:buChar char="•"/>
            </a:pPr>
            <a:r>
              <a:rPr lang="en-US" b="0" i="0" dirty="0">
                <a:solidFill>
                  <a:srgbClr val="333333"/>
                </a:solidFill>
                <a:effectLst/>
                <a:latin typeface="Open Sans" panose="020B0606030504020204" pitchFamily="34" charset="0"/>
              </a:rPr>
              <a:t>You can either type in the text directly, or cut and paste from a word processing program such as Microsoft Word or Note Pad.</a:t>
            </a:r>
          </a:p>
          <a:p>
            <a:pPr algn="l" fontAlgn="base">
              <a:buFont typeface="Arial" panose="020B0604020202020204" pitchFamily="34" charset="0"/>
              <a:buChar char="•"/>
            </a:pPr>
            <a:r>
              <a:rPr lang="en-US" b="0" i="0" dirty="0">
                <a:solidFill>
                  <a:srgbClr val="333333"/>
                </a:solidFill>
                <a:effectLst/>
                <a:latin typeface="Open Sans" panose="020B0606030504020204" pitchFamily="34" charset="0"/>
              </a:rPr>
              <a:t>Use plain text only (no formatting, such as different size fonts, boldface, italics, or underlining).</a:t>
            </a:r>
          </a:p>
          <a:p>
            <a:pPr algn="l" fontAlgn="base">
              <a:buFont typeface="Arial" panose="020B0604020202020204" pitchFamily="34" charset="0"/>
              <a:buChar char="•"/>
            </a:pPr>
            <a:r>
              <a:rPr lang="en-US" b="0" i="0" dirty="0">
                <a:solidFill>
                  <a:srgbClr val="333333"/>
                </a:solidFill>
                <a:effectLst/>
                <a:latin typeface="Open Sans" panose="020B0606030504020204" pitchFamily="34" charset="0"/>
              </a:rPr>
              <a:t>Use correct grammar, punctuation, and spelling.</a:t>
            </a:r>
          </a:p>
          <a:p>
            <a:pPr algn="l" fontAlgn="base">
              <a:buFont typeface="Arial" panose="020B0604020202020204" pitchFamily="34" charset="0"/>
              <a:buChar char="•"/>
            </a:pPr>
            <a:r>
              <a:rPr lang="en-US" b="0" i="0" dirty="0">
                <a:solidFill>
                  <a:srgbClr val="333333"/>
                </a:solidFill>
                <a:effectLst/>
                <a:latin typeface="Open Sans" panose="020B0606030504020204" pitchFamily="34" charset="0"/>
              </a:rPr>
              <a:t>Don’t repeat information already included in your application, such as that your greatest accomplishment is your GPA.</a:t>
            </a:r>
          </a:p>
          <a:p>
            <a:pPr algn="l" fontAlgn="base">
              <a:buFont typeface="Arial" panose="020B0604020202020204" pitchFamily="34" charset="0"/>
              <a:buChar char="•"/>
            </a:pPr>
            <a:r>
              <a:rPr lang="en-US" b="0" i="0" dirty="0">
                <a:solidFill>
                  <a:srgbClr val="333333"/>
                </a:solidFill>
                <a:effectLst/>
                <a:latin typeface="Open Sans" panose="020B0606030504020204" pitchFamily="34" charset="0"/>
              </a:rPr>
              <a:t>Do not include URLs when citing essay sources, as it may cause an error in the application</a:t>
            </a:r>
          </a:p>
          <a:p>
            <a:endParaRPr lang="en-US" dirty="0"/>
          </a:p>
          <a:p>
            <a:endParaRPr lang="en-US" baseline="0" dirty="0"/>
          </a:p>
          <a:p>
            <a:endParaRPr lang="en-US" dirty="0"/>
          </a:p>
        </p:txBody>
      </p:sp>
      <p:sp>
        <p:nvSpPr>
          <p:cNvPr id="4" name="Slide Number Placeholder 3"/>
          <p:cNvSpPr>
            <a:spLocks noGrp="1"/>
          </p:cNvSpPr>
          <p:nvPr>
            <p:ph type="sldNum" sz="quarter" idx="5"/>
          </p:nvPr>
        </p:nvSpPr>
        <p:spPr/>
        <p:txBody>
          <a:bodyPr/>
          <a:lstStyle/>
          <a:p>
            <a:pPr defTabSz="931774">
              <a:defRPr/>
            </a:pPr>
            <a:fld id="{CF5A3D93-748B-4AC8-B1BE-8E93ACB29EA3}" type="slidenum">
              <a:rPr lang="en-US">
                <a:solidFill>
                  <a:prstClr val="black"/>
                </a:solidFill>
                <a:latin typeface="Calibri" panose="020F0502020204030204"/>
              </a:rPr>
              <a:pPr defTabSz="931774">
                <a:defRPr/>
              </a:pPr>
              <a:t>38</a:t>
            </a:fld>
            <a:endParaRPr lang="en-US">
              <a:solidFill>
                <a:prstClr val="black"/>
              </a:solidFill>
              <a:latin typeface="Calibri" panose="020F0502020204030204"/>
            </a:endParaRPr>
          </a:p>
        </p:txBody>
      </p:sp>
    </p:spTree>
    <p:extLst>
      <p:ext uri="{BB962C8B-B14F-4D97-AF65-F5344CB8AC3E}">
        <p14:creationId xmlns:p14="http://schemas.microsoft.com/office/powerpoint/2010/main" val="14102040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 </a:t>
            </a:r>
          </a:p>
          <a:p>
            <a:r>
              <a:rPr lang="en-US" dirty="0"/>
              <a:t>These are the prompts for the OSAC Scholarship Application. One suggestion is to draft your essay in a word document and have someone else read and edit your essays before you upload them into the portal. </a:t>
            </a:r>
          </a:p>
        </p:txBody>
      </p:sp>
      <p:sp>
        <p:nvSpPr>
          <p:cNvPr id="4" name="Slide Number Placeholder 3"/>
          <p:cNvSpPr>
            <a:spLocks noGrp="1"/>
          </p:cNvSpPr>
          <p:nvPr>
            <p:ph type="sldNum" sz="quarter" idx="5"/>
          </p:nvPr>
        </p:nvSpPr>
        <p:spPr/>
        <p:txBody>
          <a:bodyPr/>
          <a:lstStyle/>
          <a:p>
            <a:pPr defTabSz="931774">
              <a:defRPr/>
            </a:pPr>
            <a:fld id="{CF5A3D93-748B-4AC8-B1BE-8E93ACB29EA3}" type="slidenum">
              <a:rPr lang="en-US">
                <a:solidFill>
                  <a:prstClr val="black"/>
                </a:solidFill>
                <a:latin typeface="Calibri" panose="020F0502020204030204"/>
              </a:rPr>
              <a:pPr defTabSz="931774">
                <a:defRPr/>
              </a:pPr>
              <a:t>39</a:t>
            </a:fld>
            <a:endParaRPr lang="en-US">
              <a:solidFill>
                <a:prstClr val="black"/>
              </a:solidFill>
              <a:latin typeface="Calibri" panose="020F0502020204030204"/>
            </a:endParaRPr>
          </a:p>
        </p:txBody>
      </p:sp>
    </p:spTree>
    <p:extLst>
      <p:ext uri="{BB962C8B-B14F-4D97-AF65-F5344CB8AC3E}">
        <p14:creationId xmlns:p14="http://schemas.microsoft.com/office/powerpoint/2010/main" val="10153093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 </a:t>
            </a:r>
          </a:p>
          <a:p>
            <a:r>
              <a:rPr lang="en-US" dirty="0"/>
              <a:t>Securing financial aid can be tricky, but the better prepared you are the easier it will be for you get money for college: </a:t>
            </a:r>
          </a:p>
          <a:p>
            <a:endParaRPr lang="en-US" dirty="0"/>
          </a:p>
          <a:p>
            <a:r>
              <a:rPr lang="en-US" b="1" dirty="0"/>
              <a:t>Stay Organized- </a:t>
            </a:r>
            <a:r>
              <a:rPr lang="en-US" dirty="0"/>
              <a:t>Use a document, like the ASPIRE Student Tracker, or a calendar, to keep track websites to check regularly for financial aid and college applications and deadlines. Use a secure password manager to track your usernames and passwords. </a:t>
            </a:r>
          </a:p>
          <a:p>
            <a:endParaRPr lang="en-US" b="0" dirty="0"/>
          </a:p>
          <a:p>
            <a:r>
              <a:rPr lang="en-US" b="1" dirty="0"/>
              <a:t>Legal Name</a:t>
            </a:r>
            <a:r>
              <a:rPr lang="en-US" dirty="0"/>
              <a:t>- FAFSA requires individuals to use the legal name that matches their social security card. Failure to use your legal name can cause rejection/complication issues. </a:t>
            </a:r>
          </a:p>
          <a:p>
            <a:r>
              <a:rPr lang="en-US" dirty="0"/>
              <a:t>Legal names on an ORSAA help ensure OSAC has the most accurate information possible for students – be sure to use the same name on your FAFSA/ORSAA as you do with your college applications, admissions records, and financial aid applications. This reduces risk of errors. </a:t>
            </a:r>
          </a:p>
          <a:p>
            <a:endParaRPr lang="en-US" b="1" dirty="0"/>
          </a:p>
          <a:p>
            <a:endParaRPr lang="en-US" b="1" dirty="0"/>
          </a:p>
          <a:p>
            <a:r>
              <a:rPr lang="en-US" b="1" dirty="0"/>
              <a:t>Email</a:t>
            </a:r>
            <a:r>
              <a:rPr lang="en-US" dirty="0"/>
              <a:t>- Make sure to use your permanent, professional email address on applications and get in the habit of checking it regularly. DO NOT use a school/work email for your accounts. Many scholarships will only communicate with you via email and if you fail to check your email you might lose money that was originally awarded to you. </a:t>
            </a:r>
          </a:p>
          <a:p>
            <a:endParaRPr lang="en-US" dirty="0"/>
          </a:p>
        </p:txBody>
      </p:sp>
      <p:sp>
        <p:nvSpPr>
          <p:cNvPr id="4" name="Slide Number Placeholder 3"/>
          <p:cNvSpPr>
            <a:spLocks noGrp="1"/>
          </p:cNvSpPr>
          <p:nvPr>
            <p:ph type="sldNum" sz="quarter" idx="5"/>
          </p:nvPr>
        </p:nvSpPr>
        <p:spPr/>
        <p:txBody>
          <a:bodyPr/>
          <a:lstStyle/>
          <a:p>
            <a:fld id="{CF5A3D93-748B-4AC8-B1BE-8E93ACB29EA3}" type="slidenum">
              <a:rPr lang="en-US" smtClean="0"/>
              <a:t>4</a:t>
            </a:fld>
            <a:endParaRPr lang="en-US"/>
          </a:p>
        </p:txBody>
      </p:sp>
    </p:spTree>
    <p:extLst>
      <p:ext uri="{BB962C8B-B14F-4D97-AF65-F5344CB8AC3E}">
        <p14:creationId xmlns:p14="http://schemas.microsoft.com/office/powerpoint/2010/main" val="18798450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45011" indent="-645011" defTabSz="931774">
              <a:buClr>
                <a:srgbClr val="FF6600"/>
              </a:buClr>
              <a:buSzPct val="65000"/>
              <a:defRPr/>
            </a:pPr>
            <a:r>
              <a:rPr lang="en-US" dirty="0"/>
              <a:t>Notes:</a:t>
            </a:r>
          </a:p>
          <a:p>
            <a:pPr marL="645011" indent="-645011" defTabSz="931774">
              <a:buClr>
                <a:srgbClr val="FF6600"/>
              </a:buClr>
              <a:buSzPct val="65000"/>
              <a:defRPr/>
            </a:pPr>
            <a:r>
              <a:rPr lang="en-US" b="1" dirty="0"/>
              <a:t>Activities:</a:t>
            </a:r>
            <a:r>
              <a:rPr lang="en-US" b="1" baseline="0" dirty="0"/>
              <a:t> </a:t>
            </a:r>
            <a:r>
              <a:rPr lang="en-US" b="0" baseline="0" dirty="0"/>
              <a:t>a</a:t>
            </a:r>
            <a:r>
              <a:rPr lang="en-US" dirty="0"/>
              <a:t>void using abbreviations</a:t>
            </a:r>
            <a:r>
              <a:rPr lang="en-US" baseline="0" dirty="0"/>
              <a:t> for activities</a:t>
            </a:r>
            <a:endParaRPr lang="en-US" b="0" baseline="0" dirty="0"/>
          </a:p>
          <a:p>
            <a:pPr marL="645011" indent="-645011">
              <a:buClr>
                <a:srgbClr val="FF6600"/>
              </a:buClr>
              <a:buSzPct val="65000"/>
            </a:pPr>
            <a:r>
              <a:rPr lang="en-US" b="1" dirty="0"/>
              <a:t>Examples</a:t>
            </a:r>
            <a:r>
              <a:rPr lang="en-US" dirty="0"/>
              <a:t>:</a:t>
            </a:r>
            <a:r>
              <a:rPr lang="en-US" baseline="0" dirty="0"/>
              <a:t> </a:t>
            </a:r>
            <a:r>
              <a:rPr lang="en-US" dirty="0"/>
              <a:t>playing on a soccer team, participating in student government, volunteering at the animal shelter, providing child care,</a:t>
            </a:r>
            <a:r>
              <a:rPr lang="en-US" baseline="0" dirty="0"/>
              <a:t>  working a </a:t>
            </a:r>
            <a:r>
              <a:rPr lang="en-US" dirty="0"/>
              <a:t>summer </a:t>
            </a:r>
            <a:r>
              <a:rPr lang="en-US" baseline="0" dirty="0"/>
              <a:t>job, or babysitting </a:t>
            </a:r>
          </a:p>
          <a:p>
            <a:pPr marL="645011" indent="-645011">
              <a:buClr>
                <a:srgbClr val="FF6600"/>
              </a:buClr>
              <a:buSzPct val="65000"/>
            </a:pPr>
            <a:r>
              <a:rPr lang="en-US" b="1" dirty="0"/>
              <a:t>Details for Activities:</a:t>
            </a:r>
            <a:r>
              <a:rPr lang="en-US" b="1" baseline="0" dirty="0"/>
              <a:t> </a:t>
            </a:r>
            <a:r>
              <a:rPr lang="en-US" b="0" baseline="0" dirty="0"/>
              <a:t>d</a:t>
            </a:r>
            <a:r>
              <a:rPr lang="en-US" dirty="0"/>
              <a:t>ates, hours logged</a:t>
            </a:r>
            <a:r>
              <a:rPr lang="en-US" baseline="0" dirty="0"/>
              <a:t>, </a:t>
            </a:r>
            <a:r>
              <a:rPr lang="en-US" dirty="0"/>
              <a:t>responsibilities/accomplishments;</a:t>
            </a:r>
            <a:r>
              <a:rPr lang="en-US" baseline="0" dirty="0"/>
              <a:t> </a:t>
            </a:r>
            <a:r>
              <a:rPr lang="en-US" b="0" baseline="0" dirty="0"/>
              <a:t>t</a:t>
            </a:r>
            <a:r>
              <a:rPr lang="en-US" b="0" dirty="0"/>
              <a:t>he limit is 20 activities</a:t>
            </a:r>
          </a:p>
          <a:p>
            <a:pPr marL="645011" indent="-645011">
              <a:buClr>
                <a:srgbClr val="FF6600"/>
              </a:buClr>
              <a:buSzPct val="65000"/>
            </a:pPr>
            <a:endParaRPr lang="en-US" dirty="0"/>
          </a:p>
          <a:p>
            <a:pPr defTabSz="967518">
              <a:defRPr/>
            </a:pPr>
            <a:r>
              <a:rPr lang="en-US" dirty="0"/>
              <a:t>Selection committees see this section valuable in evaluating qualities of leadership, decision making, and organizational skills in applicants.  It is also a great place for applicants to register special recognitions they have received, activities they have participated in, or employment history they have which are not otherwise specifically requested on the application.  </a:t>
            </a:r>
          </a:p>
          <a:p>
            <a:pPr marL="36429" defTabSz="1004633">
              <a:defRPr/>
            </a:pPr>
            <a:endParaRPr lang="en-US" sz="1100" dirty="0"/>
          </a:p>
          <a:p>
            <a:pPr marL="36429" defTabSz="1004633">
              <a:defRPr/>
            </a:pPr>
            <a:r>
              <a:rPr lang="en-US" sz="1100" dirty="0"/>
              <a:t>Scholarship committees like to see </a:t>
            </a:r>
            <a:r>
              <a:rPr lang="en-US" sz="1100" b="1" dirty="0"/>
              <a:t>well-rounded</a:t>
            </a:r>
            <a:r>
              <a:rPr lang="en-US" sz="1100" dirty="0"/>
              <a:t> individuals (smart, active, helpful, interesting/unique)</a:t>
            </a:r>
          </a:p>
          <a:p>
            <a:endParaRPr lang="en-US" dirty="0"/>
          </a:p>
        </p:txBody>
      </p:sp>
      <p:sp>
        <p:nvSpPr>
          <p:cNvPr id="4" name="Slide Number Placeholder 3"/>
          <p:cNvSpPr>
            <a:spLocks noGrp="1"/>
          </p:cNvSpPr>
          <p:nvPr>
            <p:ph type="sldNum" sz="quarter" idx="5"/>
          </p:nvPr>
        </p:nvSpPr>
        <p:spPr/>
        <p:txBody>
          <a:bodyPr/>
          <a:lstStyle/>
          <a:p>
            <a:pPr defTabSz="931774">
              <a:defRPr/>
            </a:pPr>
            <a:fld id="{CF5A3D93-748B-4AC8-B1BE-8E93ACB29EA3}" type="slidenum">
              <a:rPr lang="en-US">
                <a:solidFill>
                  <a:prstClr val="black"/>
                </a:solidFill>
                <a:latin typeface="Calibri" panose="020F0502020204030204"/>
              </a:rPr>
              <a:pPr defTabSz="931774">
                <a:defRPr/>
              </a:pPr>
              <a:t>40</a:t>
            </a:fld>
            <a:endParaRPr lang="en-US">
              <a:solidFill>
                <a:prstClr val="black"/>
              </a:solidFill>
              <a:latin typeface="Calibri" panose="020F0502020204030204"/>
            </a:endParaRPr>
          </a:p>
        </p:txBody>
      </p:sp>
    </p:spTree>
    <p:extLst>
      <p:ext uri="{BB962C8B-B14F-4D97-AF65-F5344CB8AC3E}">
        <p14:creationId xmlns:p14="http://schemas.microsoft.com/office/powerpoint/2010/main" val="250700409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a:t>
            </a:r>
          </a:p>
          <a:p>
            <a:pPr marL="0" lvl="2" defTabSz="949478">
              <a:defRPr/>
            </a:pPr>
            <a:r>
              <a:rPr lang="en-US" sz="1100" dirty="0"/>
              <a:t>Everyone has wonderful strengths, and scholarship committees are eager to learn about yours. Be comfortable sharing what you’re good at!  Remember, this is a request for funding, so aim to </a:t>
            </a:r>
            <a:r>
              <a:rPr lang="en-US" sz="1100" b="1" dirty="0"/>
              <a:t>be both gracious and direct.</a:t>
            </a:r>
          </a:p>
          <a:p>
            <a:pPr marL="0" lvl="2" defTabSz="949478">
              <a:defRPr/>
            </a:pPr>
            <a:r>
              <a:rPr lang="en-US" sz="1100" dirty="0"/>
              <a:t>A good exercise for students to complete: </a:t>
            </a:r>
            <a:r>
              <a:rPr lang="en-US" sz="1100" b="1" dirty="0"/>
              <a:t>ask family or friends – “What makes me different from other people?”</a:t>
            </a:r>
            <a:r>
              <a:rPr lang="en-US" sz="1100" dirty="0"/>
              <a:t> </a:t>
            </a:r>
            <a:r>
              <a:rPr lang="en-US" sz="1100" b="1" dirty="0"/>
              <a:t>or reflect on how you spend your time outside of class. </a:t>
            </a:r>
            <a:r>
              <a:rPr lang="en-US" sz="1100" dirty="0"/>
              <a:t>Use the answers that you hear as a starting point for writing about yourself. Questions to think about:</a:t>
            </a:r>
          </a:p>
          <a:p>
            <a:pPr marL="349415" indent="-349415">
              <a:lnSpc>
                <a:spcPct val="150000"/>
              </a:lnSpc>
              <a:buFont typeface="Arial" panose="020B0604020202020204" pitchFamily="34" charset="0"/>
              <a:buChar char="•"/>
            </a:pPr>
            <a:r>
              <a:rPr lang="en-US" sz="1100" dirty="0"/>
              <a:t>How are you </a:t>
            </a:r>
            <a:r>
              <a:rPr lang="en-US" sz="1100" b="1" dirty="0"/>
              <a:t>unique</a:t>
            </a:r>
            <a:r>
              <a:rPr lang="en-US" sz="1100" dirty="0"/>
              <a:t>?</a:t>
            </a:r>
          </a:p>
          <a:p>
            <a:pPr marL="349415" indent="-349415">
              <a:lnSpc>
                <a:spcPct val="150000"/>
              </a:lnSpc>
              <a:buFont typeface="Arial" panose="020B0604020202020204" pitchFamily="34" charset="0"/>
              <a:buChar char="•"/>
            </a:pPr>
            <a:r>
              <a:rPr lang="en-US" sz="1100" dirty="0"/>
              <a:t>What are your </a:t>
            </a:r>
            <a:r>
              <a:rPr lang="en-US" sz="1100" b="1" dirty="0"/>
              <a:t>leadership</a:t>
            </a:r>
            <a:r>
              <a:rPr lang="en-US" sz="1100" dirty="0"/>
              <a:t> qualities?</a:t>
            </a:r>
          </a:p>
          <a:p>
            <a:pPr marL="349415" indent="-349415">
              <a:lnSpc>
                <a:spcPct val="150000"/>
              </a:lnSpc>
              <a:buFont typeface="Arial" panose="020B0604020202020204" pitchFamily="34" charset="0"/>
              <a:buChar char="•"/>
            </a:pPr>
            <a:r>
              <a:rPr lang="en-US" sz="1100" dirty="0"/>
              <a:t>How do you take </a:t>
            </a:r>
            <a:r>
              <a:rPr lang="en-US" sz="1100" b="1" dirty="0"/>
              <a:t>initiative</a:t>
            </a:r>
            <a:r>
              <a:rPr lang="en-US" sz="1100" dirty="0"/>
              <a:t>?</a:t>
            </a:r>
          </a:p>
          <a:p>
            <a:pPr marL="349415" indent="-349415">
              <a:lnSpc>
                <a:spcPct val="150000"/>
              </a:lnSpc>
              <a:buFont typeface="Arial" panose="020B0604020202020204" pitchFamily="34" charset="0"/>
              <a:buChar char="•"/>
            </a:pPr>
            <a:r>
              <a:rPr lang="en-US" sz="1100" dirty="0"/>
              <a:t>What </a:t>
            </a:r>
            <a:r>
              <a:rPr lang="en-US" sz="1100" b="1" dirty="0"/>
              <a:t>recognitions</a:t>
            </a:r>
            <a:r>
              <a:rPr lang="en-US" sz="1100" dirty="0"/>
              <a:t> have you received?</a:t>
            </a:r>
          </a:p>
          <a:p>
            <a:pPr marL="349415" indent="-349415">
              <a:lnSpc>
                <a:spcPct val="150000"/>
              </a:lnSpc>
              <a:buFont typeface="Arial" panose="020B0604020202020204" pitchFamily="34" charset="0"/>
              <a:buChar char="•"/>
            </a:pPr>
            <a:r>
              <a:rPr lang="en-US" sz="1100" dirty="0"/>
              <a:t>What are your </a:t>
            </a:r>
            <a:r>
              <a:rPr lang="en-US" sz="1100" b="1" dirty="0"/>
              <a:t>passions</a:t>
            </a:r>
            <a:r>
              <a:rPr lang="en-US" sz="1100" dirty="0"/>
              <a:t>?</a:t>
            </a:r>
          </a:p>
          <a:p>
            <a:endParaRPr lang="en-US" dirty="0"/>
          </a:p>
        </p:txBody>
      </p:sp>
      <p:sp>
        <p:nvSpPr>
          <p:cNvPr id="4" name="Slide Number Placeholder 3"/>
          <p:cNvSpPr>
            <a:spLocks noGrp="1"/>
          </p:cNvSpPr>
          <p:nvPr>
            <p:ph type="sldNum" sz="quarter" idx="5"/>
          </p:nvPr>
        </p:nvSpPr>
        <p:spPr/>
        <p:txBody>
          <a:bodyPr/>
          <a:lstStyle/>
          <a:p>
            <a:pPr defTabSz="931774">
              <a:defRPr/>
            </a:pPr>
            <a:fld id="{CF5A3D93-748B-4AC8-B1BE-8E93ACB29EA3}" type="slidenum">
              <a:rPr lang="en-US">
                <a:solidFill>
                  <a:prstClr val="black"/>
                </a:solidFill>
                <a:latin typeface="Calibri" panose="020F0502020204030204"/>
              </a:rPr>
              <a:pPr defTabSz="931774">
                <a:defRPr/>
              </a:pPr>
              <a:t>41</a:t>
            </a:fld>
            <a:endParaRPr lang="en-US">
              <a:solidFill>
                <a:prstClr val="black"/>
              </a:solidFill>
              <a:latin typeface="Calibri" panose="020F0502020204030204"/>
            </a:endParaRPr>
          </a:p>
        </p:txBody>
      </p:sp>
    </p:spTree>
    <p:extLst>
      <p:ext uri="{BB962C8B-B14F-4D97-AF65-F5344CB8AC3E}">
        <p14:creationId xmlns:p14="http://schemas.microsoft.com/office/powerpoint/2010/main" val="37555191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OSAC Scholarship Application Tips</a:t>
            </a:r>
          </a:p>
          <a:p>
            <a:endParaRPr lang="en-US" dirty="0"/>
          </a:p>
          <a:p>
            <a:r>
              <a:rPr lang="en-US" dirty="0"/>
              <a:t>Here are some tips for creating a successful scholarship application:</a:t>
            </a:r>
          </a:p>
          <a:p>
            <a:pPr>
              <a:buFont typeface="Arial" panose="020B0604020202020204" pitchFamily="34" charset="0"/>
              <a:buChar char="•"/>
            </a:pPr>
            <a:r>
              <a:rPr lang="en-US" b="1" dirty="0"/>
              <a:t>Volunteering:</a:t>
            </a:r>
            <a:r>
              <a:rPr lang="en-US" dirty="0"/>
              <a:t> Highlight any relevant community service experience you have.</a:t>
            </a:r>
          </a:p>
          <a:p>
            <a:pPr>
              <a:buFont typeface="Arial" panose="020B0604020202020204" pitchFamily="34" charset="0"/>
              <a:buChar char="•"/>
            </a:pPr>
            <a:r>
              <a:rPr lang="en-US" b="1" dirty="0"/>
              <a:t>Extracurricular Activities:</a:t>
            </a:r>
            <a:r>
              <a:rPr lang="en-US" dirty="0"/>
              <a:t> Include sports, clubs, and other activities you’ve participated in at school and in your community.</a:t>
            </a:r>
          </a:p>
          <a:p>
            <a:pPr>
              <a:buFont typeface="Arial" panose="020B0604020202020204" pitchFamily="34" charset="0"/>
              <a:buChar char="•"/>
            </a:pPr>
            <a:r>
              <a:rPr lang="en-US" b="1" dirty="0"/>
              <a:t>Unique Skills:</a:t>
            </a:r>
            <a:r>
              <a:rPr lang="en-US" dirty="0"/>
              <a:t> Use the application to showcase any unique skills, notable accomplishments, or awards you’ve received.</a:t>
            </a:r>
          </a:p>
        </p:txBody>
      </p:sp>
      <p:sp>
        <p:nvSpPr>
          <p:cNvPr id="4" name="Slide Number Placeholder 3"/>
          <p:cNvSpPr>
            <a:spLocks noGrp="1"/>
          </p:cNvSpPr>
          <p:nvPr>
            <p:ph type="sldNum" sz="quarter" idx="5"/>
          </p:nvPr>
        </p:nvSpPr>
        <p:spPr/>
        <p:txBody>
          <a:bodyPr/>
          <a:lstStyle/>
          <a:p>
            <a:pPr defTabSz="931774">
              <a:defRPr/>
            </a:pPr>
            <a:fld id="{CF5A3D93-748B-4AC8-B1BE-8E93ACB29EA3}" type="slidenum">
              <a:rPr lang="en-US">
                <a:solidFill>
                  <a:prstClr val="black"/>
                </a:solidFill>
                <a:latin typeface="Calibri" panose="020F0502020204030204"/>
              </a:rPr>
              <a:pPr defTabSz="931774">
                <a:defRPr/>
              </a:pPr>
              <a:t>42</a:t>
            </a:fld>
            <a:endParaRPr lang="en-US">
              <a:solidFill>
                <a:prstClr val="black"/>
              </a:solidFill>
              <a:latin typeface="Calibri" panose="020F0502020204030204"/>
            </a:endParaRPr>
          </a:p>
        </p:txBody>
      </p:sp>
    </p:spTree>
    <p:extLst>
      <p:ext uri="{BB962C8B-B14F-4D97-AF65-F5344CB8AC3E}">
        <p14:creationId xmlns:p14="http://schemas.microsoft.com/office/powerpoint/2010/main" val="239142298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 </a:t>
            </a:r>
          </a:p>
          <a:p>
            <a:r>
              <a:rPr lang="en-US" dirty="0"/>
              <a:t>Readers are often current or former educators, so attention to spelling, punctuation, and grammar is crucial, in addition to the content itself. Proper language use makes your essays clearer and helps readers understand your message. Avoid abbreviations and slang that older readers may not be familiar with.</a:t>
            </a:r>
          </a:p>
          <a:p>
            <a:r>
              <a:rPr lang="en-US" dirty="0"/>
              <a:t>Don't recycle a previous essay and force it to fit the prompt. Craft a genuine, well-thought-out essay. Readers can easily identify form letters or essays generated by AI.</a:t>
            </a:r>
          </a:p>
          <a:p>
            <a:endParaRPr lang="en-US" dirty="0"/>
          </a:p>
          <a:p>
            <a:r>
              <a:rPr lang="en-US" dirty="0"/>
              <a:t>Avoid repeating information that the committee will already have from other sources. For example, there’s no need to discuss your GPA unless it directly relates to the story you’re telling, as the committee will already have access to your transcript.</a:t>
            </a:r>
          </a:p>
          <a:p>
            <a:endParaRPr lang="en-US" dirty="0"/>
          </a:p>
          <a:p>
            <a:r>
              <a:rPr lang="en-US" dirty="0"/>
              <a:t>Focus on what you have accomplished by providing concrete examples rather than only discussing your future plans.</a:t>
            </a:r>
          </a:p>
          <a:p>
            <a:r>
              <a:rPr lang="en-US" dirty="0"/>
              <a:t>While humor can be engaging, excessive humor should be avoided as it might come across as insincere or ungrateful. Humor in text may not convey the same tone as it does in speech.</a:t>
            </a:r>
          </a:p>
          <a:p>
            <a:endParaRPr lang="en-US" dirty="0"/>
          </a:p>
          <a:p>
            <a:r>
              <a:rPr lang="en-US" dirty="0"/>
              <a:t>Be precise and thoughtful with your words. The 1,900-character limit can be reached quickly, so eliminate unnecessary fluff.</a:t>
            </a:r>
          </a:p>
          <a:p>
            <a:endParaRPr lang="en-US" dirty="0"/>
          </a:p>
          <a:p>
            <a:r>
              <a:rPr lang="en-US" dirty="0"/>
              <a:t>Enjoy the opportunity to share your story! Committees are eager to learn about you and your unique experiences.</a:t>
            </a:r>
          </a:p>
          <a:p>
            <a:endParaRPr lang="en-US" dirty="0"/>
          </a:p>
        </p:txBody>
      </p:sp>
      <p:sp>
        <p:nvSpPr>
          <p:cNvPr id="4" name="Slide Number Placeholder 3"/>
          <p:cNvSpPr>
            <a:spLocks noGrp="1"/>
          </p:cNvSpPr>
          <p:nvPr>
            <p:ph type="sldNum" sz="quarter" idx="5"/>
          </p:nvPr>
        </p:nvSpPr>
        <p:spPr/>
        <p:txBody>
          <a:bodyPr/>
          <a:lstStyle/>
          <a:p>
            <a:pPr defTabSz="931774">
              <a:defRPr/>
            </a:pPr>
            <a:fld id="{CF5A3D93-748B-4AC8-B1BE-8E93ACB29EA3}" type="slidenum">
              <a:rPr lang="en-US">
                <a:solidFill>
                  <a:prstClr val="black"/>
                </a:solidFill>
                <a:latin typeface="Calibri" panose="020F0502020204030204"/>
              </a:rPr>
              <a:pPr defTabSz="931774">
                <a:defRPr/>
              </a:pPr>
              <a:t>43</a:t>
            </a:fld>
            <a:endParaRPr lang="en-US">
              <a:solidFill>
                <a:prstClr val="black"/>
              </a:solidFill>
              <a:latin typeface="Calibri" panose="020F0502020204030204"/>
            </a:endParaRPr>
          </a:p>
        </p:txBody>
      </p:sp>
    </p:spTree>
    <p:extLst>
      <p:ext uri="{BB962C8B-B14F-4D97-AF65-F5344CB8AC3E}">
        <p14:creationId xmlns:p14="http://schemas.microsoft.com/office/powerpoint/2010/main" val="288144310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 </a:t>
            </a:r>
          </a:p>
          <a:p>
            <a:pPr marL="127324" indent="-127324" defTabSz="985901">
              <a:buClr>
                <a:schemeClr val="tx1"/>
              </a:buClr>
              <a:defRPr/>
            </a:pPr>
            <a:r>
              <a:rPr lang="en-US" b="1" dirty="0"/>
              <a:t>High School: </a:t>
            </a:r>
            <a:r>
              <a:rPr lang="en-US" dirty="0"/>
              <a:t>use the school counseling office, college &amp; career center, ASPIRE center, or financial aid office to find more information about scholarship opportunities (use systems like Naviance or CIS if your school has them available).</a:t>
            </a:r>
          </a:p>
          <a:p>
            <a:pPr marL="127324" indent="-127324" defTabSz="985901">
              <a:buClr>
                <a:schemeClr val="tx1"/>
              </a:buClr>
              <a:defRPr/>
            </a:pPr>
            <a:r>
              <a:rPr lang="en-US" b="1" dirty="0"/>
              <a:t>Colleges: </a:t>
            </a:r>
            <a:r>
              <a:rPr lang="en-US" dirty="0"/>
              <a:t>colleges have multiple scholarships they operate and their specific departments/schools (art, business, etc.) have scholarships as well </a:t>
            </a:r>
            <a:endParaRPr lang="en-US" b="1" dirty="0"/>
          </a:p>
          <a:p>
            <a:pPr marL="127324" indent="-127324" defTabSz="985901">
              <a:buClr>
                <a:schemeClr val="tx1"/>
              </a:buClr>
              <a:defRPr/>
            </a:pPr>
            <a:r>
              <a:rPr lang="en-US" b="1" dirty="0"/>
              <a:t>Local Search</a:t>
            </a:r>
            <a:r>
              <a:rPr lang="en-US" dirty="0"/>
              <a:t>: Rotary, Kiwanis, Elks; ask friends and family about their affiliated organizations and their opportunities</a:t>
            </a:r>
          </a:p>
          <a:p>
            <a:pPr>
              <a:buClr>
                <a:schemeClr val="tx1"/>
              </a:buClr>
            </a:pPr>
            <a:endParaRPr lang="en-US" dirty="0"/>
          </a:p>
          <a:p>
            <a:pPr>
              <a:buClr>
                <a:schemeClr val="tx1"/>
              </a:buClr>
            </a:pPr>
            <a:r>
              <a:rPr lang="en-US" dirty="0"/>
              <a:t>*Students should plan to spend </a:t>
            </a:r>
            <a:r>
              <a:rPr lang="en-US" b="1" dirty="0"/>
              <a:t>more time on the local scholarship opportunities </a:t>
            </a:r>
            <a:r>
              <a:rPr lang="en-US" dirty="0"/>
              <a:t>than the nationwide ones, because there are fewer applicants for local scholarships.</a:t>
            </a:r>
          </a:p>
          <a:p>
            <a:endParaRPr lang="en-US" dirty="0"/>
          </a:p>
        </p:txBody>
      </p:sp>
      <p:sp>
        <p:nvSpPr>
          <p:cNvPr id="4" name="Slide Number Placeholder 3"/>
          <p:cNvSpPr>
            <a:spLocks noGrp="1"/>
          </p:cNvSpPr>
          <p:nvPr>
            <p:ph type="sldNum" sz="quarter" idx="5"/>
          </p:nvPr>
        </p:nvSpPr>
        <p:spPr/>
        <p:txBody>
          <a:bodyPr/>
          <a:lstStyle/>
          <a:p>
            <a:pPr defTabSz="931774">
              <a:defRPr/>
            </a:pPr>
            <a:fld id="{CF5A3D93-748B-4AC8-B1BE-8E93ACB29EA3}" type="slidenum">
              <a:rPr lang="en-US">
                <a:solidFill>
                  <a:prstClr val="black"/>
                </a:solidFill>
                <a:latin typeface="Calibri" panose="020F0502020204030204"/>
              </a:rPr>
              <a:pPr defTabSz="931774">
                <a:defRPr/>
              </a:pPr>
              <a:t>44</a:t>
            </a:fld>
            <a:endParaRPr lang="en-US">
              <a:solidFill>
                <a:prstClr val="black"/>
              </a:solidFill>
              <a:latin typeface="Calibri" panose="020F0502020204030204"/>
            </a:endParaRPr>
          </a:p>
        </p:txBody>
      </p:sp>
    </p:spTree>
    <p:extLst>
      <p:ext uri="{BB962C8B-B14F-4D97-AF65-F5344CB8AC3E}">
        <p14:creationId xmlns:p14="http://schemas.microsoft.com/office/powerpoint/2010/main" val="211089071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 </a:t>
            </a:r>
          </a:p>
          <a:p>
            <a:r>
              <a:rPr lang="en-US" dirty="0"/>
              <a:t>This is the section header for the Conclusion section of the Presentation. </a:t>
            </a:r>
          </a:p>
          <a:p>
            <a:endParaRPr lang="en-US" dirty="0"/>
          </a:p>
          <a:p>
            <a:r>
              <a:rPr lang="en-US" dirty="0"/>
              <a:t>This section of the presentation includes 3 slides and include suggested next steps, social media handles, and a quick survey.</a:t>
            </a:r>
          </a:p>
        </p:txBody>
      </p:sp>
      <p:sp>
        <p:nvSpPr>
          <p:cNvPr id="4" name="Slide Number Placeholder 3"/>
          <p:cNvSpPr>
            <a:spLocks noGrp="1"/>
          </p:cNvSpPr>
          <p:nvPr>
            <p:ph type="sldNum" sz="quarter" idx="5"/>
          </p:nvPr>
        </p:nvSpPr>
        <p:spPr/>
        <p:txBody>
          <a:bodyPr/>
          <a:lstStyle/>
          <a:p>
            <a:fld id="{7D3AA7B4-90AA-494E-B684-F5CA56736B59}" type="slidenum">
              <a:rPr lang="en-US" smtClean="0"/>
              <a:t>45</a:t>
            </a:fld>
            <a:endParaRPr lang="en-US"/>
          </a:p>
        </p:txBody>
      </p:sp>
    </p:spTree>
    <p:extLst>
      <p:ext uri="{BB962C8B-B14F-4D97-AF65-F5344CB8AC3E}">
        <p14:creationId xmlns:p14="http://schemas.microsoft.com/office/powerpoint/2010/main" val="55829081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2"/>
            <a:r>
              <a:rPr lang="en-US" dirty="0"/>
              <a:t>After all the information,</a:t>
            </a:r>
            <a:r>
              <a:rPr lang="en-US" baseline="0" dirty="0"/>
              <a:t> it can be hard to prioritize.</a:t>
            </a:r>
          </a:p>
          <a:p>
            <a:pPr marL="228600" lvl="2"/>
            <a:endParaRPr lang="en-US" baseline="0" dirty="0"/>
          </a:p>
          <a:p>
            <a:pPr marL="228600" lvl="2"/>
            <a:r>
              <a:rPr lang="en-US" baseline="0" dirty="0"/>
              <a:t>If you’re just starting your financial aid search process, h</a:t>
            </a:r>
            <a:r>
              <a:rPr lang="en-US" dirty="0"/>
              <a:t>ere are the first three things you can do:</a:t>
            </a:r>
          </a:p>
          <a:p>
            <a:pPr marL="457200" lvl="2" indent="-228600">
              <a:buAutoNum type="arabicPeriod"/>
            </a:pPr>
            <a:r>
              <a:rPr lang="en-US" dirty="0"/>
              <a:t>File your FAFSA/ORSAA (if not open yet, create an FSA ID)</a:t>
            </a:r>
            <a:r>
              <a:rPr lang="en-US" baseline="0" dirty="0"/>
              <a:t> </a:t>
            </a:r>
            <a:r>
              <a:rPr lang="en-US" b="1" baseline="0" dirty="0"/>
              <a:t>AND</a:t>
            </a:r>
            <a:r>
              <a:rPr lang="en-US" baseline="0" dirty="0"/>
              <a:t> list an Oregon community college</a:t>
            </a:r>
            <a:endParaRPr lang="en-US" dirty="0"/>
          </a:p>
          <a:p>
            <a:pPr marL="457200" marR="0" lvl="2"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Complete an</a:t>
            </a:r>
            <a:r>
              <a:rPr lang="en-US" baseline="0" dirty="0"/>
              <a:t> </a:t>
            </a:r>
            <a:r>
              <a:rPr lang="en-US" b="1" dirty="0"/>
              <a:t>Oregon Promise application </a:t>
            </a:r>
            <a:r>
              <a:rPr lang="en-US" dirty="0"/>
              <a:t>in the student portal</a:t>
            </a:r>
          </a:p>
          <a:p>
            <a:pPr marL="457200" lvl="2" indent="-228600">
              <a:buAutoNum type="arabicPeriod"/>
            </a:pPr>
            <a:r>
              <a:rPr lang="en-US" dirty="0"/>
              <a:t>Fill</a:t>
            </a:r>
            <a:r>
              <a:rPr lang="en-US" baseline="0" dirty="0"/>
              <a:t> out your </a:t>
            </a:r>
            <a:r>
              <a:rPr lang="en-US" b="1" dirty="0"/>
              <a:t>profile in the student portal</a:t>
            </a:r>
            <a:r>
              <a:rPr lang="en-US" dirty="0"/>
              <a:t>; filling in your profile</a:t>
            </a:r>
            <a:r>
              <a:rPr lang="en-US" baseline="0" dirty="0"/>
              <a:t> will help you identify what kind of scholarships you may be a match for</a:t>
            </a:r>
          </a:p>
          <a:p>
            <a:pPr marL="228600" lvl="2" indent="0">
              <a:buNone/>
            </a:pPr>
            <a:endParaRPr lang="en-US" b="1" baseline="0" dirty="0"/>
          </a:p>
          <a:p>
            <a:endParaRPr lang="en-US" dirty="0"/>
          </a:p>
        </p:txBody>
      </p:sp>
      <p:sp>
        <p:nvSpPr>
          <p:cNvPr id="4" name="Slide Number Placeholder 3"/>
          <p:cNvSpPr>
            <a:spLocks noGrp="1"/>
          </p:cNvSpPr>
          <p:nvPr>
            <p:ph type="sldNum" sz="quarter" idx="5"/>
          </p:nvPr>
        </p:nvSpPr>
        <p:spPr/>
        <p:txBody>
          <a:bodyPr/>
          <a:lstStyle/>
          <a:p>
            <a:fld id="{7D3AA7B4-90AA-494E-B684-F5CA56736B59}" type="slidenum">
              <a:rPr lang="en-US" smtClean="0"/>
              <a:t>46</a:t>
            </a:fld>
            <a:endParaRPr lang="en-US"/>
          </a:p>
        </p:txBody>
      </p:sp>
    </p:spTree>
    <p:extLst>
      <p:ext uri="{BB962C8B-B14F-4D97-AF65-F5344CB8AC3E}">
        <p14:creationId xmlns:p14="http://schemas.microsoft.com/office/powerpoint/2010/main" val="300331906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D3AA7B4-90AA-494E-B684-F5CA56736B59}" type="slidenum">
              <a:rPr lang="en-US" smtClean="0"/>
              <a:t>47</a:t>
            </a:fld>
            <a:endParaRPr lang="en-US"/>
          </a:p>
        </p:txBody>
      </p:sp>
    </p:spTree>
    <p:extLst>
      <p:ext uri="{BB962C8B-B14F-4D97-AF65-F5344CB8AC3E}">
        <p14:creationId xmlns:p14="http://schemas.microsoft.com/office/powerpoint/2010/main" val="164698771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D3AA7B4-90AA-494E-B684-F5CA56736B59}" type="slidenum">
              <a:rPr lang="en-US" smtClean="0"/>
              <a:t>48</a:t>
            </a:fld>
            <a:endParaRPr lang="en-US"/>
          </a:p>
        </p:txBody>
      </p:sp>
    </p:spTree>
    <p:extLst>
      <p:ext uri="{BB962C8B-B14F-4D97-AF65-F5344CB8AC3E}">
        <p14:creationId xmlns:p14="http://schemas.microsoft.com/office/powerpoint/2010/main" val="134980194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3AA7B4-90AA-494E-B684-F5CA56736B59}" type="slidenum">
              <a:rPr lang="en-US" smtClean="0"/>
              <a:t>49</a:t>
            </a:fld>
            <a:endParaRPr lang="en-US"/>
          </a:p>
        </p:txBody>
      </p:sp>
    </p:spTree>
    <p:extLst>
      <p:ext uri="{BB962C8B-B14F-4D97-AF65-F5344CB8AC3E}">
        <p14:creationId xmlns:p14="http://schemas.microsoft.com/office/powerpoint/2010/main" val="14797818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Notes:</a:t>
            </a:r>
          </a:p>
          <a:p>
            <a:pPr defTabSz="931774">
              <a:defRPr/>
            </a:pPr>
            <a:r>
              <a:rPr lang="en-US" b="1" dirty="0"/>
              <a:t>Grants </a:t>
            </a:r>
            <a:r>
              <a:rPr lang="en-US" dirty="0"/>
              <a:t>are usually funded by either the state or federal government. State grants include the Oregon Opportunity Grant, Oregon Promise Grant, Oregon Tribal Student Grant, and the Oregon Student Child Care Grant and more. Federal grants include the Federal Pell Grant (operated by Department of Education) and Chafee Education and Training Grant (though Chafee is operated on a state-level, it is funded by the federal government). Grants do not need to be repaid and primarily awarded based on financial need. Grants applications can be found at OregonStudentAid.gov. Many grants require a student to be enrolled at least half-time and maintain satisfactory academic progress.</a:t>
            </a:r>
          </a:p>
          <a:p>
            <a:endParaRPr lang="en-US" dirty="0"/>
          </a:p>
          <a:p>
            <a:pPr defTabSz="931774">
              <a:defRPr/>
            </a:pPr>
            <a:r>
              <a:rPr lang="en-US" b="1" dirty="0"/>
              <a:t>Scholarships</a:t>
            </a:r>
            <a:r>
              <a:rPr lang="en-US" dirty="0"/>
              <a:t>:  Nationally, OSAC is unique in its public-private partnership with donors, offering more than 600 scholarship</a:t>
            </a:r>
            <a:r>
              <a:rPr lang="en-US" b="1" dirty="0"/>
              <a:t> </a:t>
            </a:r>
            <a:r>
              <a:rPr lang="en-US" dirty="0"/>
              <a:t>opportunities for Oregon students.  More than 3,700 awards totaling over $10 million are distributed annually, and a simple scholarship application process allows students to apply to these using a single application. It is this “one-stop shopping” scholarship process that makes it easy for students to apply using one common application. </a:t>
            </a:r>
            <a:r>
              <a:rPr lang="en-US" sz="1400" dirty="0"/>
              <a:t>Scholarships do not need to be repaid. Many other community, private, and institutional scholarships have their own application processes.</a:t>
            </a:r>
          </a:p>
          <a:p>
            <a:endParaRPr lang="en-US" dirty="0"/>
          </a:p>
          <a:p>
            <a:pPr defTabSz="931774">
              <a:defRPr/>
            </a:pPr>
            <a:r>
              <a:rPr lang="en-US" b="1" dirty="0"/>
              <a:t>Work Study</a:t>
            </a:r>
            <a:r>
              <a:rPr lang="en-US" dirty="0"/>
              <a:t> is a federal program that helps students earn financial funding through a part-time work program. These job opportunities are specifically intended for students, so the work schedule will prioritize a student’s class schedule. These roles are typically need-based aid and often require a FAFSA. Different schools will have different work-study options available.</a:t>
            </a:r>
          </a:p>
          <a:p>
            <a:endParaRPr lang="en-US" dirty="0"/>
          </a:p>
          <a:p>
            <a:r>
              <a:rPr lang="en-US" b="1" dirty="0"/>
              <a:t>Loans MUST be repaid</a:t>
            </a:r>
            <a:r>
              <a:rPr lang="en-US" dirty="0"/>
              <a:t>. </a:t>
            </a:r>
            <a:r>
              <a:rPr lang="en-US" dirty="0">
                <a:cs typeface="Arial" pitchFamily="34" charset="0"/>
              </a:rPr>
              <a:t>Because loans obligate future income, they should be </a:t>
            </a:r>
            <a:r>
              <a:rPr lang="en-US" b="1" dirty="0">
                <a:cs typeface="Arial" pitchFamily="34" charset="0"/>
              </a:rPr>
              <a:t>the last option </a:t>
            </a:r>
            <a:r>
              <a:rPr lang="en-US" dirty="0">
                <a:cs typeface="Arial" pitchFamily="34" charset="0"/>
              </a:rPr>
              <a:t>that students and their families utilize to finance education.  Students who need to rely on loans should always borrow the minimum necessary amount. </a:t>
            </a:r>
            <a:r>
              <a:rPr lang="en-US" i="1" dirty="0">
                <a:cs typeface="Arial" pitchFamily="34" charset="0"/>
              </a:rPr>
              <a:t>A tip about Federal Student Loans should be looked at before private loans because of interest rates, payment plans, </a:t>
            </a:r>
            <a:r>
              <a:rPr lang="en-US" i="1" dirty="0" err="1">
                <a:cs typeface="Arial" pitchFamily="34" charset="0"/>
              </a:rPr>
              <a:t>etc</a:t>
            </a:r>
            <a:r>
              <a:rPr lang="en-US" i="1" dirty="0">
                <a:cs typeface="Arial" pitchFamily="34" charset="0"/>
              </a:rPr>
              <a:t>?</a:t>
            </a:r>
            <a:endParaRPr lang="en-US" dirty="0"/>
          </a:p>
          <a:p>
            <a:pPr defTabSz="931774">
              <a:defRPr/>
            </a:pPr>
            <a:endParaRPr lang="en-US" dirty="0"/>
          </a:p>
        </p:txBody>
      </p:sp>
      <p:sp>
        <p:nvSpPr>
          <p:cNvPr id="4" name="Slide Number Placeholder 3"/>
          <p:cNvSpPr>
            <a:spLocks noGrp="1"/>
          </p:cNvSpPr>
          <p:nvPr>
            <p:ph type="sldNum" sz="quarter" idx="5"/>
          </p:nvPr>
        </p:nvSpPr>
        <p:spPr/>
        <p:txBody>
          <a:bodyPr/>
          <a:lstStyle/>
          <a:p>
            <a:fld id="{CF5A3D93-748B-4AC8-B1BE-8E93ACB29EA3}" type="slidenum">
              <a:rPr lang="en-US" smtClean="0"/>
              <a:t>5</a:t>
            </a:fld>
            <a:endParaRPr lang="en-US"/>
          </a:p>
        </p:txBody>
      </p:sp>
    </p:spTree>
    <p:extLst>
      <p:ext uri="{BB962C8B-B14F-4D97-AF65-F5344CB8AC3E}">
        <p14:creationId xmlns:p14="http://schemas.microsoft.com/office/powerpoint/2010/main" val="218557553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 </a:t>
            </a:r>
          </a:p>
          <a:p>
            <a:r>
              <a:rPr lang="en-US" dirty="0"/>
              <a:t>Section Header Slide</a:t>
            </a:r>
          </a:p>
          <a:p>
            <a:endParaRPr lang="en-US" dirty="0"/>
          </a:p>
          <a:p>
            <a:r>
              <a:rPr lang="en-US" dirty="0"/>
              <a:t>Large Text is </a:t>
            </a:r>
            <a:r>
              <a:rPr lang="en-US" dirty="0" err="1"/>
              <a:t>Cailibri</a:t>
            </a:r>
            <a:r>
              <a:rPr lang="en-US" dirty="0"/>
              <a:t> 44pt Bold</a:t>
            </a:r>
          </a:p>
          <a:p>
            <a:r>
              <a:rPr lang="en-US" dirty="0"/>
              <a:t>Smaller Text is Calibri (Body) 24pt Bold</a:t>
            </a:r>
          </a:p>
          <a:p>
            <a:endParaRPr lang="en-US" dirty="0"/>
          </a:p>
          <a:p>
            <a:r>
              <a:rPr lang="en-US" dirty="0"/>
              <a:t>Try and evenly space smaller text across the page.</a:t>
            </a:r>
          </a:p>
          <a:p>
            <a:r>
              <a:rPr lang="en-US" dirty="0"/>
              <a:t>Replace picture with one that is more appropriate to your topic.</a:t>
            </a:r>
          </a:p>
        </p:txBody>
      </p:sp>
      <p:sp>
        <p:nvSpPr>
          <p:cNvPr id="4" name="Slide Number Placeholder 3"/>
          <p:cNvSpPr>
            <a:spLocks noGrp="1"/>
          </p:cNvSpPr>
          <p:nvPr>
            <p:ph type="sldNum" sz="quarter" idx="5"/>
          </p:nvPr>
        </p:nvSpPr>
        <p:spPr/>
        <p:txBody>
          <a:bodyPr/>
          <a:lstStyle/>
          <a:p>
            <a:fld id="{7D3AA7B4-90AA-494E-B684-F5CA56736B59}" type="slidenum">
              <a:rPr lang="en-US" smtClean="0"/>
              <a:t>50</a:t>
            </a:fld>
            <a:endParaRPr lang="en-US"/>
          </a:p>
        </p:txBody>
      </p:sp>
    </p:spTree>
    <p:extLst>
      <p:ext uri="{BB962C8B-B14F-4D97-AF65-F5344CB8AC3E}">
        <p14:creationId xmlns:p14="http://schemas.microsoft.com/office/powerpoint/2010/main" val="288276724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 </a:t>
            </a:r>
          </a:p>
          <a:p>
            <a:pPr marL="127324" indent="-127324" defTabSz="985901">
              <a:buClr>
                <a:schemeClr val="tx1"/>
              </a:buClr>
              <a:defRPr/>
            </a:pPr>
            <a:r>
              <a:rPr lang="en-US" b="1" dirty="0"/>
              <a:t>5 point circle infographic</a:t>
            </a:r>
          </a:p>
          <a:p>
            <a:pPr marL="127324" indent="-127324" defTabSz="985901">
              <a:buClr>
                <a:schemeClr val="tx1"/>
              </a:buClr>
              <a:defRPr/>
            </a:pPr>
            <a:endParaRPr lang="en-US" b="1" dirty="0"/>
          </a:p>
          <a:p>
            <a:pPr marL="127324" indent="-127324" defTabSz="985901">
              <a:buClr>
                <a:schemeClr val="tx1"/>
              </a:buClr>
              <a:defRPr/>
            </a:pPr>
            <a:r>
              <a:rPr lang="en-US" b="0" dirty="0"/>
              <a:t>Feel free to change the colors on this slide and replace the center graphic. </a:t>
            </a:r>
          </a:p>
          <a:p>
            <a:pPr marL="127324" indent="-127324" defTabSz="985901">
              <a:buClr>
                <a:schemeClr val="tx1"/>
              </a:buClr>
              <a:defRPr/>
            </a:pPr>
            <a:r>
              <a:rPr lang="en-US" b="0" dirty="0"/>
              <a:t>To replace the center graphic </a:t>
            </a:r>
          </a:p>
          <a:p>
            <a:pPr marL="228600" indent="-228600" defTabSz="985901">
              <a:buClr>
                <a:schemeClr val="tx1"/>
              </a:buClr>
              <a:buAutoNum type="arabicPeriod"/>
              <a:defRPr/>
            </a:pPr>
            <a:r>
              <a:rPr lang="en-US" b="0" dirty="0"/>
              <a:t>Select the center graphic</a:t>
            </a:r>
          </a:p>
          <a:p>
            <a:pPr marL="228600" indent="-228600" defTabSz="985901">
              <a:buClr>
                <a:schemeClr val="tx1"/>
              </a:buClr>
              <a:buAutoNum type="arabicPeriod"/>
              <a:defRPr/>
            </a:pPr>
            <a:r>
              <a:rPr lang="en-US" b="0" dirty="0"/>
              <a:t>Under the “Shape Format” Tab, select “Fill”</a:t>
            </a:r>
          </a:p>
          <a:p>
            <a:pPr marL="228600" indent="-228600" defTabSz="985901">
              <a:buClr>
                <a:schemeClr val="tx1"/>
              </a:buClr>
              <a:buAutoNum type="arabicPeriod"/>
              <a:defRPr/>
            </a:pPr>
            <a:r>
              <a:rPr lang="en-US" b="0" dirty="0"/>
              <a:t>Select Fill</a:t>
            </a:r>
          </a:p>
          <a:p>
            <a:pPr marL="228600" indent="-228600" defTabSz="985901">
              <a:buClr>
                <a:schemeClr val="tx1"/>
              </a:buClr>
              <a:buAutoNum type="arabicPeriod"/>
              <a:defRPr/>
            </a:pPr>
            <a:r>
              <a:rPr lang="en-US" b="0" dirty="0"/>
              <a:t>Select Picture</a:t>
            </a:r>
          </a:p>
          <a:p>
            <a:pPr marL="228600" indent="-228600" defTabSz="985901">
              <a:buClr>
                <a:schemeClr val="tx1"/>
              </a:buClr>
              <a:buAutoNum type="arabicPeriod"/>
              <a:defRPr/>
            </a:pPr>
            <a:r>
              <a:rPr lang="en-US" b="0" dirty="0"/>
              <a:t>Stock Images</a:t>
            </a:r>
          </a:p>
          <a:p>
            <a:pPr marL="228600" indent="-228600" defTabSz="985901">
              <a:buClr>
                <a:schemeClr val="tx1"/>
              </a:buClr>
              <a:buAutoNum type="arabicPeriod"/>
              <a:defRPr/>
            </a:pPr>
            <a:endParaRPr lang="en-US" b="0" dirty="0"/>
          </a:p>
          <a:p>
            <a:pPr marL="0" indent="0" defTabSz="985901">
              <a:buClr>
                <a:schemeClr val="tx1"/>
              </a:buClr>
              <a:buNone/>
              <a:defRPr/>
            </a:pPr>
            <a:r>
              <a:rPr lang="en-US" b="0" dirty="0"/>
              <a:t>Shape size is 2.4 by 2.4 </a:t>
            </a:r>
          </a:p>
          <a:p>
            <a:pPr marL="228600" indent="-228600" defTabSz="985901">
              <a:buClr>
                <a:schemeClr val="tx1"/>
              </a:buClr>
              <a:buAutoNum type="arabicPeriod"/>
              <a:defRPr/>
            </a:pPr>
            <a:endParaRPr lang="en-US" b="0" dirty="0"/>
          </a:p>
          <a:p>
            <a:endParaRPr lang="en-US" dirty="0"/>
          </a:p>
        </p:txBody>
      </p:sp>
      <p:sp>
        <p:nvSpPr>
          <p:cNvPr id="4" name="Slide Number Placeholder 3"/>
          <p:cNvSpPr>
            <a:spLocks noGrp="1"/>
          </p:cNvSpPr>
          <p:nvPr>
            <p:ph type="sldNum" sz="quarter" idx="5"/>
          </p:nvPr>
        </p:nvSpPr>
        <p:spPr/>
        <p:txBody>
          <a:bodyPr/>
          <a:lstStyle/>
          <a:p>
            <a:pPr defTabSz="931774">
              <a:defRPr/>
            </a:pPr>
            <a:fld id="{CF5A3D93-748B-4AC8-B1BE-8E93ACB29EA3}" type="slidenum">
              <a:rPr lang="en-US">
                <a:solidFill>
                  <a:prstClr val="black"/>
                </a:solidFill>
                <a:latin typeface="Calibri" panose="020F0502020204030204"/>
              </a:rPr>
              <a:pPr defTabSz="931774">
                <a:defRPr/>
              </a:pPr>
              <a:t>51</a:t>
            </a:fld>
            <a:endParaRPr lang="en-US">
              <a:solidFill>
                <a:prstClr val="black"/>
              </a:solidFill>
              <a:latin typeface="Calibri" panose="020F0502020204030204"/>
            </a:endParaRPr>
          </a:p>
        </p:txBody>
      </p:sp>
    </p:spTree>
    <p:extLst>
      <p:ext uri="{BB962C8B-B14F-4D97-AF65-F5344CB8AC3E}">
        <p14:creationId xmlns:p14="http://schemas.microsoft.com/office/powerpoint/2010/main" val="218581714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 </a:t>
            </a:r>
          </a:p>
          <a:p>
            <a:r>
              <a:rPr lang="en-US" dirty="0"/>
              <a:t>8 Square Picture and Box Texts</a:t>
            </a:r>
          </a:p>
          <a:p>
            <a:r>
              <a:rPr lang="en-US" dirty="0"/>
              <a:t>On the left side of the slide are 3-4 pictures in square boxes that should connect to the 4 colored squares with text in them. This is a helpful for visual processors.</a:t>
            </a:r>
          </a:p>
          <a:p>
            <a:endParaRPr lang="en-US" dirty="0"/>
          </a:p>
          <a:p>
            <a:r>
              <a:rPr lang="en-US" dirty="0"/>
              <a:t>You should change the colors to match your preference and change the images. </a:t>
            </a:r>
          </a:p>
          <a:p>
            <a:pPr marL="127324" indent="-127324" defTabSz="985901">
              <a:buClr>
                <a:schemeClr val="tx1"/>
              </a:buClr>
              <a:defRPr/>
            </a:pPr>
            <a:r>
              <a:rPr lang="en-US" b="0" dirty="0"/>
              <a:t>To replace the graphics </a:t>
            </a:r>
          </a:p>
          <a:p>
            <a:pPr marL="228600" indent="-228600" defTabSz="985901">
              <a:buClr>
                <a:schemeClr val="tx1"/>
              </a:buClr>
              <a:buAutoNum type="arabicPeriod"/>
              <a:defRPr/>
            </a:pPr>
            <a:r>
              <a:rPr lang="en-US" b="0" dirty="0"/>
              <a:t>Select the square box with a  graphic</a:t>
            </a:r>
          </a:p>
          <a:p>
            <a:pPr marL="228600" indent="-228600" defTabSz="985901">
              <a:buClr>
                <a:schemeClr val="tx1"/>
              </a:buClr>
              <a:buAutoNum type="arabicPeriod"/>
              <a:defRPr/>
            </a:pPr>
            <a:r>
              <a:rPr lang="en-US" b="0" dirty="0"/>
              <a:t>Find the “Shape Format” Tab</a:t>
            </a:r>
          </a:p>
          <a:p>
            <a:pPr marL="228600" indent="-228600" defTabSz="985901">
              <a:buClr>
                <a:schemeClr val="tx1"/>
              </a:buClr>
              <a:buAutoNum type="arabicPeriod"/>
              <a:defRPr/>
            </a:pPr>
            <a:r>
              <a:rPr lang="en-US" b="0" dirty="0"/>
              <a:t>Select Fill</a:t>
            </a:r>
          </a:p>
          <a:p>
            <a:pPr marL="228600" indent="-228600" defTabSz="985901">
              <a:buClr>
                <a:schemeClr val="tx1"/>
              </a:buClr>
              <a:buAutoNum type="arabicPeriod"/>
              <a:defRPr/>
            </a:pPr>
            <a:r>
              <a:rPr lang="en-US" b="0" dirty="0"/>
              <a:t>Select Picture</a:t>
            </a:r>
          </a:p>
          <a:p>
            <a:pPr marL="228600" indent="-228600" defTabSz="985901">
              <a:buClr>
                <a:schemeClr val="tx1"/>
              </a:buClr>
              <a:buAutoNum type="arabicPeriod"/>
              <a:defRPr/>
            </a:pPr>
            <a:r>
              <a:rPr lang="en-US" b="0" dirty="0"/>
              <a:t>Select Stock Images</a:t>
            </a:r>
          </a:p>
          <a:p>
            <a:pPr marL="228600" indent="-228600" defTabSz="985901">
              <a:buClr>
                <a:schemeClr val="tx1"/>
              </a:buClr>
              <a:buAutoNum type="arabicPeriod"/>
              <a:defRPr/>
            </a:pPr>
            <a:endParaRPr lang="en-US" b="0" dirty="0"/>
          </a:p>
          <a:p>
            <a:pPr marL="0" indent="0" defTabSz="985901">
              <a:buClr>
                <a:schemeClr val="tx1"/>
              </a:buClr>
              <a:buNone/>
              <a:defRPr/>
            </a:pPr>
            <a:r>
              <a:rPr lang="en-US" b="0" dirty="0"/>
              <a:t>Shape size is 2.4 by 2.4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defTabSz="931774">
              <a:defRPr/>
            </a:pPr>
            <a:fld id="{CF5A3D93-748B-4AC8-B1BE-8E93ACB29EA3}" type="slidenum">
              <a:rPr lang="en-US">
                <a:solidFill>
                  <a:prstClr val="black"/>
                </a:solidFill>
                <a:latin typeface="Calibri" panose="020F0502020204030204"/>
              </a:rPr>
              <a:pPr defTabSz="931774">
                <a:defRPr/>
              </a:pPr>
              <a:t>52</a:t>
            </a:fld>
            <a:endParaRPr lang="en-US">
              <a:solidFill>
                <a:prstClr val="black"/>
              </a:solidFill>
              <a:latin typeface="Calibri" panose="020F0502020204030204"/>
            </a:endParaRPr>
          </a:p>
        </p:txBody>
      </p:sp>
    </p:spTree>
    <p:extLst>
      <p:ext uri="{BB962C8B-B14F-4D97-AF65-F5344CB8AC3E}">
        <p14:creationId xmlns:p14="http://schemas.microsoft.com/office/powerpoint/2010/main" val="187740547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 </a:t>
            </a:r>
          </a:p>
          <a:p>
            <a:r>
              <a:rPr lang="en-US" dirty="0"/>
              <a:t>4 Point Lots of Text</a:t>
            </a:r>
          </a:p>
          <a:p>
            <a:endParaRPr lang="en-US" dirty="0"/>
          </a:p>
          <a:p>
            <a:r>
              <a:rPr lang="en-US" dirty="0"/>
              <a:t>Text size should be Calibri 20 pt or larger. Do not go below 20 font. If necessary split your text between two slides.</a:t>
            </a:r>
          </a:p>
          <a:p>
            <a:endParaRPr lang="en-US" dirty="0"/>
          </a:p>
          <a:p>
            <a:r>
              <a:rPr lang="en-US" dirty="0"/>
              <a:t>Circles are size 1.2 by 1.2 and colors can be changed to fit your theme. Consider adding an icon to the circle to reinforce your text. </a:t>
            </a:r>
          </a:p>
          <a:p>
            <a:endParaRPr lang="en-US" dirty="0"/>
          </a:p>
          <a:p>
            <a:r>
              <a:rPr lang="en-US" dirty="0"/>
              <a:t>To change the icon select the icon in the center of the circle, and find the “change graphics menu” on the Graphics Tab. In the change graphics menu select icons and search for relevant icons.</a:t>
            </a:r>
          </a:p>
        </p:txBody>
      </p:sp>
      <p:sp>
        <p:nvSpPr>
          <p:cNvPr id="4" name="Slide Number Placeholder 3"/>
          <p:cNvSpPr>
            <a:spLocks noGrp="1"/>
          </p:cNvSpPr>
          <p:nvPr>
            <p:ph type="sldNum" sz="quarter" idx="5"/>
          </p:nvPr>
        </p:nvSpPr>
        <p:spPr/>
        <p:txBody>
          <a:bodyPr/>
          <a:lstStyle/>
          <a:p>
            <a:pPr defTabSz="931774">
              <a:defRPr/>
            </a:pPr>
            <a:fld id="{CF5A3D93-748B-4AC8-B1BE-8E93ACB29EA3}" type="slidenum">
              <a:rPr lang="en-US">
                <a:solidFill>
                  <a:prstClr val="black"/>
                </a:solidFill>
                <a:latin typeface="Calibri" panose="020F0502020204030204"/>
              </a:rPr>
              <a:pPr defTabSz="931774">
                <a:defRPr/>
              </a:pPr>
              <a:t>53</a:t>
            </a:fld>
            <a:endParaRPr lang="en-US">
              <a:solidFill>
                <a:prstClr val="black"/>
              </a:solidFill>
              <a:latin typeface="Calibri" panose="020F0502020204030204"/>
            </a:endParaRPr>
          </a:p>
        </p:txBody>
      </p:sp>
    </p:spTree>
    <p:extLst>
      <p:ext uri="{BB962C8B-B14F-4D97-AF65-F5344CB8AC3E}">
        <p14:creationId xmlns:p14="http://schemas.microsoft.com/office/powerpoint/2010/main" val="231895616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 </a:t>
            </a:r>
          </a:p>
          <a:p>
            <a:r>
              <a:rPr lang="en-US" dirty="0"/>
              <a:t>4 Point Grant List Page</a:t>
            </a:r>
          </a:p>
          <a:p>
            <a:endParaRPr lang="en-US" dirty="0"/>
          </a:p>
          <a:p>
            <a:r>
              <a:rPr lang="en-US" dirty="0"/>
              <a:t>Text size should be Calibri 20 pt or larger for main text and Calibri 22pt bold for headers. Do not go below 20 font. If necessary split your text between two slides.</a:t>
            </a:r>
          </a:p>
          <a:p>
            <a:endParaRPr lang="en-US" dirty="0"/>
          </a:p>
          <a:p>
            <a:r>
              <a:rPr lang="en-US" dirty="0"/>
              <a:t>Circles are size 1 by 1 and colors can be changed to fit your theme. </a:t>
            </a:r>
          </a:p>
          <a:p>
            <a:endParaRPr lang="en-US" dirty="0"/>
          </a:p>
          <a:p>
            <a:pPr marL="228600" marR="0" lvl="0" indent="-228600" algn="l" defTabSz="914400" rtl="0" eaLnBrk="1" fontAlgn="auto" latinLnBrk="0" hangingPunct="1">
              <a:lnSpc>
                <a:spcPct val="100000"/>
              </a:lnSpc>
              <a:spcBef>
                <a:spcPts val="0"/>
              </a:spcBef>
              <a:spcAft>
                <a:spcPts val="0"/>
              </a:spcAft>
              <a:buClrTx/>
              <a:buSzTx/>
              <a:buFont typeface="+mj-lt"/>
              <a:buAutoNum type="alphaUcPeriod"/>
              <a:tabLst/>
              <a:defRPr/>
            </a:pPr>
            <a:endParaRPr lang="en-US" sz="1200" kern="1200" baseline="0" dirty="0">
              <a:solidFill>
                <a:schemeClr val="bg1"/>
              </a:solidFill>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D3AA7B4-90AA-494E-B684-F5CA56736B59}" type="slidenum">
              <a:rPr lang="en-US" smtClean="0"/>
              <a:t>54</a:t>
            </a:fld>
            <a:endParaRPr lang="en-US"/>
          </a:p>
        </p:txBody>
      </p:sp>
    </p:spTree>
    <p:extLst>
      <p:ext uri="{BB962C8B-B14F-4D97-AF65-F5344CB8AC3E}">
        <p14:creationId xmlns:p14="http://schemas.microsoft.com/office/powerpoint/2010/main" val="324787671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 Rectangle Information List</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Rectangular Boxes are 1inch high by 4.4 inches in length. Box Text is Calibri 28pt Bold. Icon size is 1 x 1. </a:t>
            </a:r>
          </a:p>
          <a:p>
            <a:pPr marL="171450" indent="-171450">
              <a:buFont typeface="Arial" panose="020B0604020202020204" pitchFamily="34" charset="0"/>
              <a:buChar char="•"/>
            </a:pPr>
            <a:r>
              <a:rPr lang="en-US" sz="1200" kern="1200" dirty="0">
                <a:solidFill>
                  <a:schemeClr val="tx1"/>
                </a:solidFill>
                <a:latin typeface="+mn-lt"/>
                <a:ea typeface="+mn-ea"/>
                <a:cs typeface="+mn-cs"/>
              </a:rPr>
              <a:t>Box color can be changed to fit your theme, icons can be deleted or changed based on your needs.</a:t>
            </a:r>
          </a:p>
          <a:p>
            <a:pPr marL="171450" indent="-171450">
              <a:buFont typeface="Arial" panose="020B0604020202020204" pitchFamily="34" charset="0"/>
              <a:buChar char="•"/>
            </a:pPr>
            <a:r>
              <a:rPr lang="en-US" dirty="0"/>
              <a:t>To change the icon select the icon in the center of the circle, and find the “change graphics menu” on the Graphics Tab. In the change graphics menu select icons and search for relevant icons.</a:t>
            </a:r>
          </a:p>
          <a:p>
            <a:endParaRPr lang="en-US" baseline="30000" dirty="0"/>
          </a:p>
          <a:p>
            <a:r>
              <a:rPr lang="en-US" sz="1200" kern="1200" dirty="0">
                <a:solidFill>
                  <a:schemeClr val="tx1"/>
                </a:solidFill>
                <a:latin typeface="+mn-lt"/>
                <a:ea typeface="+mn-ea"/>
                <a:cs typeface="+mn-cs"/>
              </a:rPr>
              <a:t>Descriptive text header is Calibri 20pt Bold and paragraph text is 20pt. </a:t>
            </a:r>
          </a:p>
          <a:p>
            <a:endParaRPr lang="en-US" baseline="30000" dirty="0"/>
          </a:p>
          <a:p>
            <a:endParaRPr lang="en-US" dirty="0"/>
          </a:p>
          <a:p>
            <a:endParaRPr lang="en-US" dirty="0"/>
          </a:p>
        </p:txBody>
      </p:sp>
      <p:sp>
        <p:nvSpPr>
          <p:cNvPr id="4" name="Slide Number Placeholder 3"/>
          <p:cNvSpPr>
            <a:spLocks noGrp="1"/>
          </p:cNvSpPr>
          <p:nvPr>
            <p:ph type="sldNum" sz="quarter" idx="5"/>
          </p:nvPr>
        </p:nvSpPr>
        <p:spPr/>
        <p:txBody>
          <a:bodyPr/>
          <a:lstStyle/>
          <a:p>
            <a:fld id="{CF5A3D93-748B-4AC8-B1BE-8E93ACB29EA3}" type="slidenum">
              <a:rPr lang="en-US" smtClean="0"/>
              <a:t>55</a:t>
            </a:fld>
            <a:endParaRPr lang="en-US"/>
          </a:p>
        </p:txBody>
      </p:sp>
    </p:spTree>
    <p:extLst>
      <p:ext uri="{BB962C8B-B14F-4D97-AF65-F5344CB8AC3E}">
        <p14:creationId xmlns:p14="http://schemas.microsoft.com/office/powerpoint/2010/main" val="177955485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List </a:t>
            </a:r>
          </a:p>
          <a:p>
            <a:r>
              <a:rPr lang="en-US" sz="1200" kern="1200" baseline="0" dirty="0">
                <a:solidFill>
                  <a:schemeClr val="bg1"/>
                </a:solidFill>
                <a:latin typeface="+mn-lt"/>
                <a:ea typeface="+mn-ea"/>
                <a:cs typeface="+mn-cs"/>
              </a:rPr>
              <a:t>List header is Calibri 28pt bold</a:t>
            </a:r>
          </a:p>
          <a:p>
            <a:r>
              <a:rPr lang="en-US" sz="1200" kern="1200" baseline="0" dirty="0">
                <a:solidFill>
                  <a:schemeClr val="bg1"/>
                </a:solidFill>
                <a:latin typeface="+mn-lt"/>
                <a:ea typeface="+mn-ea"/>
                <a:cs typeface="+mn-cs"/>
              </a:rPr>
              <a:t>Bullet point items are </a:t>
            </a:r>
            <a:r>
              <a:rPr lang="en-US" sz="1200" kern="1200" baseline="0" dirty="0" err="1">
                <a:solidFill>
                  <a:schemeClr val="bg1"/>
                </a:solidFill>
                <a:latin typeface="+mn-lt"/>
                <a:ea typeface="+mn-ea"/>
                <a:cs typeface="+mn-cs"/>
              </a:rPr>
              <a:t>calibri</a:t>
            </a:r>
            <a:r>
              <a:rPr lang="en-US" sz="1200" kern="1200" baseline="0" dirty="0">
                <a:solidFill>
                  <a:schemeClr val="bg1"/>
                </a:solidFill>
                <a:latin typeface="+mn-lt"/>
                <a:ea typeface="+mn-ea"/>
                <a:cs typeface="+mn-cs"/>
              </a:rPr>
              <a:t> 22pt </a:t>
            </a:r>
          </a:p>
          <a:p>
            <a:endParaRPr lang="en-US" sz="1200" kern="1200" baseline="0" dirty="0">
              <a:solidFill>
                <a:schemeClr val="bg1"/>
              </a:solidFill>
              <a:latin typeface="+mn-lt"/>
              <a:ea typeface="+mn-ea"/>
              <a:cs typeface="+mn-cs"/>
            </a:endParaRPr>
          </a:p>
          <a:p>
            <a:r>
              <a:rPr lang="en-US" sz="1200" kern="1200" baseline="0" dirty="0">
                <a:solidFill>
                  <a:schemeClr val="bg1"/>
                </a:solidFill>
                <a:latin typeface="+mn-lt"/>
                <a:ea typeface="+mn-ea"/>
                <a:cs typeface="+mn-cs"/>
              </a:rPr>
              <a:t>Rectangle is .11 high, .49 length place at horizontal position of 3.48, color can be changed as needed.</a:t>
            </a:r>
          </a:p>
          <a:p>
            <a:endParaRPr lang="en-US" sz="1200" kern="1200" baseline="0" dirty="0">
              <a:solidFill>
                <a:schemeClr val="bg1"/>
              </a:solidFill>
              <a:latin typeface="+mn-lt"/>
              <a:ea typeface="+mn-ea"/>
              <a:cs typeface="+mn-cs"/>
            </a:endParaRPr>
          </a:p>
          <a:p>
            <a:r>
              <a:rPr lang="en-US" sz="1200" kern="1200" baseline="0" dirty="0">
                <a:solidFill>
                  <a:schemeClr val="bg1"/>
                </a:solidFill>
                <a:latin typeface="+mn-lt"/>
                <a:ea typeface="+mn-ea"/>
                <a:cs typeface="+mn-cs"/>
              </a:rPr>
              <a:t>With this slide you can pack a lot of text on the screen. Try not to exceed four lines of text per list item. If needed split content between two slides.</a:t>
            </a:r>
          </a:p>
          <a:p>
            <a:endParaRPr lang="en-US" dirty="0"/>
          </a:p>
        </p:txBody>
      </p:sp>
      <p:sp>
        <p:nvSpPr>
          <p:cNvPr id="4" name="Slide Number Placeholder 3"/>
          <p:cNvSpPr>
            <a:spLocks noGrp="1"/>
          </p:cNvSpPr>
          <p:nvPr>
            <p:ph type="sldNum" sz="quarter" idx="5"/>
          </p:nvPr>
        </p:nvSpPr>
        <p:spPr/>
        <p:txBody>
          <a:bodyPr/>
          <a:lstStyle/>
          <a:p>
            <a:fld id="{7D3AA7B4-90AA-494E-B684-F5CA56736B59}" type="slidenum">
              <a:rPr lang="en-US" smtClean="0"/>
              <a:t>56</a:t>
            </a:fld>
            <a:endParaRPr lang="en-US"/>
          </a:p>
        </p:txBody>
      </p:sp>
    </p:spTree>
    <p:extLst>
      <p:ext uri="{BB962C8B-B14F-4D97-AF65-F5344CB8AC3E}">
        <p14:creationId xmlns:p14="http://schemas.microsoft.com/office/powerpoint/2010/main" val="29052251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a:t>
            </a:r>
          </a:p>
          <a:p>
            <a:r>
              <a:rPr lang="en-US" dirty="0"/>
              <a:t>Student loans can be a little complicated but here is some general information to help get you started. </a:t>
            </a:r>
          </a:p>
          <a:p>
            <a:r>
              <a:rPr lang="en-US" dirty="0"/>
              <a:t> </a:t>
            </a:r>
          </a:p>
          <a:p>
            <a:r>
              <a:rPr lang="en-US" b="1" dirty="0"/>
              <a:t>What is a student loan? </a:t>
            </a:r>
            <a:r>
              <a:rPr lang="en-US" dirty="0"/>
              <a:t>Student loans are funds borrowed to cover educational expenses, which must be repaid over time. Typically, these loans accrue interest, meaning you’ll end up paying back more than the amount you borrowed.</a:t>
            </a:r>
          </a:p>
          <a:p>
            <a:endParaRPr lang="en-US" b="1" dirty="0"/>
          </a:p>
          <a:p>
            <a:r>
              <a:rPr lang="en-US" b="1" dirty="0"/>
              <a:t>What is Interest? </a:t>
            </a:r>
            <a:r>
              <a:rPr lang="en-US" dirty="0"/>
              <a:t>Interest is a percentage added to the total loan amount that you’ll need to repay in addition to the principal. The longer it takes to repay the loan, the more interest you'll accrue.</a:t>
            </a:r>
          </a:p>
          <a:p>
            <a:endParaRPr lang="en-US" dirty="0"/>
          </a:p>
          <a:p>
            <a:r>
              <a:rPr lang="en-US" b="1" dirty="0"/>
              <a:t>Where do student loans come from? </a:t>
            </a:r>
            <a:r>
              <a:rPr lang="en-US" dirty="0"/>
              <a:t>Most student loans are provided through the federal government, but you can also obtain them from banks, credit unions, or other financial institutions and organizations.</a:t>
            </a:r>
          </a:p>
        </p:txBody>
      </p:sp>
      <p:sp>
        <p:nvSpPr>
          <p:cNvPr id="4" name="Slide Number Placeholder 3"/>
          <p:cNvSpPr>
            <a:spLocks noGrp="1"/>
          </p:cNvSpPr>
          <p:nvPr>
            <p:ph type="sldNum" sz="quarter" idx="5"/>
          </p:nvPr>
        </p:nvSpPr>
        <p:spPr/>
        <p:txBody>
          <a:bodyPr/>
          <a:lstStyle/>
          <a:p>
            <a:fld id="{7D3AA7B4-90AA-494E-B684-F5CA56736B59}" type="slidenum">
              <a:rPr lang="en-US" smtClean="0"/>
              <a:t>6</a:t>
            </a:fld>
            <a:endParaRPr lang="en-US"/>
          </a:p>
        </p:txBody>
      </p:sp>
    </p:spTree>
    <p:extLst>
      <p:ext uri="{BB962C8B-B14F-4D97-AF65-F5344CB8AC3E}">
        <p14:creationId xmlns:p14="http://schemas.microsoft.com/office/powerpoint/2010/main" val="18717468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a:t>
            </a:r>
          </a:p>
          <a:p>
            <a:r>
              <a:rPr lang="en-US" b="1" dirty="0"/>
              <a:t>Private Student Loans-  </a:t>
            </a:r>
            <a:r>
              <a:rPr lang="en-US" dirty="0"/>
              <a:t>They come from private lenders such as banks, credit unions, or other financial institutions and organizations. These loans typically have higher interest rates than federal student loans and are usually unsubsidized (more on that in the next slide).</a:t>
            </a:r>
          </a:p>
          <a:p>
            <a:endParaRPr lang="en-US" dirty="0"/>
          </a:p>
          <a:p>
            <a:r>
              <a:rPr lang="en-US" b="1" dirty="0"/>
              <a:t>Federal Student Loans- </a:t>
            </a:r>
            <a:r>
              <a:rPr lang="en-US" dirty="0"/>
              <a:t>These loans are provided by the federal government and typically have lower interest rates compared to private loans. They may also offer more flexible repayment options. Under certain conditions, you may be eligible to have all or part of your loan discharged or forgiven. Federal student loans generally include Direct Subsidized Loans and Direct Unsubsidized Loans. Additionally, some families may qualify for a Parent PLUS Loan.</a:t>
            </a:r>
          </a:p>
          <a:p>
            <a:endParaRPr lang="en-US" dirty="0"/>
          </a:p>
          <a:p>
            <a:r>
              <a:rPr lang="en-US" b="1" dirty="0"/>
              <a:t>Loan Limits:</a:t>
            </a:r>
          </a:p>
          <a:p>
            <a:r>
              <a:rPr lang="en-US" b="1" i="0" dirty="0">
                <a:solidFill>
                  <a:srgbClr val="195B7D"/>
                </a:solidFill>
                <a:effectLst/>
                <a:latin typeface="News Cycle"/>
              </a:rPr>
              <a:t>First-Year Undergraduate Annual Loan Limit- </a:t>
            </a:r>
          </a:p>
          <a:p>
            <a:pPr marL="171450" indent="-171450">
              <a:buFont typeface="Arial" panose="020B0604020202020204" pitchFamily="34" charset="0"/>
              <a:buChar char="•"/>
            </a:pPr>
            <a:r>
              <a:rPr lang="en-US" b="0" i="0" dirty="0">
                <a:solidFill>
                  <a:srgbClr val="195B7D"/>
                </a:solidFill>
                <a:effectLst/>
                <a:latin typeface="News Cycle"/>
              </a:rPr>
              <a:t>Dependent Student </a:t>
            </a:r>
            <a:r>
              <a:rPr lang="en-US" b="0" i="0" dirty="0">
                <a:solidFill>
                  <a:srgbClr val="212529"/>
                </a:solidFill>
                <a:effectLst/>
                <a:latin typeface="News Cycle"/>
              </a:rPr>
              <a:t>$5,500-, Independent student $9,500</a:t>
            </a:r>
          </a:p>
          <a:p>
            <a:r>
              <a:rPr lang="en-US" b="1" i="0" dirty="0">
                <a:solidFill>
                  <a:srgbClr val="195B7D"/>
                </a:solidFill>
                <a:effectLst/>
                <a:latin typeface="News Cycle"/>
              </a:rPr>
              <a:t>Second-Year Undergraduate Annual Loan Limit- </a:t>
            </a:r>
          </a:p>
          <a:p>
            <a:pPr marL="171450" indent="-171450">
              <a:buFont typeface="Arial" panose="020B0604020202020204" pitchFamily="34" charset="0"/>
              <a:buChar char="•"/>
            </a:pPr>
            <a:r>
              <a:rPr lang="en-US" b="0" i="0" dirty="0">
                <a:solidFill>
                  <a:srgbClr val="195B7D"/>
                </a:solidFill>
                <a:effectLst/>
                <a:latin typeface="News Cycle"/>
              </a:rPr>
              <a:t>Dependent Student </a:t>
            </a:r>
            <a:r>
              <a:rPr lang="en-US" b="0" i="0" dirty="0">
                <a:solidFill>
                  <a:srgbClr val="212529"/>
                </a:solidFill>
                <a:effectLst/>
                <a:latin typeface="News Cycle"/>
              </a:rPr>
              <a:t>$6,500-, Independent student $10,500</a:t>
            </a:r>
          </a:p>
          <a:p>
            <a:r>
              <a:rPr lang="en-US" b="1" i="0" dirty="0">
                <a:solidFill>
                  <a:srgbClr val="195B7D"/>
                </a:solidFill>
                <a:effectLst/>
                <a:latin typeface="News Cycle"/>
              </a:rPr>
              <a:t>Third Year and Beyond Undergraduate Annual Loan Limit- </a:t>
            </a:r>
          </a:p>
          <a:p>
            <a:pPr marL="171450" indent="-171450">
              <a:buFont typeface="Arial" panose="020B0604020202020204" pitchFamily="34" charset="0"/>
              <a:buChar char="•"/>
            </a:pPr>
            <a:r>
              <a:rPr lang="en-US" b="0" i="0" dirty="0">
                <a:solidFill>
                  <a:srgbClr val="195B7D"/>
                </a:solidFill>
                <a:effectLst/>
                <a:latin typeface="News Cycle"/>
              </a:rPr>
              <a:t>Dependent Student </a:t>
            </a:r>
            <a:r>
              <a:rPr lang="en-US" b="0" i="0" dirty="0">
                <a:solidFill>
                  <a:srgbClr val="212529"/>
                </a:solidFill>
                <a:effectLst/>
                <a:latin typeface="News Cycle"/>
              </a:rPr>
              <a:t>$7,500-, Independent student $12,500</a:t>
            </a:r>
          </a:p>
          <a:p>
            <a:r>
              <a:rPr lang="en-US" b="1" i="0" dirty="0">
                <a:solidFill>
                  <a:srgbClr val="195B7D"/>
                </a:solidFill>
                <a:effectLst/>
                <a:latin typeface="News Cycle"/>
              </a:rPr>
              <a:t>Graduate or Professional Student Annual Loan Limit</a:t>
            </a:r>
            <a:r>
              <a:rPr lang="en-US" b="0" i="0" dirty="0">
                <a:solidFill>
                  <a:srgbClr val="212529"/>
                </a:solidFill>
                <a:effectLst/>
                <a:latin typeface="News Cycle"/>
              </a:rPr>
              <a:t>- </a:t>
            </a:r>
          </a:p>
          <a:p>
            <a:pPr marL="171450" indent="-171450">
              <a:buFont typeface="Arial" panose="020B0604020202020204" pitchFamily="34" charset="0"/>
              <a:buChar char="•"/>
            </a:pPr>
            <a:r>
              <a:rPr lang="en-US" b="0" i="0" dirty="0">
                <a:solidFill>
                  <a:srgbClr val="212529"/>
                </a:solidFill>
                <a:effectLst/>
                <a:latin typeface="News Cycle"/>
              </a:rPr>
              <a:t>$20,500</a:t>
            </a:r>
          </a:p>
          <a:p>
            <a:endParaRPr lang="en-US" b="0" i="0" dirty="0">
              <a:solidFill>
                <a:srgbClr val="212529"/>
              </a:solidFill>
              <a:effectLst/>
              <a:latin typeface="News Cycle"/>
            </a:endParaRPr>
          </a:p>
          <a:p>
            <a:r>
              <a:rPr lang="en-US" dirty="0"/>
              <a:t>More information at: https://studentaid.gov/understand-aid/types/loans/subsidized-unsubsidized</a:t>
            </a:r>
          </a:p>
        </p:txBody>
      </p:sp>
      <p:sp>
        <p:nvSpPr>
          <p:cNvPr id="4" name="Slide Number Placeholder 3"/>
          <p:cNvSpPr>
            <a:spLocks noGrp="1"/>
          </p:cNvSpPr>
          <p:nvPr>
            <p:ph type="sldNum" sz="quarter" idx="5"/>
          </p:nvPr>
        </p:nvSpPr>
        <p:spPr/>
        <p:txBody>
          <a:bodyPr/>
          <a:lstStyle/>
          <a:p>
            <a:fld id="{7D3AA7B4-90AA-494E-B684-F5CA56736B59}" type="slidenum">
              <a:rPr lang="en-US" smtClean="0"/>
              <a:t>7</a:t>
            </a:fld>
            <a:endParaRPr lang="en-US"/>
          </a:p>
        </p:txBody>
      </p:sp>
    </p:spTree>
    <p:extLst>
      <p:ext uri="{BB962C8B-B14F-4D97-AF65-F5344CB8AC3E}">
        <p14:creationId xmlns:p14="http://schemas.microsoft.com/office/powerpoint/2010/main" val="41121624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 </a:t>
            </a:r>
          </a:p>
          <a:p>
            <a:pPr algn="l"/>
            <a:r>
              <a:rPr lang="en-US" b="1" dirty="0"/>
              <a:t>Direct Subsidized Loans- </a:t>
            </a:r>
            <a:r>
              <a:rPr lang="en-US" dirty="0"/>
              <a:t>Direct Subsidized Loans do not accrue interest while you are in school. T</a:t>
            </a:r>
            <a:r>
              <a:rPr lang="en-US" b="0" i="0" dirty="0">
                <a:solidFill>
                  <a:srgbClr val="212529"/>
                </a:solidFill>
                <a:effectLst/>
                <a:latin typeface="Noto Serif" panose="02020600060500020200" pitchFamily="18" charset="0"/>
              </a:rPr>
              <a:t>he U.S. Department of Education pays the interest on a Direct Subsidized Loan</a:t>
            </a:r>
          </a:p>
          <a:p>
            <a:pPr lvl="1" algn="l">
              <a:buFont typeface="Arial" panose="020B0604020202020204" pitchFamily="34" charset="0"/>
              <a:buChar char="•"/>
            </a:pPr>
            <a:r>
              <a:rPr lang="en-US" b="0" i="0" dirty="0">
                <a:solidFill>
                  <a:srgbClr val="212529"/>
                </a:solidFill>
                <a:effectLst/>
                <a:latin typeface="Noto Serif" panose="02020600060500020200" pitchFamily="18" charset="0"/>
              </a:rPr>
              <a:t>while you’re in school at least half-time,</a:t>
            </a:r>
          </a:p>
          <a:p>
            <a:pPr lvl="1" algn="l">
              <a:buFont typeface="Arial" panose="020B0604020202020204" pitchFamily="34" charset="0"/>
              <a:buChar char="•"/>
            </a:pPr>
            <a:r>
              <a:rPr lang="en-US" b="0" i="0" dirty="0">
                <a:solidFill>
                  <a:srgbClr val="212529"/>
                </a:solidFill>
                <a:effectLst/>
                <a:latin typeface="Noto Serif" panose="02020600060500020200" pitchFamily="18" charset="0"/>
              </a:rPr>
              <a:t>for the first six months after you leave school (referred to as a grace period*), and</a:t>
            </a:r>
          </a:p>
          <a:p>
            <a:pPr lvl="1" algn="l">
              <a:buFont typeface="Arial" panose="020B0604020202020204" pitchFamily="34" charset="0"/>
              <a:buChar char="•"/>
            </a:pPr>
            <a:r>
              <a:rPr lang="en-US" b="0" i="0" dirty="0">
                <a:solidFill>
                  <a:srgbClr val="212529"/>
                </a:solidFill>
                <a:effectLst/>
                <a:latin typeface="Noto Serif" panose="02020600060500020200" pitchFamily="18" charset="0"/>
              </a:rPr>
              <a:t>during a period of deferment (a postponement of loan payments).</a:t>
            </a:r>
          </a:p>
          <a:p>
            <a:pPr lvl="0" algn="l">
              <a:buFont typeface="Arial" panose="020B0604020202020204" pitchFamily="34" charset="0"/>
              <a:buNone/>
            </a:pPr>
            <a:r>
              <a:rPr lang="en-US" b="0" i="0" dirty="0">
                <a:solidFill>
                  <a:srgbClr val="212529"/>
                </a:solidFill>
                <a:effectLst/>
                <a:latin typeface="Noto Serif" panose="02020600060500020200" pitchFamily="18" charset="0"/>
              </a:rPr>
              <a:t>Direct Subsidized Loans are available to undergraduate students with financial need.</a:t>
            </a:r>
          </a:p>
          <a:p>
            <a:pPr lvl="0" algn="l">
              <a:buFont typeface="Arial" panose="020B0604020202020204" pitchFamily="34" charset="0"/>
              <a:buNone/>
            </a:pPr>
            <a:endParaRPr lang="en-US" b="0" i="0" dirty="0">
              <a:solidFill>
                <a:srgbClr val="212529"/>
              </a:solidFill>
              <a:effectLst/>
              <a:latin typeface="Noto Serif" panose="02020600060500020200"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i="0" dirty="0">
                <a:solidFill>
                  <a:srgbClr val="040E13"/>
                </a:solidFill>
                <a:effectLst/>
                <a:latin typeface="News Cycle"/>
              </a:rPr>
              <a:t>Direct Unsubsidized Loans- </a:t>
            </a:r>
            <a:r>
              <a:rPr lang="en-US" sz="1200" dirty="0"/>
              <a:t>Unsubsidized loans </a:t>
            </a:r>
            <a:r>
              <a:rPr lang="en-US" sz="1200" b="1" dirty="0">
                <a:solidFill>
                  <a:schemeClr val="accent5"/>
                </a:solidFill>
              </a:rPr>
              <a:t>do</a:t>
            </a:r>
            <a:r>
              <a:rPr lang="en-US" sz="1200" dirty="0"/>
              <a:t> accrue interest while you are in school and you are </a:t>
            </a:r>
            <a:r>
              <a:rPr lang="en-US" b="0" i="0" dirty="0">
                <a:solidFill>
                  <a:srgbClr val="212529"/>
                </a:solidFill>
                <a:effectLst/>
                <a:latin typeface="Noto Serif" panose="02020600060500020200" pitchFamily="18" charset="0"/>
              </a:rPr>
              <a:t>responsible for paying the interest on a Direct Unsubsidized Loan during all periods. Direct Unsubsidized Loans are available to undergraduate and graduate students; there is no requirement to demonstrate financial need.</a:t>
            </a:r>
            <a:endParaRPr lang="en-US" sz="12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1" i="0" dirty="0">
              <a:solidFill>
                <a:srgbClr val="040E13"/>
              </a:solidFill>
              <a:effectLst/>
              <a:latin typeface="News Cycle"/>
            </a:endParaRPr>
          </a:p>
          <a:p>
            <a:pPr lvl="0" algn="l">
              <a:buFont typeface="Arial" panose="020B0604020202020204" pitchFamily="34" charset="0"/>
              <a:buNone/>
            </a:pPr>
            <a:endParaRPr lang="en-US" b="0" i="0" dirty="0">
              <a:solidFill>
                <a:srgbClr val="212529"/>
              </a:solidFill>
              <a:effectLst/>
              <a:latin typeface="Noto Serif" panose="02020600060500020200" pitchFamily="18" charset="0"/>
            </a:endParaRPr>
          </a:p>
          <a:p>
            <a:endParaRPr lang="en-US" dirty="0"/>
          </a:p>
        </p:txBody>
      </p:sp>
      <p:sp>
        <p:nvSpPr>
          <p:cNvPr id="4" name="Slide Number Placeholder 3"/>
          <p:cNvSpPr>
            <a:spLocks noGrp="1"/>
          </p:cNvSpPr>
          <p:nvPr>
            <p:ph type="sldNum" sz="quarter" idx="5"/>
          </p:nvPr>
        </p:nvSpPr>
        <p:spPr/>
        <p:txBody>
          <a:bodyPr/>
          <a:lstStyle/>
          <a:p>
            <a:fld id="{7D3AA7B4-90AA-494E-B684-F5CA56736B59}" type="slidenum">
              <a:rPr lang="en-US" smtClean="0"/>
              <a:t>8</a:t>
            </a:fld>
            <a:endParaRPr lang="en-US"/>
          </a:p>
        </p:txBody>
      </p:sp>
    </p:spTree>
    <p:extLst>
      <p:ext uri="{BB962C8B-B14F-4D97-AF65-F5344CB8AC3E}">
        <p14:creationId xmlns:p14="http://schemas.microsoft.com/office/powerpoint/2010/main" val="34630588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Cost of Attendance is not what students and families should expect to pay, think of it like a “</a:t>
            </a:r>
            <a:r>
              <a:rPr lang="en-US" b="0" i="1" dirty="0"/>
              <a:t>estimated </a:t>
            </a:r>
            <a:r>
              <a:rPr lang="en-US" b="0" dirty="0"/>
              <a:t>sticker price” for college or </a:t>
            </a:r>
            <a:r>
              <a:rPr lang="en-US" b="0" i="1" dirty="0"/>
              <a:t>an average </a:t>
            </a:r>
            <a:r>
              <a:rPr lang="en-US" b="0" dirty="0"/>
              <a:t>price to attend a particular college. The actual cost to attend college will depend on different circumstances like financial aid and living situations.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The Cost of Attendance will differ from school to school because the cost to got to PCC is different then the cost to attend Lewis and Clark or PSU.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COA is used to determine a student’s financial need calculation.</a:t>
            </a:r>
          </a:p>
          <a:p>
            <a:pPr marL="0" indent="0">
              <a:buFont typeface="Wingdings" panose="05000000000000000000" pitchFamily="2" charset="2"/>
              <a:buNone/>
            </a:pPr>
            <a:endParaRPr lang="en-US" dirty="0"/>
          </a:p>
          <a:p>
            <a:pPr marL="0" indent="0">
              <a:buFont typeface="Wingdings" panose="05000000000000000000" pitchFamily="2" charset="2"/>
              <a:buNone/>
            </a:pPr>
            <a:r>
              <a:rPr lang="en-US" i="0" dirty="0"/>
              <a:t>Resources: </a:t>
            </a:r>
          </a:p>
          <a:p>
            <a:pPr marL="0" indent="0">
              <a:buFont typeface="Wingdings" panose="05000000000000000000" pitchFamily="2" charset="2"/>
              <a:buNone/>
            </a:pPr>
            <a:r>
              <a:rPr lang="en-US" i="0" dirty="0"/>
              <a:t>A</a:t>
            </a:r>
            <a:r>
              <a:rPr lang="en-US" dirty="0"/>
              <a:t> Cost of Attendance</a:t>
            </a:r>
            <a:r>
              <a:rPr lang="en-US" baseline="0" dirty="0"/>
              <a:t> (COA)</a:t>
            </a:r>
            <a:r>
              <a:rPr lang="en-US" dirty="0"/>
              <a:t> document for the</a:t>
            </a:r>
            <a:r>
              <a:rPr lang="en-US" baseline="0" dirty="0"/>
              <a:t> </a:t>
            </a:r>
            <a:r>
              <a:rPr lang="en-US" dirty="0"/>
              <a:t>school</a:t>
            </a:r>
            <a:r>
              <a:rPr lang="en-US" baseline="0" dirty="0"/>
              <a:t> year is available on OSAC website </a:t>
            </a:r>
            <a:r>
              <a:rPr lang="en-US" i="0" baseline="0" dirty="0"/>
              <a:t>which includes Oregon community colleges, Oregon public universities, and most Oregon-based private non-profit colleges. https://www.oregon.gov/highered/access/Documents/OSAC/Student%20Budgets.pdf</a:t>
            </a:r>
          </a:p>
          <a:p>
            <a:pPr marL="0" indent="0">
              <a:buFont typeface="Wingdings" panose="05000000000000000000" pitchFamily="2" charset="2"/>
              <a:buNone/>
            </a:pPr>
            <a:endParaRPr lang="en-US" i="0" baseline="0" dirty="0"/>
          </a:p>
          <a:p>
            <a:pPr marL="0" indent="0">
              <a:buFont typeface="Wingdings" panose="05000000000000000000" pitchFamily="2" charset="2"/>
              <a:buNone/>
            </a:pPr>
            <a:r>
              <a:rPr lang="en-US" i="0" baseline="0" dirty="0"/>
              <a:t>You can also find a COA list in the ECMC booklets or on institutions websites or via catalogs.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3AA7B4-90AA-494E-B684-F5CA56736B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46135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EA67F-21E9-427C-97D7-9B07981BCC4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61BACE7-D9C5-4549-9554-A37235C1A0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64169EC-973C-4896-A6A7-8A4FD62492EC}"/>
              </a:ext>
            </a:extLst>
          </p:cNvPr>
          <p:cNvSpPr>
            <a:spLocks noGrp="1"/>
          </p:cNvSpPr>
          <p:nvPr>
            <p:ph type="dt" sz="half" idx="10"/>
          </p:nvPr>
        </p:nvSpPr>
        <p:spPr/>
        <p:txBody>
          <a:bodyPr/>
          <a:lstStyle/>
          <a:p>
            <a:fld id="{33410E44-5D79-4012-92EC-9838A6E8113C}" type="datetimeFigureOut">
              <a:rPr lang="en-US" smtClean="0"/>
              <a:t>11/15/2024</a:t>
            </a:fld>
            <a:endParaRPr lang="en-US"/>
          </a:p>
        </p:txBody>
      </p:sp>
      <p:sp>
        <p:nvSpPr>
          <p:cNvPr id="5" name="Footer Placeholder 4">
            <a:extLst>
              <a:ext uri="{FF2B5EF4-FFF2-40B4-BE49-F238E27FC236}">
                <a16:creationId xmlns:a16="http://schemas.microsoft.com/office/drawing/2014/main" id="{72085871-0319-4338-893C-6FA553F9DA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E74C92-39D6-4E62-B833-A292424003C1}"/>
              </a:ext>
            </a:extLst>
          </p:cNvPr>
          <p:cNvSpPr>
            <a:spLocks noGrp="1"/>
          </p:cNvSpPr>
          <p:nvPr>
            <p:ph type="sldNum" sz="quarter" idx="12"/>
          </p:nvPr>
        </p:nvSpPr>
        <p:spPr/>
        <p:txBody>
          <a:bodyPr/>
          <a:lstStyle/>
          <a:p>
            <a:fld id="{A4CBADF2-000B-4B67-AF21-66E6DAA26D4D}" type="slidenum">
              <a:rPr lang="en-US" smtClean="0"/>
              <a:t>‹#›</a:t>
            </a:fld>
            <a:endParaRPr lang="en-US"/>
          </a:p>
        </p:txBody>
      </p:sp>
    </p:spTree>
    <p:extLst>
      <p:ext uri="{BB962C8B-B14F-4D97-AF65-F5344CB8AC3E}">
        <p14:creationId xmlns:p14="http://schemas.microsoft.com/office/powerpoint/2010/main" val="21334347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24E91-0161-4824-8586-6AA4CF31B03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6BF7D00-65AD-4F5E-B15D-5843DF49E27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1F8EEA-7254-4B0F-BB02-EFCC0E005F4C}"/>
              </a:ext>
            </a:extLst>
          </p:cNvPr>
          <p:cNvSpPr>
            <a:spLocks noGrp="1"/>
          </p:cNvSpPr>
          <p:nvPr>
            <p:ph type="dt" sz="half" idx="10"/>
          </p:nvPr>
        </p:nvSpPr>
        <p:spPr/>
        <p:txBody>
          <a:bodyPr/>
          <a:lstStyle/>
          <a:p>
            <a:fld id="{33410E44-5D79-4012-92EC-9838A6E8113C}" type="datetimeFigureOut">
              <a:rPr lang="en-US" smtClean="0"/>
              <a:t>11/15/2024</a:t>
            </a:fld>
            <a:endParaRPr lang="en-US"/>
          </a:p>
        </p:txBody>
      </p:sp>
      <p:sp>
        <p:nvSpPr>
          <p:cNvPr id="5" name="Footer Placeholder 4">
            <a:extLst>
              <a:ext uri="{FF2B5EF4-FFF2-40B4-BE49-F238E27FC236}">
                <a16:creationId xmlns:a16="http://schemas.microsoft.com/office/drawing/2014/main" id="{1C6D5ECE-B112-4247-96E1-E5F23CDA28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D59E9E-6D98-4210-AAFB-DFB4C91347EC}"/>
              </a:ext>
            </a:extLst>
          </p:cNvPr>
          <p:cNvSpPr>
            <a:spLocks noGrp="1"/>
          </p:cNvSpPr>
          <p:nvPr>
            <p:ph type="sldNum" sz="quarter" idx="12"/>
          </p:nvPr>
        </p:nvSpPr>
        <p:spPr/>
        <p:txBody>
          <a:bodyPr/>
          <a:lstStyle/>
          <a:p>
            <a:fld id="{A4CBADF2-000B-4B67-AF21-66E6DAA26D4D}" type="slidenum">
              <a:rPr lang="en-US" smtClean="0"/>
              <a:t>‹#›</a:t>
            </a:fld>
            <a:endParaRPr lang="en-US"/>
          </a:p>
        </p:txBody>
      </p:sp>
    </p:spTree>
    <p:extLst>
      <p:ext uri="{BB962C8B-B14F-4D97-AF65-F5344CB8AC3E}">
        <p14:creationId xmlns:p14="http://schemas.microsoft.com/office/powerpoint/2010/main" val="13761396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3C31272-43EA-456C-BF26-E6E4292D8A2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9B83531-B61B-455B-9C9D-76990926F97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7C765C-E824-42D2-908A-7B23AA6BA7E9}"/>
              </a:ext>
            </a:extLst>
          </p:cNvPr>
          <p:cNvSpPr>
            <a:spLocks noGrp="1"/>
          </p:cNvSpPr>
          <p:nvPr>
            <p:ph type="dt" sz="half" idx="10"/>
          </p:nvPr>
        </p:nvSpPr>
        <p:spPr/>
        <p:txBody>
          <a:bodyPr/>
          <a:lstStyle/>
          <a:p>
            <a:fld id="{33410E44-5D79-4012-92EC-9838A6E8113C}" type="datetimeFigureOut">
              <a:rPr lang="en-US" smtClean="0"/>
              <a:t>11/15/2024</a:t>
            </a:fld>
            <a:endParaRPr lang="en-US"/>
          </a:p>
        </p:txBody>
      </p:sp>
      <p:sp>
        <p:nvSpPr>
          <p:cNvPr id="5" name="Footer Placeholder 4">
            <a:extLst>
              <a:ext uri="{FF2B5EF4-FFF2-40B4-BE49-F238E27FC236}">
                <a16:creationId xmlns:a16="http://schemas.microsoft.com/office/drawing/2014/main" id="{E446A3FC-5F4D-4184-BC51-97633A99D1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8C1836-AD4F-44BF-89DF-C47358A56685}"/>
              </a:ext>
            </a:extLst>
          </p:cNvPr>
          <p:cNvSpPr>
            <a:spLocks noGrp="1"/>
          </p:cNvSpPr>
          <p:nvPr>
            <p:ph type="sldNum" sz="quarter" idx="12"/>
          </p:nvPr>
        </p:nvSpPr>
        <p:spPr/>
        <p:txBody>
          <a:bodyPr/>
          <a:lstStyle/>
          <a:p>
            <a:fld id="{A4CBADF2-000B-4B67-AF21-66E6DAA26D4D}" type="slidenum">
              <a:rPr lang="en-US" smtClean="0"/>
              <a:t>‹#›</a:t>
            </a:fld>
            <a:endParaRPr lang="en-US"/>
          </a:p>
        </p:txBody>
      </p:sp>
    </p:spTree>
    <p:extLst>
      <p:ext uri="{BB962C8B-B14F-4D97-AF65-F5344CB8AC3E}">
        <p14:creationId xmlns:p14="http://schemas.microsoft.com/office/powerpoint/2010/main" val="3128580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4FB6A-F67F-4210-A210-B0F4FFB8399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B43C195-398E-4569-89A6-EE715CDE311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17F11EC-362E-4F6D-A14A-C1D379D88844}"/>
              </a:ext>
            </a:extLst>
          </p:cNvPr>
          <p:cNvSpPr>
            <a:spLocks noGrp="1"/>
          </p:cNvSpPr>
          <p:nvPr>
            <p:ph type="dt" sz="half" idx="10"/>
          </p:nvPr>
        </p:nvSpPr>
        <p:spPr/>
        <p:txBody>
          <a:bodyPr/>
          <a:lstStyle/>
          <a:p>
            <a:fld id="{CFF1BDD1-CB82-4228-B0B4-24131563D242}" type="datetimeFigureOut">
              <a:rPr lang="en-US" smtClean="0"/>
              <a:t>11/15/2024</a:t>
            </a:fld>
            <a:endParaRPr lang="en-US"/>
          </a:p>
        </p:txBody>
      </p:sp>
      <p:sp>
        <p:nvSpPr>
          <p:cNvPr id="5" name="Footer Placeholder 4">
            <a:extLst>
              <a:ext uri="{FF2B5EF4-FFF2-40B4-BE49-F238E27FC236}">
                <a16:creationId xmlns:a16="http://schemas.microsoft.com/office/drawing/2014/main" id="{09EA71A9-A00A-45EF-AD42-26491608FC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7C8E3F-B00F-476F-9201-6BF35205F8D5}"/>
              </a:ext>
            </a:extLst>
          </p:cNvPr>
          <p:cNvSpPr>
            <a:spLocks noGrp="1"/>
          </p:cNvSpPr>
          <p:nvPr>
            <p:ph type="sldNum" sz="quarter" idx="12"/>
          </p:nvPr>
        </p:nvSpPr>
        <p:spPr/>
        <p:txBody>
          <a:bodyPr/>
          <a:lstStyle/>
          <a:p>
            <a:fld id="{21448E1D-6C71-46A3-9B22-0BBE8ABA6D7A}" type="slidenum">
              <a:rPr lang="en-US" smtClean="0"/>
              <a:t>‹#›</a:t>
            </a:fld>
            <a:endParaRPr lang="en-US"/>
          </a:p>
        </p:txBody>
      </p:sp>
    </p:spTree>
    <p:extLst>
      <p:ext uri="{BB962C8B-B14F-4D97-AF65-F5344CB8AC3E}">
        <p14:creationId xmlns:p14="http://schemas.microsoft.com/office/powerpoint/2010/main" val="25457964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61C73-EB65-4B0A-989F-99B3418E7F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3984F1-665C-4E6C-A405-95BB5DF5670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E9C9D5-7B06-4B13-A480-0EFDC010BC59}"/>
              </a:ext>
            </a:extLst>
          </p:cNvPr>
          <p:cNvSpPr>
            <a:spLocks noGrp="1"/>
          </p:cNvSpPr>
          <p:nvPr>
            <p:ph type="dt" sz="half" idx="10"/>
          </p:nvPr>
        </p:nvSpPr>
        <p:spPr/>
        <p:txBody>
          <a:bodyPr/>
          <a:lstStyle/>
          <a:p>
            <a:fld id="{CFF1BDD1-CB82-4228-B0B4-24131563D242}" type="datetimeFigureOut">
              <a:rPr lang="en-US" smtClean="0"/>
              <a:t>11/15/2024</a:t>
            </a:fld>
            <a:endParaRPr lang="en-US"/>
          </a:p>
        </p:txBody>
      </p:sp>
      <p:sp>
        <p:nvSpPr>
          <p:cNvPr id="5" name="Footer Placeholder 4">
            <a:extLst>
              <a:ext uri="{FF2B5EF4-FFF2-40B4-BE49-F238E27FC236}">
                <a16:creationId xmlns:a16="http://schemas.microsoft.com/office/drawing/2014/main" id="{6F69F974-2802-4E82-B53A-36BC91BF4F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1C453-D516-42A8-A709-A4F5703372F7}"/>
              </a:ext>
            </a:extLst>
          </p:cNvPr>
          <p:cNvSpPr>
            <a:spLocks noGrp="1"/>
          </p:cNvSpPr>
          <p:nvPr>
            <p:ph type="sldNum" sz="quarter" idx="12"/>
          </p:nvPr>
        </p:nvSpPr>
        <p:spPr/>
        <p:txBody>
          <a:bodyPr/>
          <a:lstStyle/>
          <a:p>
            <a:fld id="{21448E1D-6C71-46A3-9B22-0BBE8ABA6D7A}" type="slidenum">
              <a:rPr lang="en-US" smtClean="0"/>
              <a:t>‹#›</a:t>
            </a:fld>
            <a:endParaRPr lang="en-US"/>
          </a:p>
        </p:txBody>
      </p:sp>
    </p:spTree>
    <p:extLst>
      <p:ext uri="{BB962C8B-B14F-4D97-AF65-F5344CB8AC3E}">
        <p14:creationId xmlns:p14="http://schemas.microsoft.com/office/powerpoint/2010/main" val="27136307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02F14-BA52-4CA2-B756-1CC7E45F11B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706E9D-2503-4B96-8F42-61FA184F06B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0495561-9936-4445-B769-6AFDBB036EFA}"/>
              </a:ext>
            </a:extLst>
          </p:cNvPr>
          <p:cNvSpPr>
            <a:spLocks noGrp="1"/>
          </p:cNvSpPr>
          <p:nvPr>
            <p:ph type="dt" sz="half" idx="10"/>
          </p:nvPr>
        </p:nvSpPr>
        <p:spPr/>
        <p:txBody>
          <a:bodyPr/>
          <a:lstStyle/>
          <a:p>
            <a:fld id="{CFF1BDD1-CB82-4228-B0B4-24131563D242}" type="datetimeFigureOut">
              <a:rPr lang="en-US" smtClean="0"/>
              <a:t>11/15/2024</a:t>
            </a:fld>
            <a:endParaRPr lang="en-US"/>
          </a:p>
        </p:txBody>
      </p:sp>
      <p:sp>
        <p:nvSpPr>
          <p:cNvPr id="5" name="Footer Placeholder 4">
            <a:extLst>
              <a:ext uri="{FF2B5EF4-FFF2-40B4-BE49-F238E27FC236}">
                <a16:creationId xmlns:a16="http://schemas.microsoft.com/office/drawing/2014/main" id="{26A09EB2-8E50-4EF5-8BDE-498930B1D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1F9505-9E99-445C-BB2A-8058D26C07A9}"/>
              </a:ext>
            </a:extLst>
          </p:cNvPr>
          <p:cNvSpPr>
            <a:spLocks noGrp="1"/>
          </p:cNvSpPr>
          <p:nvPr>
            <p:ph type="sldNum" sz="quarter" idx="12"/>
          </p:nvPr>
        </p:nvSpPr>
        <p:spPr/>
        <p:txBody>
          <a:bodyPr/>
          <a:lstStyle/>
          <a:p>
            <a:fld id="{21448E1D-6C71-46A3-9B22-0BBE8ABA6D7A}" type="slidenum">
              <a:rPr lang="en-US" smtClean="0"/>
              <a:t>‹#›</a:t>
            </a:fld>
            <a:endParaRPr lang="en-US"/>
          </a:p>
        </p:txBody>
      </p:sp>
    </p:spTree>
    <p:extLst>
      <p:ext uri="{BB962C8B-B14F-4D97-AF65-F5344CB8AC3E}">
        <p14:creationId xmlns:p14="http://schemas.microsoft.com/office/powerpoint/2010/main" val="18981696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64DBF-2DEF-4C4A-B358-C1EF15D4AA0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B5354AE-CA0B-4C10-869F-3BBE6C3146F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9E8CB47-4058-46C5-B702-6BA8F568CE0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F5A1497-2758-4EA8-9259-B7012B7B56FB}"/>
              </a:ext>
            </a:extLst>
          </p:cNvPr>
          <p:cNvSpPr>
            <a:spLocks noGrp="1"/>
          </p:cNvSpPr>
          <p:nvPr>
            <p:ph type="dt" sz="half" idx="10"/>
          </p:nvPr>
        </p:nvSpPr>
        <p:spPr/>
        <p:txBody>
          <a:bodyPr/>
          <a:lstStyle/>
          <a:p>
            <a:fld id="{CFF1BDD1-CB82-4228-B0B4-24131563D242}" type="datetimeFigureOut">
              <a:rPr lang="en-US" smtClean="0"/>
              <a:t>11/15/2024</a:t>
            </a:fld>
            <a:endParaRPr lang="en-US"/>
          </a:p>
        </p:txBody>
      </p:sp>
      <p:sp>
        <p:nvSpPr>
          <p:cNvPr id="6" name="Footer Placeholder 5">
            <a:extLst>
              <a:ext uri="{FF2B5EF4-FFF2-40B4-BE49-F238E27FC236}">
                <a16:creationId xmlns:a16="http://schemas.microsoft.com/office/drawing/2014/main" id="{D10C1584-F7B7-4A70-9448-1D56F7F2E0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351B53-2084-4FB3-8412-9BE1389B8128}"/>
              </a:ext>
            </a:extLst>
          </p:cNvPr>
          <p:cNvSpPr>
            <a:spLocks noGrp="1"/>
          </p:cNvSpPr>
          <p:nvPr>
            <p:ph type="sldNum" sz="quarter" idx="12"/>
          </p:nvPr>
        </p:nvSpPr>
        <p:spPr/>
        <p:txBody>
          <a:bodyPr/>
          <a:lstStyle/>
          <a:p>
            <a:fld id="{21448E1D-6C71-46A3-9B22-0BBE8ABA6D7A}" type="slidenum">
              <a:rPr lang="en-US" smtClean="0"/>
              <a:t>‹#›</a:t>
            </a:fld>
            <a:endParaRPr lang="en-US"/>
          </a:p>
        </p:txBody>
      </p:sp>
    </p:spTree>
    <p:extLst>
      <p:ext uri="{BB962C8B-B14F-4D97-AF65-F5344CB8AC3E}">
        <p14:creationId xmlns:p14="http://schemas.microsoft.com/office/powerpoint/2010/main" val="39467586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6863-5AFF-4D22-8A42-C96DE574AF8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51000B7-661A-4227-ADDE-B8C4D1E189E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BB77B2C-3EAC-4D81-9E05-1DCE7A2BAA5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3A0B47B-C0AF-4B5E-9556-FE6B1643CC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7444169-76CC-49F9-8796-63D5E282739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431A682-D685-42AF-9CCE-B2D70B232551}"/>
              </a:ext>
            </a:extLst>
          </p:cNvPr>
          <p:cNvSpPr>
            <a:spLocks noGrp="1"/>
          </p:cNvSpPr>
          <p:nvPr>
            <p:ph type="dt" sz="half" idx="10"/>
          </p:nvPr>
        </p:nvSpPr>
        <p:spPr/>
        <p:txBody>
          <a:bodyPr/>
          <a:lstStyle/>
          <a:p>
            <a:fld id="{CFF1BDD1-CB82-4228-B0B4-24131563D242}" type="datetimeFigureOut">
              <a:rPr lang="en-US" smtClean="0"/>
              <a:t>11/15/2024</a:t>
            </a:fld>
            <a:endParaRPr lang="en-US"/>
          </a:p>
        </p:txBody>
      </p:sp>
      <p:sp>
        <p:nvSpPr>
          <p:cNvPr id="8" name="Footer Placeholder 7">
            <a:extLst>
              <a:ext uri="{FF2B5EF4-FFF2-40B4-BE49-F238E27FC236}">
                <a16:creationId xmlns:a16="http://schemas.microsoft.com/office/drawing/2014/main" id="{B1A6CF71-113B-4816-965D-72D8F85ECD3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898793C-60E3-4092-B7C1-EE0FCB3ACF88}"/>
              </a:ext>
            </a:extLst>
          </p:cNvPr>
          <p:cNvSpPr>
            <a:spLocks noGrp="1"/>
          </p:cNvSpPr>
          <p:nvPr>
            <p:ph type="sldNum" sz="quarter" idx="12"/>
          </p:nvPr>
        </p:nvSpPr>
        <p:spPr/>
        <p:txBody>
          <a:bodyPr/>
          <a:lstStyle/>
          <a:p>
            <a:fld id="{21448E1D-6C71-46A3-9B22-0BBE8ABA6D7A}" type="slidenum">
              <a:rPr lang="en-US" smtClean="0"/>
              <a:t>‹#›</a:t>
            </a:fld>
            <a:endParaRPr lang="en-US"/>
          </a:p>
        </p:txBody>
      </p:sp>
    </p:spTree>
    <p:extLst>
      <p:ext uri="{BB962C8B-B14F-4D97-AF65-F5344CB8AC3E}">
        <p14:creationId xmlns:p14="http://schemas.microsoft.com/office/powerpoint/2010/main" val="4645907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CF282-F282-40AB-93B7-E84620BDB47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CDA3E3-15E8-4BE8-89AC-8DEFFCB8360F}"/>
              </a:ext>
            </a:extLst>
          </p:cNvPr>
          <p:cNvSpPr>
            <a:spLocks noGrp="1"/>
          </p:cNvSpPr>
          <p:nvPr>
            <p:ph type="dt" sz="half" idx="10"/>
          </p:nvPr>
        </p:nvSpPr>
        <p:spPr/>
        <p:txBody>
          <a:bodyPr/>
          <a:lstStyle/>
          <a:p>
            <a:fld id="{CFF1BDD1-CB82-4228-B0B4-24131563D242}" type="datetimeFigureOut">
              <a:rPr lang="en-US" smtClean="0"/>
              <a:t>11/15/2024</a:t>
            </a:fld>
            <a:endParaRPr lang="en-US"/>
          </a:p>
        </p:txBody>
      </p:sp>
      <p:sp>
        <p:nvSpPr>
          <p:cNvPr id="4" name="Footer Placeholder 3">
            <a:extLst>
              <a:ext uri="{FF2B5EF4-FFF2-40B4-BE49-F238E27FC236}">
                <a16:creationId xmlns:a16="http://schemas.microsoft.com/office/drawing/2014/main" id="{3E7804CF-F444-4C92-BED7-52CCDFE627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846C8CC-AC9B-49E1-9EB6-CBA28C41F43F}"/>
              </a:ext>
            </a:extLst>
          </p:cNvPr>
          <p:cNvSpPr>
            <a:spLocks noGrp="1"/>
          </p:cNvSpPr>
          <p:nvPr>
            <p:ph type="sldNum" sz="quarter" idx="12"/>
          </p:nvPr>
        </p:nvSpPr>
        <p:spPr/>
        <p:txBody>
          <a:bodyPr/>
          <a:lstStyle/>
          <a:p>
            <a:fld id="{21448E1D-6C71-46A3-9B22-0BBE8ABA6D7A}" type="slidenum">
              <a:rPr lang="en-US" smtClean="0"/>
              <a:t>‹#›</a:t>
            </a:fld>
            <a:endParaRPr lang="en-US"/>
          </a:p>
        </p:txBody>
      </p:sp>
    </p:spTree>
    <p:extLst>
      <p:ext uri="{BB962C8B-B14F-4D97-AF65-F5344CB8AC3E}">
        <p14:creationId xmlns:p14="http://schemas.microsoft.com/office/powerpoint/2010/main" val="8952189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2A88701-D867-44C4-9401-649458514C96}"/>
              </a:ext>
            </a:extLst>
          </p:cNvPr>
          <p:cNvSpPr>
            <a:spLocks noGrp="1"/>
          </p:cNvSpPr>
          <p:nvPr>
            <p:ph type="dt" sz="half" idx="10"/>
          </p:nvPr>
        </p:nvSpPr>
        <p:spPr/>
        <p:txBody>
          <a:bodyPr/>
          <a:lstStyle/>
          <a:p>
            <a:fld id="{CFF1BDD1-CB82-4228-B0B4-24131563D242}" type="datetimeFigureOut">
              <a:rPr lang="en-US" smtClean="0"/>
              <a:t>11/15/2024</a:t>
            </a:fld>
            <a:endParaRPr lang="en-US"/>
          </a:p>
        </p:txBody>
      </p:sp>
      <p:sp>
        <p:nvSpPr>
          <p:cNvPr id="3" name="Footer Placeholder 2">
            <a:extLst>
              <a:ext uri="{FF2B5EF4-FFF2-40B4-BE49-F238E27FC236}">
                <a16:creationId xmlns:a16="http://schemas.microsoft.com/office/drawing/2014/main" id="{EE59C335-3182-40D2-865D-5A5FD07BE39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F117A93-B2A6-4D24-AA2C-5FA16F61A4AB}"/>
              </a:ext>
            </a:extLst>
          </p:cNvPr>
          <p:cNvSpPr>
            <a:spLocks noGrp="1"/>
          </p:cNvSpPr>
          <p:nvPr>
            <p:ph type="sldNum" sz="quarter" idx="12"/>
          </p:nvPr>
        </p:nvSpPr>
        <p:spPr/>
        <p:txBody>
          <a:bodyPr/>
          <a:lstStyle/>
          <a:p>
            <a:fld id="{21448E1D-6C71-46A3-9B22-0BBE8ABA6D7A}" type="slidenum">
              <a:rPr lang="en-US" smtClean="0"/>
              <a:t>‹#›</a:t>
            </a:fld>
            <a:endParaRPr lang="en-US"/>
          </a:p>
        </p:txBody>
      </p:sp>
    </p:spTree>
    <p:extLst>
      <p:ext uri="{BB962C8B-B14F-4D97-AF65-F5344CB8AC3E}">
        <p14:creationId xmlns:p14="http://schemas.microsoft.com/office/powerpoint/2010/main" val="37280956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A88BD-4539-49E9-81E2-7BDD6D72F7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C51F132-ABC3-4009-9A83-44CF8479FE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3EFCC62-CB58-420B-8A8E-3774F08040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9A092D-6B6D-4FD1-8ACD-2F7CC328660D}"/>
              </a:ext>
            </a:extLst>
          </p:cNvPr>
          <p:cNvSpPr>
            <a:spLocks noGrp="1"/>
          </p:cNvSpPr>
          <p:nvPr>
            <p:ph type="dt" sz="half" idx="10"/>
          </p:nvPr>
        </p:nvSpPr>
        <p:spPr/>
        <p:txBody>
          <a:bodyPr/>
          <a:lstStyle/>
          <a:p>
            <a:fld id="{CFF1BDD1-CB82-4228-B0B4-24131563D242}" type="datetimeFigureOut">
              <a:rPr lang="en-US" smtClean="0"/>
              <a:t>11/15/2024</a:t>
            </a:fld>
            <a:endParaRPr lang="en-US"/>
          </a:p>
        </p:txBody>
      </p:sp>
      <p:sp>
        <p:nvSpPr>
          <p:cNvPr id="6" name="Footer Placeholder 5">
            <a:extLst>
              <a:ext uri="{FF2B5EF4-FFF2-40B4-BE49-F238E27FC236}">
                <a16:creationId xmlns:a16="http://schemas.microsoft.com/office/drawing/2014/main" id="{E6F5ECB5-1F79-4100-9C0C-BB44752B57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93215B6-74B8-4709-BB96-A9A03FCB7419}"/>
              </a:ext>
            </a:extLst>
          </p:cNvPr>
          <p:cNvSpPr>
            <a:spLocks noGrp="1"/>
          </p:cNvSpPr>
          <p:nvPr>
            <p:ph type="sldNum" sz="quarter" idx="12"/>
          </p:nvPr>
        </p:nvSpPr>
        <p:spPr/>
        <p:txBody>
          <a:bodyPr/>
          <a:lstStyle/>
          <a:p>
            <a:fld id="{21448E1D-6C71-46A3-9B22-0BBE8ABA6D7A}" type="slidenum">
              <a:rPr lang="en-US" smtClean="0"/>
              <a:t>‹#›</a:t>
            </a:fld>
            <a:endParaRPr lang="en-US"/>
          </a:p>
        </p:txBody>
      </p:sp>
    </p:spTree>
    <p:extLst>
      <p:ext uri="{BB962C8B-B14F-4D97-AF65-F5344CB8AC3E}">
        <p14:creationId xmlns:p14="http://schemas.microsoft.com/office/powerpoint/2010/main" val="17211855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0B952-82EC-4DAC-B88F-10A5859F33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8FCD4D-34D6-441C-868A-209532575FD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A837A8-3828-4C0D-B07B-6DCFBF881BEC}"/>
              </a:ext>
            </a:extLst>
          </p:cNvPr>
          <p:cNvSpPr>
            <a:spLocks noGrp="1"/>
          </p:cNvSpPr>
          <p:nvPr>
            <p:ph type="dt" sz="half" idx="10"/>
          </p:nvPr>
        </p:nvSpPr>
        <p:spPr/>
        <p:txBody>
          <a:bodyPr/>
          <a:lstStyle/>
          <a:p>
            <a:fld id="{33410E44-5D79-4012-92EC-9838A6E8113C}" type="datetimeFigureOut">
              <a:rPr lang="en-US" smtClean="0"/>
              <a:t>11/15/2024</a:t>
            </a:fld>
            <a:endParaRPr lang="en-US"/>
          </a:p>
        </p:txBody>
      </p:sp>
      <p:sp>
        <p:nvSpPr>
          <p:cNvPr id="5" name="Footer Placeholder 4">
            <a:extLst>
              <a:ext uri="{FF2B5EF4-FFF2-40B4-BE49-F238E27FC236}">
                <a16:creationId xmlns:a16="http://schemas.microsoft.com/office/drawing/2014/main" id="{1A865AB2-58D4-4D8E-BD48-6B77B3677E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11E629-453F-465C-A6AD-2F62917D9134}"/>
              </a:ext>
            </a:extLst>
          </p:cNvPr>
          <p:cNvSpPr>
            <a:spLocks noGrp="1"/>
          </p:cNvSpPr>
          <p:nvPr>
            <p:ph type="sldNum" sz="quarter" idx="12"/>
          </p:nvPr>
        </p:nvSpPr>
        <p:spPr/>
        <p:txBody>
          <a:bodyPr/>
          <a:lstStyle/>
          <a:p>
            <a:fld id="{A4CBADF2-000B-4B67-AF21-66E6DAA26D4D}" type="slidenum">
              <a:rPr lang="en-US" smtClean="0"/>
              <a:t>‹#›</a:t>
            </a:fld>
            <a:endParaRPr lang="en-US"/>
          </a:p>
        </p:txBody>
      </p:sp>
    </p:spTree>
    <p:extLst>
      <p:ext uri="{BB962C8B-B14F-4D97-AF65-F5344CB8AC3E}">
        <p14:creationId xmlns:p14="http://schemas.microsoft.com/office/powerpoint/2010/main" val="20632276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7A007-F3A8-4E95-BD53-FA61EA1F6D5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7BE3022-53E9-46B7-B8B8-8EFAF1E88C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425E48A-D45E-49E6-8B84-4305DC9BD7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3BD693-0047-4C21-8602-3E20FB04DEE3}"/>
              </a:ext>
            </a:extLst>
          </p:cNvPr>
          <p:cNvSpPr>
            <a:spLocks noGrp="1"/>
          </p:cNvSpPr>
          <p:nvPr>
            <p:ph type="dt" sz="half" idx="10"/>
          </p:nvPr>
        </p:nvSpPr>
        <p:spPr/>
        <p:txBody>
          <a:bodyPr/>
          <a:lstStyle/>
          <a:p>
            <a:fld id="{CFF1BDD1-CB82-4228-B0B4-24131563D242}" type="datetimeFigureOut">
              <a:rPr lang="en-US" smtClean="0"/>
              <a:t>11/15/2024</a:t>
            </a:fld>
            <a:endParaRPr lang="en-US"/>
          </a:p>
        </p:txBody>
      </p:sp>
      <p:sp>
        <p:nvSpPr>
          <p:cNvPr id="6" name="Footer Placeholder 5">
            <a:extLst>
              <a:ext uri="{FF2B5EF4-FFF2-40B4-BE49-F238E27FC236}">
                <a16:creationId xmlns:a16="http://schemas.microsoft.com/office/drawing/2014/main" id="{10B26A37-E972-416D-A515-A6D1B5AE38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DCB163-03EF-42EF-8654-04D775BFD1E4}"/>
              </a:ext>
            </a:extLst>
          </p:cNvPr>
          <p:cNvSpPr>
            <a:spLocks noGrp="1"/>
          </p:cNvSpPr>
          <p:nvPr>
            <p:ph type="sldNum" sz="quarter" idx="12"/>
          </p:nvPr>
        </p:nvSpPr>
        <p:spPr/>
        <p:txBody>
          <a:bodyPr/>
          <a:lstStyle/>
          <a:p>
            <a:fld id="{21448E1D-6C71-46A3-9B22-0BBE8ABA6D7A}" type="slidenum">
              <a:rPr lang="en-US" smtClean="0"/>
              <a:t>‹#›</a:t>
            </a:fld>
            <a:endParaRPr lang="en-US"/>
          </a:p>
        </p:txBody>
      </p:sp>
    </p:spTree>
    <p:extLst>
      <p:ext uri="{BB962C8B-B14F-4D97-AF65-F5344CB8AC3E}">
        <p14:creationId xmlns:p14="http://schemas.microsoft.com/office/powerpoint/2010/main" val="17504702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FAE7B-ED2C-4A87-9E39-CE6BF8E24E9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AD34A1-714A-4689-90AE-7BEE0D6B345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0C0716-284B-40E7-9337-8068EDC064EF}"/>
              </a:ext>
            </a:extLst>
          </p:cNvPr>
          <p:cNvSpPr>
            <a:spLocks noGrp="1"/>
          </p:cNvSpPr>
          <p:nvPr>
            <p:ph type="dt" sz="half" idx="10"/>
          </p:nvPr>
        </p:nvSpPr>
        <p:spPr/>
        <p:txBody>
          <a:bodyPr/>
          <a:lstStyle/>
          <a:p>
            <a:fld id="{CFF1BDD1-CB82-4228-B0B4-24131563D242}" type="datetimeFigureOut">
              <a:rPr lang="en-US" smtClean="0"/>
              <a:t>11/15/2024</a:t>
            </a:fld>
            <a:endParaRPr lang="en-US"/>
          </a:p>
        </p:txBody>
      </p:sp>
      <p:sp>
        <p:nvSpPr>
          <p:cNvPr id="5" name="Footer Placeholder 4">
            <a:extLst>
              <a:ext uri="{FF2B5EF4-FFF2-40B4-BE49-F238E27FC236}">
                <a16:creationId xmlns:a16="http://schemas.microsoft.com/office/drawing/2014/main" id="{535F3EF0-EF71-4D92-A781-DE02522F5A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C816E5-CCD3-4BD7-9F55-E0C47A0F85F2}"/>
              </a:ext>
            </a:extLst>
          </p:cNvPr>
          <p:cNvSpPr>
            <a:spLocks noGrp="1"/>
          </p:cNvSpPr>
          <p:nvPr>
            <p:ph type="sldNum" sz="quarter" idx="12"/>
          </p:nvPr>
        </p:nvSpPr>
        <p:spPr/>
        <p:txBody>
          <a:bodyPr/>
          <a:lstStyle/>
          <a:p>
            <a:fld id="{21448E1D-6C71-46A3-9B22-0BBE8ABA6D7A}" type="slidenum">
              <a:rPr lang="en-US" smtClean="0"/>
              <a:t>‹#›</a:t>
            </a:fld>
            <a:endParaRPr lang="en-US"/>
          </a:p>
        </p:txBody>
      </p:sp>
    </p:spTree>
    <p:extLst>
      <p:ext uri="{BB962C8B-B14F-4D97-AF65-F5344CB8AC3E}">
        <p14:creationId xmlns:p14="http://schemas.microsoft.com/office/powerpoint/2010/main" val="17066018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6F447FC-517A-4698-8C9E-87E0C65639F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57D885E-1597-4C27-B36F-17C953C6172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4CEF26-EFA0-48CF-BA3D-030AE3C3A806}"/>
              </a:ext>
            </a:extLst>
          </p:cNvPr>
          <p:cNvSpPr>
            <a:spLocks noGrp="1"/>
          </p:cNvSpPr>
          <p:nvPr>
            <p:ph type="dt" sz="half" idx="10"/>
          </p:nvPr>
        </p:nvSpPr>
        <p:spPr/>
        <p:txBody>
          <a:bodyPr/>
          <a:lstStyle/>
          <a:p>
            <a:fld id="{CFF1BDD1-CB82-4228-B0B4-24131563D242}" type="datetimeFigureOut">
              <a:rPr lang="en-US" smtClean="0"/>
              <a:t>11/15/2024</a:t>
            </a:fld>
            <a:endParaRPr lang="en-US"/>
          </a:p>
        </p:txBody>
      </p:sp>
      <p:sp>
        <p:nvSpPr>
          <p:cNvPr id="5" name="Footer Placeholder 4">
            <a:extLst>
              <a:ext uri="{FF2B5EF4-FFF2-40B4-BE49-F238E27FC236}">
                <a16:creationId xmlns:a16="http://schemas.microsoft.com/office/drawing/2014/main" id="{39335F60-3BF7-47D2-90C2-BC2789C3AB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C328F8-EAA5-4D1C-B7BA-52D862952823}"/>
              </a:ext>
            </a:extLst>
          </p:cNvPr>
          <p:cNvSpPr>
            <a:spLocks noGrp="1"/>
          </p:cNvSpPr>
          <p:nvPr>
            <p:ph type="sldNum" sz="quarter" idx="12"/>
          </p:nvPr>
        </p:nvSpPr>
        <p:spPr/>
        <p:txBody>
          <a:bodyPr/>
          <a:lstStyle/>
          <a:p>
            <a:fld id="{21448E1D-6C71-46A3-9B22-0BBE8ABA6D7A}" type="slidenum">
              <a:rPr lang="en-US" smtClean="0"/>
              <a:t>‹#›</a:t>
            </a:fld>
            <a:endParaRPr lang="en-US"/>
          </a:p>
        </p:txBody>
      </p:sp>
    </p:spTree>
    <p:extLst>
      <p:ext uri="{BB962C8B-B14F-4D97-AF65-F5344CB8AC3E}">
        <p14:creationId xmlns:p14="http://schemas.microsoft.com/office/powerpoint/2010/main" val="40999785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3B9BF-FEB0-4AB9-BE22-E01DBC8A741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EEBF0D2-DAD4-4437-8EB4-666E4EC59F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4F7A1EF-7305-4A1E-80D1-C64DF5D8A908}"/>
              </a:ext>
            </a:extLst>
          </p:cNvPr>
          <p:cNvSpPr>
            <a:spLocks noGrp="1"/>
          </p:cNvSpPr>
          <p:nvPr>
            <p:ph type="dt" sz="half" idx="10"/>
          </p:nvPr>
        </p:nvSpPr>
        <p:spPr/>
        <p:txBody>
          <a:bodyPr/>
          <a:lstStyle/>
          <a:p>
            <a:fld id="{5D366B50-2BB6-46C1-A307-71A5D8161656}" type="datetimeFigureOut">
              <a:rPr lang="en-US" smtClean="0"/>
              <a:t>11/15/2024</a:t>
            </a:fld>
            <a:endParaRPr lang="en-US"/>
          </a:p>
        </p:txBody>
      </p:sp>
      <p:sp>
        <p:nvSpPr>
          <p:cNvPr id="5" name="Footer Placeholder 4">
            <a:extLst>
              <a:ext uri="{FF2B5EF4-FFF2-40B4-BE49-F238E27FC236}">
                <a16:creationId xmlns:a16="http://schemas.microsoft.com/office/drawing/2014/main" id="{A8E889B8-AC6E-444B-9221-6AFE6AF25B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0CCE2E-581F-4D1D-B139-1BC2CDFC6DBA}"/>
              </a:ext>
            </a:extLst>
          </p:cNvPr>
          <p:cNvSpPr>
            <a:spLocks noGrp="1"/>
          </p:cNvSpPr>
          <p:nvPr>
            <p:ph type="sldNum" sz="quarter" idx="12"/>
          </p:nvPr>
        </p:nvSpPr>
        <p:spPr/>
        <p:txBody>
          <a:bodyPr/>
          <a:lstStyle/>
          <a:p>
            <a:fld id="{A61D6933-57CD-47FB-ACE3-C1754E65C229}" type="slidenum">
              <a:rPr lang="en-US" smtClean="0"/>
              <a:t>‹#›</a:t>
            </a:fld>
            <a:endParaRPr lang="en-US"/>
          </a:p>
        </p:txBody>
      </p:sp>
    </p:spTree>
    <p:extLst>
      <p:ext uri="{BB962C8B-B14F-4D97-AF65-F5344CB8AC3E}">
        <p14:creationId xmlns:p14="http://schemas.microsoft.com/office/powerpoint/2010/main" val="41778968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2283E-7512-4933-B4F9-B783E7AA73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CFDDE6D-DAD9-4F17-8914-43561882DFA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B16455-5689-4BD8-93F6-6B1B6E1AEA02}"/>
              </a:ext>
            </a:extLst>
          </p:cNvPr>
          <p:cNvSpPr>
            <a:spLocks noGrp="1"/>
          </p:cNvSpPr>
          <p:nvPr>
            <p:ph type="dt" sz="half" idx="10"/>
          </p:nvPr>
        </p:nvSpPr>
        <p:spPr/>
        <p:txBody>
          <a:bodyPr/>
          <a:lstStyle/>
          <a:p>
            <a:fld id="{5D366B50-2BB6-46C1-A307-71A5D8161656}" type="datetimeFigureOut">
              <a:rPr lang="en-US" smtClean="0"/>
              <a:t>11/15/2024</a:t>
            </a:fld>
            <a:endParaRPr lang="en-US"/>
          </a:p>
        </p:txBody>
      </p:sp>
      <p:sp>
        <p:nvSpPr>
          <p:cNvPr id="5" name="Footer Placeholder 4">
            <a:extLst>
              <a:ext uri="{FF2B5EF4-FFF2-40B4-BE49-F238E27FC236}">
                <a16:creationId xmlns:a16="http://schemas.microsoft.com/office/drawing/2014/main" id="{6AC4B4EA-A616-415C-BA20-2D0F31097C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B879C9-9C75-4A17-99C4-05133DA38BF9}"/>
              </a:ext>
            </a:extLst>
          </p:cNvPr>
          <p:cNvSpPr>
            <a:spLocks noGrp="1"/>
          </p:cNvSpPr>
          <p:nvPr>
            <p:ph type="sldNum" sz="quarter" idx="12"/>
          </p:nvPr>
        </p:nvSpPr>
        <p:spPr/>
        <p:txBody>
          <a:bodyPr/>
          <a:lstStyle/>
          <a:p>
            <a:fld id="{A61D6933-57CD-47FB-ACE3-C1754E65C229}" type="slidenum">
              <a:rPr lang="en-US" smtClean="0"/>
              <a:t>‹#›</a:t>
            </a:fld>
            <a:endParaRPr lang="en-US"/>
          </a:p>
        </p:txBody>
      </p:sp>
    </p:spTree>
    <p:extLst>
      <p:ext uri="{BB962C8B-B14F-4D97-AF65-F5344CB8AC3E}">
        <p14:creationId xmlns:p14="http://schemas.microsoft.com/office/powerpoint/2010/main" val="42726494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B6FDB-9657-4A90-A557-D33815C9EB4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FE80303-AD23-4537-8ED4-BFA407389ED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938787F-49A2-4896-922B-EA6AC405A861}"/>
              </a:ext>
            </a:extLst>
          </p:cNvPr>
          <p:cNvSpPr>
            <a:spLocks noGrp="1"/>
          </p:cNvSpPr>
          <p:nvPr>
            <p:ph type="dt" sz="half" idx="10"/>
          </p:nvPr>
        </p:nvSpPr>
        <p:spPr/>
        <p:txBody>
          <a:bodyPr/>
          <a:lstStyle/>
          <a:p>
            <a:fld id="{5D366B50-2BB6-46C1-A307-71A5D8161656}" type="datetimeFigureOut">
              <a:rPr lang="en-US" smtClean="0"/>
              <a:t>11/15/2024</a:t>
            </a:fld>
            <a:endParaRPr lang="en-US"/>
          </a:p>
        </p:txBody>
      </p:sp>
      <p:sp>
        <p:nvSpPr>
          <p:cNvPr id="5" name="Footer Placeholder 4">
            <a:extLst>
              <a:ext uri="{FF2B5EF4-FFF2-40B4-BE49-F238E27FC236}">
                <a16:creationId xmlns:a16="http://schemas.microsoft.com/office/drawing/2014/main" id="{CD67EA83-15CC-49A9-9394-56F8CB29E0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79B38E-2D7E-4C96-BB86-7356550EAD42}"/>
              </a:ext>
            </a:extLst>
          </p:cNvPr>
          <p:cNvSpPr>
            <a:spLocks noGrp="1"/>
          </p:cNvSpPr>
          <p:nvPr>
            <p:ph type="sldNum" sz="quarter" idx="12"/>
          </p:nvPr>
        </p:nvSpPr>
        <p:spPr/>
        <p:txBody>
          <a:bodyPr/>
          <a:lstStyle/>
          <a:p>
            <a:fld id="{A61D6933-57CD-47FB-ACE3-C1754E65C229}" type="slidenum">
              <a:rPr lang="en-US" smtClean="0"/>
              <a:t>‹#›</a:t>
            </a:fld>
            <a:endParaRPr lang="en-US"/>
          </a:p>
        </p:txBody>
      </p:sp>
    </p:spTree>
    <p:extLst>
      <p:ext uri="{BB962C8B-B14F-4D97-AF65-F5344CB8AC3E}">
        <p14:creationId xmlns:p14="http://schemas.microsoft.com/office/powerpoint/2010/main" val="8460934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3EB94-85C9-4A82-AFDF-8912AAAADC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89C099-7013-4534-990C-9C178EA32C6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B0EE4CA-6693-446A-8711-8493CCEC83D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6533349-0AB7-4A37-8EC8-9488E49C40BE}"/>
              </a:ext>
            </a:extLst>
          </p:cNvPr>
          <p:cNvSpPr>
            <a:spLocks noGrp="1"/>
          </p:cNvSpPr>
          <p:nvPr>
            <p:ph type="dt" sz="half" idx="10"/>
          </p:nvPr>
        </p:nvSpPr>
        <p:spPr/>
        <p:txBody>
          <a:bodyPr/>
          <a:lstStyle/>
          <a:p>
            <a:fld id="{5D366B50-2BB6-46C1-A307-71A5D8161656}" type="datetimeFigureOut">
              <a:rPr lang="en-US" smtClean="0"/>
              <a:t>11/15/2024</a:t>
            </a:fld>
            <a:endParaRPr lang="en-US"/>
          </a:p>
        </p:txBody>
      </p:sp>
      <p:sp>
        <p:nvSpPr>
          <p:cNvPr id="6" name="Footer Placeholder 5">
            <a:extLst>
              <a:ext uri="{FF2B5EF4-FFF2-40B4-BE49-F238E27FC236}">
                <a16:creationId xmlns:a16="http://schemas.microsoft.com/office/drawing/2014/main" id="{376CB859-0E3E-4A70-929F-0ACC08DAFF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919428-26CE-41EC-A57A-B0E8EA06C56B}"/>
              </a:ext>
            </a:extLst>
          </p:cNvPr>
          <p:cNvSpPr>
            <a:spLocks noGrp="1"/>
          </p:cNvSpPr>
          <p:nvPr>
            <p:ph type="sldNum" sz="quarter" idx="12"/>
          </p:nvPr>
        </p:nvSpPr>
        <p:spPr/>
        <p:txBody>
          <a:bodyPr/>
          <a:lstStyle/>
          <a:p>
            <a:fld id="{A61D6933-57CD-47FB-ACE3-C1754E65C229}" type="slidenum">
              <a:rPr lang="en-US" smtClean="0"/>
              <a:t>‹#›</a:t>
            </a:fld>
            <a:endParaRPr lang="en-US"/>
          </a:p>
        </p:txBody>
      </p:sp>
    </p:spTree>
    <p:extLst>
      <p:ext uri="{BB962C8B-B14F-4D97-AF65-F5344CB8AC3E}">
        <p14:creationId xmlns:p14="http://schemas.microsoft.com/office/powerpoint/2010/main" val="26546671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BFD89-46B7-4EEA-B392-E702CD306E5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9C93C78-0EBA-4BD2-87F8-DDE081D7DF5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CEFBDE3-E2D2-4139-ABFC-F67FEC990D0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65B1353-EB34-42A7-9181-57DC419E66A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0D9AFE7-7B1B-4EDF-981B-C57FA41EF7D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111DA64-E5BA-4FBB-9BC9-FCAD423048CA}"/>
              </a:ext>
            </a:extLst>
          </p:cNvPr>
          <p:cNvSpPr>
            <a:spLocks noGrp="1"/>
          </p:cNvSpPr>
          <p:nvPr>
            <p:ph type="dt" sz="half" idx="10"/>
          </p:nvPr>
        </p:nvSpPr>
        <p:spPr/>
        <p:txBody>
          <a:bodyPr/>
          <a:lstStyle/>
          <a:p>
            <a:fld id="{5D366B50-2BB6-46C1-A307-71A5D8161656}" type="datetimeFigureOut">
              <a:rPr lang="en-US" smtClean="0"/>
              <a:t>11/15/2024</a:t>
            </a:fld>
            <a:endParaRPr lang="en-US"/>
          </a:p>
        </p:txBody>
      </p:sp>
      <p:sp>
        <p:nvSpPr>
          <p:cNvPr id="8" name="Footer Placeholder 7">
            <a:extLst>
              <a:ext uri="{FF2B5EF4-FFF2-40B4-BE49-F238E27FC236}">
                <a16:creationId xmlns:a16="http://schemas.microsoft.com/office/drawing/2014/main" id="{A8CE9D8C-B1D4-4CAE-AA35-D53AF6F8E3F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4D43F32-B400-496F-8DBA-C5657FE7DB66}"/>
              </a:ext>
            </a:extLst>
          </p:cNvPr>
          <p:cNvSpPr>
            <a:spLocks noGrp="1"/>
          </p:cNvSpPr>
          <p:nvPr>
            <p:ph type="sldNum" sz="quarter" idx="12"/>
          </p:nvPr>
        </p:nvSpPr>
        <p:spPr/>
        <p:txBody>
          <a:bodyPr/>
          <a:lstStyle/>
          <a:p>
            <a:fld id="{A61D6933-57CD-47FB-ACE3-C1754E65C229}" type="slidenum">
              <a:rPr lang="en-US" smtClean="0"/>
              <a:t>‹#›</a:t>
            </a:fld>
            <a:endParaRPr lang="en-US"/>
          </a:p>
        </p:txBody>
      </p:sp>
    </p:spTree>
    <p:extLst>
      <p:ext uri="{BB962C8B-B14F-4D97-AF65-F5344CB8AC3E}">
        <p14:creationId xmlns:p14="http://schemas.microsoft.com/office/powerpoint/2010/main" val="28794299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EC983-6457-454E-84A6-39056140E00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C853D13-949B-4222-A931-9CC6E66E6E87}"/>
              </a:ext>
            </a:extLst>
          </p:cNvPr>
          <p:cNvSpPr>
            <a:spLocks noGrp="1"/>
          </p:cNvSpPr>
          <p:nvPr>
            <p:ph type="dt" sz="half" idx="10"/>
          </p:nvPr>
        </p:nvSpPr>
        <p:spPr/>
        <p:txBody>
          <a:bodyPr/>
          <a:lstStyle/>
          <a:p>
            <a:fld id="{5D366B50-2BB6-46C1-A307-71A5D8161656}" type="datetimeFigureOut">
              <a:rPr lang="en-US" smtClean="0"/>
              <a:t>11/15/2024</a:t>
            </a:fld>
            <a:endParaRPr lang="en-US"/>
          </a:p>
        </p:txBody>
      </p:sp>
      <p:sp>
        <p:nvSpPr>
          <p:cNvPr id="4" name="Footer Placeholder 3">
            <a:extLst>
              <a:ext uri="{FF2B5EF4-FFF2-40B4-BE49-F238E27FC236}">
                <a16:creationId xmlns:a16="http://schemas.microsoft.com/office/drawing/2014/main" id="{04E677B7-43F6-41B7-B653-AFB1E088276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57E805F-043D-4BBE-A5C3-5682CFA1BC3C}"/>
              </a:ext>
            </a:extLst>
          </p:cNvPr>
          <p:cNvSpPr>
            <a:spLocks noGrp="1"/>
          </p:cNvSpPr>
          <p:nvPr>
            <p:ph type="sldNum" sz="quarter" idx="12"/>
          </p:nvPr>
        </p:nvSpPr>
        <p:spPr/>
        <p:txBody>
          <a:bodyPr/>
          <a:lstStyle/>
          <a:p>
            <a:fld id="{A61D6933-57CD-47FB-ACE3-C1754E65C229}" type="slidenum">
              <a:rPr lang="en-US" smtClean="0"/>
              <a:t>‹#›</a:t>
            </a:fld>
            <a:endParaRPr lang="en-US"/>
          </a:p>
        </p:txBody>
      </p:sp>
    </p:spTree>
    <p:extLst>
      <p:ext uri="{BB962C8B-B14F-4D97-AF65-F5344CB8AC3E}">
        <p14:creationId xmlns:p14="http://schemas.microsoft.com/office/powerpoint/2010/main" val="27361612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2874103-0970-42C6-BD35-089F26050963}"/>
              </a:ext>
            </a:extLst>
          </p:cNvPr>
          <p:cNvSpPr>
            <a:spLocks noGrp="1"/>
          </p:cNvSpPr>
          <p:nvPr>
            <p:ph type="dt" sz="half" idx="10"/>
          </p:nvPr>
        </p:nvSpPr>
        <p:spPr/>
        <p:txBody>
          <a:bodyPr/>
          <a:lstStyle/>
          <a:p>
            <a:fld id="{5D366B50-2BB6-46C1-A307-71A5D8161656}" type="datetimeFigureOut">
              <a:rPr lang="en-US" smtClean="0"/>
              <a:t>11/15/2024</a:t>
            </a:fld>
            <a:endParaRPr lang="en-US"/>
          </a:p>
        </p:txBody>
      </p:sp>
      <p:sp>
        <p:nvSpPr>
          <p:cNvPr id="3" name="Footer Placeholder 2">
            <a:extLst>
              <a:ext uri="{FF2B5EF4-FFF2-40B4-BE49-F238E27FC236}">
                <a16:creationId xmlns:a16="http://schemas.microsoft.com/office/drawing/2014/main" id="{1E054589-89AE-447C-ABF5-5E365E365DF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635AA04-8888-4B4C-AA97-2EAA39CAE1E8}"/>
              </a:ext>
            </a:extLst>
          </p:cNvPr>
          <p:cNvSpPr>
            <a:spLocks noGrp="1"/>
          </p:cNvSpPr>
          <p:nvPr>
            <p:ph type="sldNum" sz="quarter" idx="12"/>
          </p:nvPr>
        </p:nvSpPr>
        <p:spPr/>
        <p:txBody>
          <a:bodyPr/>
          <a:lstStyle/>
          <a:p>
            <a:fld id="{A61D6933-57CD-47FB-ACE3-C1754E65C229}" type="slidenum">
              <a:rPr lang="en-US" smtClean="0"/>
              <a:t>‹#›</a:t>
            </a:fld>
            <a:endParaRPr lang="en-US"/>
          </a:p>
        </p:txBody>
      </p:sp>
    </p:spTree>
    <p:extLst>
      <p:ext uri="{BB962C8B-B14F-4D97-AF65-F5344CB8AC3E}">
        <p14:creationId xmlns:p14="http://schemas.microsoft.com/office/powerpoint/2010/main" val="5113971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1E0A2-870E-4DD6-A6D5-40DFD17599E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AF9C6DC-2227-4527-B938-BE0F2FC9A90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6909382-D60E-4790-A326-A538721DC15F}"/>
              </a:ext>
            </a:extLst>
          </p:cNvPr>
          <p:cNvSpPr>
            <a:spLocks noGrp="1"/>
          </p:cNvSpPr>
          <p:nvPr>
            <p:ph type="dt" sz="half" idx="10"/>
          </p:nvPr>
        </p:nvSpPr>
        <p:spPr/>
        <p:txBody>
          <a:bodyPr/>
          <a:lstStyle/>
          <a:p>
            <a:fld id="{33410E44-5D79-4012-92EC-9838A6E8113C}" type="datetimeFigureOut">
              <a:rPr lang="en-US" smtClean="0"/>
              <a:t>11/15/2024</a:t>
            </a:fld>
            <a:endParaRPr lang="en-US"/>
          </a:p>
        </p:txBody>
      </p:sp>
      <p:sp>
        <p:nvSpPr>
          <p:cNvPr id="5" name="Footer Placeholder 4">
            <a:extLst>
              <a:ext uri="{FF2B5EF4-FFF2-40B4-BE49-F238E27FC236}">
                <a16:creationId xmlns:a16="http://schemas.microsoft.com/office/drawing/2014/main" id="{05953D9F-8FB2-4A93-9BCD-2A438B015A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469CBF-25A0-457D-BAAC-B4F66DC7D53A}"/>
              </a:ext>
            </a:extLst>
          </p:cNvPr>
          <p:cNvSpPr>
            <a:spLocks noGrp="1"/>
          </p:cNvSpPr>
          <p:nvPr>
            <p:ph type="sldNum" sz="quarter" idx="12"/>
          </p:nvPr>
        </p:nvSpPr>
        <p:spPr/>
        <p:txBody>
          <a:bodyPr/>
          <a:lstStyle/>
          <a:p>
            <a:fld id="{A4CBADF2-000B-4B67-AF21-66E6DAA26D4D}" type="slidenum">
              <a:rPr lang="en-US" smtClean="0"/>
              <a:t>‹#›</a:t>
            </a:fld>
            <a:endParaRPr lang="en-US"/>
          </a:p>
        </p:txBody>
      </p:sp>
    </p:spTree>
    <p:extLst>
      <p:ext uri="{BB962C8B-B14F-4D97-AF65-F5344CB8AC3E}">
        <p14:creationId xmlns:p14="http://schemas.microsoft.com/office/powerpoint/2010/main" val="29652185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C4424-25A8-4EAB-B8E0-A91DD9D807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C13DE35-E154-4910-AF8C-A59B4678B2F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87B485D-BD54-49D0-91B6-D094665AB8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6F94A6-92A6-472B-96FE-3970378CE038}"/>
              </a:ext>
            </a:extLst>
          </p:cNvPr>
          <p:cNvSpPr>
            <a:spLocks noGrp="1"/>
          </p:cNvSpPr>
          <p:nvPr>
            <p:ph type="dt" sz="half" idx="10"/>
          </p:nvPr>
        </p:nvSpPr>
        <p:spPr/>
        <p:txBody>
          <a:bodyPr/>
          <a:lstStyle/>
          <a:p>
            <a:fld id="{5D366B50-2BB6-46C1-A307-71A5D8161656}" type="datetimeFigureOut">
              <a:rPr lang="en-US" smtClean="0"/>
              <a:t>11/15/2024</a:t>
            </a:fld>
            <a:endParaRPr lang="en-US"/>
          </a:p>
        </p:txBody>
      </p:sp>
      <p:sp>
        <p:nvSpPr>
          <p:cNvPr id="6" name="Footer Placeholder 5">
            <a:extLst>
              <a:ext uri="{FF2B5EF4-FFF2-40B4-BE49-F238E27FC236}">
                <a16:creationId xmlns:a16="http://schemas.microsoft.com/office/drawing/2014/main" id="{FB8A765B-9909-4B60-9418-229D132008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5A69C7-9526-47F7-B199-655DC968B40F}"/>
              </a:ext>
            </a:extLst>
          </p:cNvPr>
          <p:cNvSpPr>
            <a:spLocks noGrp="1"/>
          </p:cNvSpPr>
          <p:nvPr>
            <p:ph type="sldNum" sz="quarter" idx="12"/>
          </p:nvPr>
        </p:nvSpPr>
        <p:spPr/>
        <p:txBody>
          <a:bodyPr/>
          <a:lstStyle/>
          <a:p>
            <a:fld id="{A61D6933-57CD-47FB-ACE3-C1754E65C229}" type="slidenum">
              <a:rPr lang="en-US" smtClean="0"/>
              <a:t>‹#›</a:t>
            </a:fld>
            <a:endParaRPr lang="en-US"/>
          </a:p>
        </p:txBody>
      </p:sp>
    </p:spTree>
    <p:extLst>
      <p:ext uri="{BB962C8B-B14F-4D97-AF65-F5344CB8AC3E}">
        <p14:creationId xmlns:p14="http://schemas.microsoft.com/office/powerpoint/2010/main" val="21876292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50E4A-B0F9-4283-B56E-426B871ACD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B9D7F33-2089-44DB-94A5-8AF07F8164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3BDF582-5134-4913-B804-66D69A9ED7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EC1E03-244C-4E49-936D-6CE8FA300C6F}"/>
              </a:ext>
            </a:extLst>
          </p:cNvPr>
          <p:cNvSpPr>
            <a:spLocks noGrp="1"/>
          </p:cNvSpPr>
          <p:nvPr>
            <p:ph type="dt" sz="half" idx="10"/>
          </p:nvPr>
        </p:nvSpPr>
        <p:spPr/>
        <p:txBody>
          <a:bodyPr/>
          <a:lstStyle/>
          <a:p>
            <a:fld id="{5D366B50-2BB6-46C1-A307-71A5D8161656}" type="datetimeFigureOut">
              <a:rPr lang="en-US" smtClean="0"/>
              <a:t>11/15/2024</a:t>
            </a:fld>
            <a:endParaRPr lang="en-US"/>
          </a:p>
        </p:txBody>
      </p:sp>
      <p:sp>
        <p:nvSpPr>
          <p:cNvPr id="6" name="Footer Placeholder 5">
            <a:extLst>
              <a:ext uri="{FF2B5EF4-FFF2-40B4-BE49-F238E27FC236}">
                <a16:creationId xmlns:a16="http://schemas.microsoft.com/office/drawing/2014/main" id="{4E4CF317-E800-4140-9AE9-B43BE38FE9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AB81F8-5EB0-4F65-BAC3-9E52DCCC291D}"/>
              </a:ext>
            </a:extLst>
          </p:cNvPr>
          <p:cNvSpPr>
            <a:spLocks noGrp="1"/>
          </p:cNvSpPr>
          <p:nvPr>
            <p:ph type="sldNum" sz="quarter" idx="12"/>
          </p:nvPr>
        </p:nvSpPr>
        <p:spPr/>
        <p:txBody>
          <a:bodyPr/>
          <a:lstStyle/>
          <a:p>
            <a:fld id="{A61D6933-57CD-47FB-ACE3-C1754E65C229}" type="slidenum">
              <a:rPr lang="en-US" smtClean="0"/>
              <a:t>‹#›</a:t>
            </a:fld>
            <a:endParaRPr lang="en-US"/>
          </a:p>
        </p:txBody>
      </p:sp>
    </p:spTree>
    <p:extLst>
      <p:ext uri="{BB962C8B-B14F-4D97-AF65-F5344CB8AC3E}">
        <p14:creationId xmlns:p14="http://schemas.microsoft.com/office/powerpoint/2010/main" val="36163385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B6192-56A1-41DE-8C2D-151B5204052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F69244-2446-4A36-9EBA-2C3FF3A2407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46F279-7182-4EAD-B88F-0AE99D2AFE0A}"/>
              </a:ext>
            </a:extLst>
          </p:cNvPr>
          <p:cNvSpPr>
            <a:spLocks noGrp="1"/>
          </p:cNvSpPr>
          <p:nvPr>
            <p:ph type="dt" sz="half" idx="10"/>
          </p:nvPr>
        </p:nvSpPr>
        <p:spPr/>
        <p:txBody>
          <a:bodyPr/>
          <a:lstStyle/>
          <a:p>
            <a:fld id="{5D366B50-2BB6-46C1-A307-71A5D8161656}" type="datetimeFigureOut">
              <a:rPr lang="en-US" smtClean="0"/>
              <a:t>11/15/2024</a:t>
            </a:fld>
            <a:endParaRPr lang="en-US"/>
          </a:p>
        </p:txBody>
      </p:sp>
      <p:sp>
        <p:nvSpPr>
          <p:cNvPr id="5" name="Footer Placeholder 4">
            <a:extLst>
              <a:ext uri="{FF2B5EF4-FFF2-40B4-BE49-F238E27FC236}">
                <a16:creationId xmlns:a16="http://schemas.microsoft.com/office/drawing/2014/main" id="{E6F6514B-137A-4FF8-ACBB-63B1A5B087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9F307B-2D31-473F-A27E-5E6CFDFFAAA8}"/>
              </a:ext>
            </a:extLst>
          </p:cNvPr>
          <p:cNvSpPr>
            <a:spLocks noGrp="1"/>
          </p:cNvSpPr>
          <p:nvPr>
            <p:ph type="sldNum" sz="quarter" idx="12"/>
          </p:nvPr>
        </p:nvSpPr>
        <p:spPr/>
        <p:txBody>
          <a:bodyPr/>
          <a:lstStyle/>
          <a:p>
            <a:fld id="{A61D6933-57CD-47FB-ACE3-C1754E65C229}" type="slidenum">
              <a:rPr lang="en-US" smtClean="0"/>
              <a:t>‹#›</a:t>
            </a:fld>
            <a:endParaRPr lang="en-US"/>
          </a:p>
        </p:txBody>
      </p:sp>
    </p:spTree>
    <p:extLst>
      <p:ext uri="{BB962C8B-B14F-4D97-AF65-F5344CB8AC3E}">
        <p14:creationId xmlns:p14="http://schemas.microsoft.com/office/powerpoint/2010/main" val="19160460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3E0EC76-D89B-4B6C-AF6D-D8CC7427D4B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D51A5F5-3087-4879-AE4B-5EB03730A98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9C44EC-DFD2-4D7F-A5A4-ABA9C84470E0}"/>
              </a:ext>
            </a:extLst>
          </p:cNvPr>
          <p:cNvSpPr>
            <a:spLocks noGrp="1"/>
          </p:cNvSpPr>
          <p:nvPr>
            <p:ph type="dt" sz="half" idx="10"/>
          </p:nvPr>
        </p:nvSpPr>
        <p:spPr/>
        <p:txBody>
          <a:bodyPr/>
          <a:lstStyle/>
          <a:p>
            <a:fld id="{5D366B50-2BB6-46C1-A307-71A5D8161656}" type="datetimeFigureOut">
              <a:rPr lang="en-US" smtClean="0"/>
              <a:t>11/15/2024</a:t>
            </a:fld>
            <a:endParaRPr lang="en-US"/>
          </a:p>
        </p:txBody>
      </p:sp>
      <p:sp>
        <p:nvSpPr>
          <p:cNvPr id="5" name="Footer Placeholder 4">
            <a:extLst>
              <a:ext uri="{FF2B5EF4-FFF2-40B4-BE49-F238E27FC236}">
                <a16:creationId xmlns:a16="http://schemas.microsoft.com/office/drawing/2014/main" id="{D9B3110E-EB11-4312-B389-77070D4D67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69288A-A9E3-437A-988F-68A5C6B6380A}"/>
              </a:ext>
            </a:extLst>
          </p:cNvPr>
          <p:cNvSpPr>
            <a:spLocks noGrp="1"/>
          </p:cNvSpPr>
          <p:nvPr>
            <p:ph type="sldNum" sz="quarter" idx="12"/>
          </p:nvPr>
        </p:nvSpPr>
        <p:spPr/>
        <p:txBody>
          <a:bodyPr/>
          <a:lstStyle/>
          <a:p>
            <a:fld id="{A61D6933-57CD-47FB-ACE3-C1754E65C229}" type="slidenum">
              <a:rPr lang="en-US" smtClean="0"/>
              <a:t>‹#›</a:t>
            </a:fld>
            <a:endParaRPr lang="en-US"/>
          </a:p>
        </p:txBody>
      </p:sp>
    </p:spTree>
    <p:extLst>
      <p:ext uri="{BB962C8B-B14F-4D97-AF65-F5344CB8AC3E}">
        <p14:creationId xmlns:p14="http://schemas.microsoft.com/office/powerpoint/2010/main" val="688658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9580B-4422-450F-8BB2-34CC2FCF4F1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1E7B0D-E578-457E-ADFE-5C545ED4FF1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BD719F-82FE-4E79-9C6C-E2BF7FEB859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4541C7F-D597-4E0A-AD09-B0ACE5D5D9C6}"/>
              </a:ext>
            </a:extLst>
          </p:cNvPr>
          <p:cNvSpPr>
            <a:spLocks noGrp="1"/>
          </p:cNvSpPr>
          <p:nvPr>
            <p:ph type="dt" sz="half" idx="10"/>
          </p:nvPr>
        </p:nvSpPr>
        <p:spPr/>
        <p:txBody>
          <a:bodyPr/>
          <a:lstStyle/>
          <a:p>
            <a:fld id="{33410E44-5D79-4012-92EC-9838A6E8113C}" type="datetimeFigureOut">
              <a:rPr lang="en-US" smtClean="0"/>
              <a:t>11/15/2024</a:t>
            </a:fld>
            <a:endParaRPr lang="en-US"/>
          </a:p>
        </p:txBody>
      </p:sp>
      <p:sp>
        <p:nvSpPr>
          <p:cNvPr id="6" name="Footer Placeholder 5">
            <a:extLst>
              <a:ext uri="{FF2B5EF4-FFF2-40B4-BE49-F238E27FC236}">
                <a16:creationId xmlns:a16="http://schemas.microsoft.com/office/drawing/2014/main" id="{8A035A1C-D324-4D09-910D-4FC1D4EE47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99C247-AF55-429D-8777-CBF2A39DBE3F}"/>
              </a:ext>
            </a:extLst>
          </p:cNvPr>
          <p:cNvSpPr>
            <a:spLocks noGrp="1"/>
          </p:cNvSpPr>
          <p:nvPr>
            <p:ph type="sldNum" sz="quarter" idx="12"/>
          </p:nvPr>
        </p:nvSpPr>
        <p:spPr/>
        <p:txBody>
          <a:bodyPr/>
          <a:lstStyle/>
          <a:p>
            <a:fld id="{A4CBADF2-000B-4B67-AF21-66E6DAA26D4D}" type="slidenum">
              <a:rPr lang="en-US" smtClean="0"/>
              <a:t>‹#›</a:t>
            </a:fld>
            <a:endParaRPr lang="en-US"/>
          </a:p>
        </p:txBody>
      </p:sp>
    </p:spTree>
    <p:extLst>
      <p:ext uri="{BB962C8B-B14F-4D97-AF65-F5344CB8AC3E}">
        <p14:creationId xmlns:p14="http://schemas.microsoft.com/office/powerpoint/2010/main" val="38560122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5BE4B-EB4B-46EE-A84B-4A160DC5739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38C7102-E967-43F3-9540-273D06BE82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888A4E2-F738-45D2-970F-9789E82CBC3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BF15E73-497F-4CA3-A0AD-FDA98E2173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3FA5F29-D7FB-498F-9809-E834D576A86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5387010-FF27-4140-BB10-23AE4CC9D900}"/>
              </a:ext>
            </a:extLst>
          </p:cNvPr>
          <p:cNvSpPr>
            <a:spLocks noGrp="1"/>
          </p:cNvSpPr>
          <p:nvPr>
            <p:ph type="dt" sz="half" idx="10"/>
          </p:nvPr>
        </p:nvSpPr>
        <p:spPr/>
        <p:txBody>
          <a:bodyPr/>
          <a:lstStyle/>
          <a:p>
            <a:fld id="{33410E44-5D79-4012-92EC-9838A6E8113C}" type="datetimeFigureOut">
              <a:rPr lang="en-US" smtClean="0"/>
              <a:t>11/15/2024</a:t>
            </a:fld>
            <a:endParaRPr lang="en-US"/>
          </a:p>
        </p:txBody>
      </p:sp>
      <p:sp>
        <p:nvSpPr>
          <p:cNvPr id="8" name="Footer Placeholder 7">
            <a:extLst>
              <a:ext uri="{FF2B5EF4-FFF2-40B4-BE49-F238E27FC236}">
                <a16:creationId xmlns:a16="http://schemas.microsoft.com/office/drawing/2014/main" id="{E851DEB1-1DA0-46AC-8ADA-5EEFD090DD6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7BE4B48-B1AD-40C2-938C-32F1492DD342}"/>
              </a:ext>
            </a:extLst>
          </p:cNvPr>
          <p:cNvSpPr>
            <a:spLocks noGrp="1"/>
          </p:cNvSpPr>
          <p:nvPr>
            <p:ph type="sldNum" sz="quarter" idx="12"/>
          </p:nvPr>
        </p:nvSpPr>
        <p:spPr/>
        <p:txBody>
          <a:bodyPr/>
          <a:lstStyle/>
          <a:p>
            <a:fld id="{A4CBADF2-000B-4B67-AF21-66E6DAA26D4D}" type="slidenum">
              <a:rPr lang="en-US" smtClean="0"/>
              <a:t>‹#›</a:t>
            </a:fld>
            <a:endParaRPr lang="en-US"/>
          </a:p>
        </p:txBody>
      </p:sp>
    </p:spTree>
    <p:extLst>
      <p:ext uri="{BB962C8B-B14F-4D97-AF65-F5344CB8AC3E}">
        <p14:creationId xmlns:p14="http://schemas.microsoft.com/office/powerpoint/2010/main" val="2294929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E40BD-F8E6-4795-ADDD-C8D5ED90DBB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0711015-B325-405A-BB5D-E0E496B3DCFE}"/>
              </a:ext>
            </a:extLst>
          </p:cNvPr>
          <p:cNvSpPr>
            <a:spLocks noGrp="1"/>
          </p:cNvSpPr>
          <p:nvPr>
            <p:ph type="dt" sz="half" idx="10"/>
          </p:nvPr>
        </p:nvSpPr>
        <p:spPr/>
        <p:txBody>
          <a:bodyPr/>
          <a:lstStyle/>
          <a:p>
            <a:fld id="{33410E44-5D79-4012-92EC-9838A6E8113C}" type="datetimeFigureOut">
              <a:rPr lang="en-US" smtClean="0"/>
              <a:t>11/15/2024</a:t>
            </a:fld>
            <a:endParaRPr lang="en-US"/>
          </a:p>
        </p:txBody>
      </p:sp>
      <p:sp>
        <p:nvSpPr>
          <p:cNvPr id="4" name="Footer Placeholder 3">
            <a:extLst>
              <a:ext uri="{FF2B5EF4-FFF2-40B4-BE49-F238E27FC236}">
                <a16:creationId xmlns:a16="http://schemas.microsoft.com/office/drawing/2014/main" id="{614AD1EE-D84E-4A08-9A9F-1AC55E1176F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F595E42-32F1-455D-AC6F-A04187E89427}"/>
              </a:ext>
            </a:extLst>
          </p:cNvPr>
          <p:cNvSpPr>
            <a:spLocks noGrp="1"/>
          </p:cNvSpPr>
          <p:nvPr>
            <p:ph type="sldNum" sz="quarter" idx="12"/>
          </p:nvPr>
        </p:nvSpPr>
        <p:spPr/>
        <p:txBody>
          <a:bodyPr/>
          <a:lstStyle/>
          <a:p>
            <a:fld id="{A4CBADF2-000B-4B67-AF21-66E6DAA26D4D}" type="slidenum">
              <a:rPr lang="en-US" smtClean="0"/>
              <a:t>‹#›</a:t>
            </a:fld>
            <a:endParaRPr lang="en-US"/>
          </a:p>
        </p:txBody>
      </p:sp>
    </p:spTree>
    <p:extLst>
      <p:ext uri="{BB962C8B-B14F-4D97-AF65-F5344CB8AC3E}">
        <p14:creationId xmlns:p14="http://schemas.microsoft.com/office/powerpoint/2010/main" val="20213072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DE1DCC-18F9-403D-A71F-CE47BDC9F3CB}"/>
              </a:ext>
            </a:extLst>
          </p:cNvPr>
          <p:cNvSpPr>
            <a:spLocks noGrp="1"/>
          </p:cNvSpPr>
          <p:nvPr>
            <p:ph type="dt" sz="half" idx="10"/>
          </p:nvPr>
        </p:nvSpPr>
        <p:spPr/>
        <p:txBody>
          <a:bodyPr/>
          <a:lstStyle/>
          <a:p>
            <a:fld id="{33410E44-5D79-4012-92EC-9838A6E8113C}" type="datetimeFigureOut">
              <a:rPr lang="en-US" smtClean="0"/>
              <a:t>11/15/2024</a:t>
            </a:fld>
            <a:endParaRPr lang="en-US"/>
          </a:p>
        </p:txBody>
      </p:sp>
      <p:sp>
        <p:nvSpPr>
          <p:cNvPr id="3" name="Footer Placeholder 2">
            <a:extLst>
              <a:ext uri="{FF2B5EF4-FFF2-40B4-BE49-F238E27FC236}">
                <a16:creationId xmlns:a16="http://schemas.microsoft.com/office/drawing/2014/main" id="{6FC1B1D7-12D8-47BC-A0FD-C3057A598CA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7018BCC-11C8-402F-AB2C-931AD43D3428}"/>
              </a:ext>
            </a:extLst>
          </p:cNvPr>
          <p:cNvSpPr>
            <a:spLocks noGrp="1"/>
          </p:cNvSpPr>
          <p:nvPr>
            <p:ph type="sldNum" sz="quarter" idx="12"/>
          </p:nvPr>
        </p:nvSpPr>
        <p:spPr/>
        <p:txBody>
          <a:bodyPr/>
          <a:lstStyle/>
          <a:p>
            <a:fld id="{A4CBADF2-000B-4B67-AF21-66E6DAA26D4D}" type="slidenum">
              <a:rPr lang="en-US" smtClean="0"/>
              <a:t>‹#›</a:t>
            </a:fld>
            <a:endParaRPr lang="en-US"/>
          </a:p>
        </p:txBody>
      </p:sp>
    </p:spTree>
    <p:extLst>
      <p:ext uri="{BB962C8B-B14F-4D97-AF65-F5344CB8AC3E}">
        <p14:creationId xmlns:p14="http://schemas.microsoft.com/office/powerpoint/2010/main" val="9649307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B6559-6177-426D-ADF2-2AA0493D20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77D8EDE-F065-4EF1-869F-1714ADCB876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0C5DB8E-5DF1-49C3-9DA1-3E2C6615BF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42E288-E645-4077-9A84-27D8FB03735E}"/>
              </a:ext>
            </a:extLst>
          </p:cNvPr>
          <p:cNvSpPr>
            <a:spLocks noGrp="1"/>
          </p:cNvSpPr>
          <p:nvPr>
            <p:ph type="dt" sz="half" idx="10"/>
          </p:nvPr>
        </p:nvSpPr>
        <p:spPr/>
        <p:txBody>
          <a:bodyPr/>
          <a:lstStyle/>
          <a:p>
            <a:fld id="{33410E44-5D79-4012-92EC-9838A6E8113C}" type="datetimeFigureOut">
              <a:rPr lang="en-US" smtClean="0"/>
              <a:t>11/15/2024</a:t>
            </a:fld>
            <a:endParaRPr lang="en-US"/>
          </a:p>
        </p:txBody>
      </p:sp>
      <p:sp>
        <p:nvSpPr>
          <p:cNvPr id="6" name="Footer Placeholder 5">
            <a:extLst>
              <a:ext uri="{FF2B5EF4-FFF2-40B4-BE49-F238E27FC236}">
                <a16:creationId xmlns:a16="http://schemas.microsoft.com/office/drawing/2014/main" id="{3CAC0AD0-35C7-404C-B292-259A659CC9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AF01B3-04D2-4CF6-A7F6-A427853B6A53}"/>
              </a:ext>
            </a:extLst>
          </p:cNvPr>
          <p:cNvSpPr>
            <a:spLocks noGrp="1"/>
          </p:cNvSpPr>
          <p:nvPr>
            <p:ph type="sldNum" sz="quarter" idx="12"/>
          </p:nvPr>
        </p:nvSpPr>
        <p:spPr/>
        <p:txBody>
          <a:bodyPr/>
          <a:lstStyle/>
          <a:p>
            <a:fld id="{A4CBADF2-000B-4B67-AF21-66E6DAA26D4D}" type="slidenum">
              <a:rPr lang="en-US" smtClean="0"/>
              <a:t>‹#›</a:t>
            </a:fld>
            <a:endParaRPr lang="en-US"/>
          </a:p>
        </p:txBody>
      </p:sp>
    </p:spTree>
    <p:extLst>
      <p:ext uri="{BB962C8B-B14F-4D97-AF65-F5344CB8AC3E}">
        <p14:creationId xmlns:p14="http://schemas.microsoft.com/office/powerpoint/2010/main" val="31207510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31938-2E5D-4221-9FDA-854971510C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053EA3D-83BB-4EB0-BCFB-92AF6D34F7D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C70E175-E131-4DA6-8BE1-F506EA71EE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12725AF-F865-464B-B8B1-0EB3F8DF943E}"/>
              </a:ext>
            </a:extLst>
          </p:cNvPr>
          <p:cNvSpPr>
            <a:spLocks noGrp="1"/>
          </p:cNvSpPr>
          <p:nvPr>
            <p:ph type="dt" sz="half" idx="10"/>
          </p:nvPr>
        </p:nvSpPr>
        <p:spPr/>
        <p:txBody>
          <a:bodyPr/>
          <a:lstStyle/>
          <a:p>
            <a:fld id="{33410E44-5D79-4012-92EC-9838A6E8113C}" type="datetimeFigureOut">
              <a:rPr lang="en-US" smtClean="0"/>
              <a:t>11/15/2024</a:t>
            </a:fld>
            <a:endParaRPr lang="en-US"/>
          </a:p>
        </p:txBody>
      </p:sp>
      <p:sp>
        <p:nvSpPr>
          <p:cNvPr id="6" name="Footer Placeholder 5">
            <a:extLst>
              <a:ext uri="{FF2B5EF4-FFF2-40B4-BE49-F238E27FC236}">
                <a16:creationId xmlns:a16="http://schemas.microsoft.com/office/drawing/2014/main" id="{3DB43BBB-741E-4088-A856-B061AD0DF2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511B6B-0E1C-4C97-B69D-3FA6CFB5B232}"/>
              </a:ext>
            </a:extLst>
          </p:cNvPr>
          <p:cNvSpPr>
            <a:spLocks noGrp="1"/>
          </p:cNvSpPr>
          <p:nvPr>
            <p:ph type="sldNum" sz="quarter" idx="12"/>
          </p:nvPr>
        </p:nvSpPr>
        <p:spPr/>
        <p:txBody>
          <a:bodyPr/>
          <a:lstStyle/>
          <a:p>
            <a:fld id="{A4CBADF2-000B-4B67-AF21-66E6DAA26D4D}" type="slidenum">
              <a:rPr lang="en-US" smtClean="0"/>
              <a:t>‹#›</a:t>
            </a:fld>
            <a:endParaRPr lang="en-US"/>
          </a:p>
        </p:txBody>
      </p:sp>
    </p:spTree>
    <p:extLst>
      <p:ext uri="{BB962C8B-B14F-4D97-AF65-F5344CB8AC3E}">
        <p14:creationId xmlns:p14="http://schemas.microsoft.com/office/powerpoint/2010/main" val="10592078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3FC22FE-B8E6-4422-B764-CBD957DE7C7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43FE8BE-FACF-435F-B59A-3F4CE8CC57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74C677-C471-4BF4-97D5-2BEB2C9151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410E44-5D79-4012-92EC-9838A6E8113C}" type="datetimeFigureOut">
              <a:rPr lang="en-US" smtClean="0"/>
              <a:t>11/15/2024</a:t>
            </a:fld>
            <a:endParaRPr lang="en-US"/>
          </a:p>
        </p:txBody>
      </p:sp>
      <p:sp>
        <p:nvSpPr>
          <p:cNvPr id="5" name="Footer Placeholder 4">
            <a:extLst>
              <a:ext uri="{FF2B5EF4-FFF2-40B4-BE49-F238E27FC236}">
                <a16:creationId xmlns:a16="http://schemas.microsoft.com/office/drawing/2014/main" id="{19AEE71B-CDD5-4A92-9F66-6C4159053FD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B771ABD-1344-4D32-88CB-C71E40F846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CBADF2-000B-4B67-AF21-66E6DAA26D4D}" type="slidenum">
              <a:rPr lang="en-US" smtClean="0"/>
              <a:t>‹#›</a:t>
            </a:fld>
            <a:endParaRPr lang="en-US"/>
          </a:p>
        </p:txBody>
      </p:sp>
    </p:spTree>
    <p:extLst>
      <p:ext uri="{BB962C8B-B14F-4D97-AF65-F5344CB8AC3E}">
        <p14:creationId xmlns:p14="http://schemas.microsoft.com/office/powerpoint/2010/main" val="2548470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65CC6F0-7B3B-4A29-8FC0-859828C5D6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4BCFFE5-7369-4625-8F64-6A3096C40D6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92952A-EBA3-4076-AB5F-AA8C9552637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F1BDD1-CB82-4228-B0B4-24131563D242}" type="datetimeFigureOut">
              <a:rPr lang="en-US" smtClean="0"/>
              <a:t>11/15/2024</a:t>
            </a:fld>
            <a:endParaRPr lang="en-US"/>
          </a:p>
        </p:txBody>
      </p:sp>
      <p:sp>
        <p:nvSpPr>
          <p:cNvPr id="5" name="Footer Placeholder 4">
            <a:extLst>
              <a:ext uri="{FF2B5EF4-FFF2-40B4-BE49-F238E27FC236}">
                <a16:creationId xmlns:a16="http://schemas.microsoft.com/office/drawing/2014/main" id="{F5F32F33-6390-42DF-9F52-71CDD4CBB8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860E40B-D6F4-4C26-8B49-626FC6222B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448E1D-6C71-46A3-9B22-0BBE8ABA6D7A}" type="slidenum">
              <a:rPr lang="en-US" smtClean="0"/>
              <a:t>‹#›</a:t>
            </a:fld>
            <a:endParaRPr lang="en-US"/>
          </a:p>
        </p:txBody>
      </p:sp>
    </p:spTree>
    <p:extLst>
      <p:ext uri="{BB962C8B-B14F-4D97-AF65-F5344CB8AC3E}">
        <p14:creationId xmlns:p14="http://schemas.microsoft.com/office/powerpoint/2010/main" val="15480163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6BC6324-D783-4BC4-9075-5494F31E037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62C5D75-72E2-4547-9A03-A9BFABE453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347BE7-90C8-45F9-8392-06B0C4DDE8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366B50-2BB6-46C1-A307-71A5D8161656}" type="datetimeFigureOut">
              <a:rPr lang="en-US" smtClean="0"/>
              <a:t>11/15/2024</a:t>
            </a:fld>
            <a:endParaRPr lang="en-US"/>
          </a:p>
        </p:txBody>
      </p:sp>
      <p:sp>
        <p:nvSpPr>
          <p:cNvPr id="5" name="Footer Placeholder 4">
            <a:extLst>
              <a:ext uri="{FF2B5EF4-FFF2-40B4-BE49-F238E27FC236}">
                <a16:creationId xmlns:a16="http://schemas.microsoft.com/office/drawing/2014/main" id="{341E9DD0-BCB2-4A73-8607-9592C69223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E113309-6A67-45B1-9E2D-7E388ACBB1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1D6933-57CD-47FB-ACE3-C1754E65C229}" type="slidenum">
              <a:rPr lang="en-US" smtClean="0"/>
              <a:t>‹#›</a:t>
            </a:fld>
            <a:endParaRPr lang="en-US"/>
          </a:p>
        </p:txBody>
      </p:sp>
    </p:spTree>
    <p:extLst>
      <p:ext uri="{BB962C8B-B14F-4D97-AF65-F5344CB8AC3E}">
        <p14:creationId xmlns:p14="http://schemas.microsoft.com/office/powerpoint/2010/main" val="264420712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18.xml"/><Relationship Id="rId5" Type="http://schemas.openxmlformats.org/officeDocument/2006/relationships/image" Target="../media/image21.jpe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8.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18.xml"/><Relationship Id="rId4" Type="http://schemas.openxmlformats.org/officeDocument/2006/relationships/image" Target="../media/image25.sv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8.xml"/><Relationship Id="rId4" Type="http://schemas.openxmlformats.org/officeDocument/2006/relationships/image" Target="../media/image27.sv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18.xml"/><Relationship Id="rId4" Type="http://schemas.openxmlformats.org/officeDocument/2006/relationships/image" Target="../media/image27.svg"/></Relationships>
</file>

<file path=ppt/slides/_rels/slide17.xml.rels><?xml version="1.0" encoding="UTF-8" standalone="yes"?>
<Relationships xmlns="http://schemas.openxmlformats.org/package/2006/relationships"><Relationship Id="rId3" Type="http://schemas.openxmlformats.org/officeDocument/2006/relationships/hyperlink" Target="https://studentaid.gov/fsa-id/create-account/launch" TargetMode="External"/><Relationship Id="rId2" Type="http://schemas.openxmlformats.org/officeDocument/2006/relationships/notesSlide" Target="../notesSlides/notesSlide17.xml"/><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hyperlink" Target="https://studentaid.gov/fsa-id/create-account/launch" TargetMode="External"/><Relationship Id="rId2" Type="http://schemas.openxmlformats.org/officeDocument/2006/relationships/notesSlide" Target="../notesSlides/notesSlide18.xml"/><Relationship Id="rId1" Type="http://schemas.openxmlformats.org/officeDocument/2006/relationships/slideLayout" Target="../slideLayouts/slideLayout29.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hyperlink" Target="mailto:ORSAAHelp@hecc.oregon.gov" TargetMode="External"/><Relationship Id="rId2" Type="http://schemas.openxmlformats.org/officeDocument/2006/relationships/notesSlide" Target="../notesSlides/notesSlide19.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6.svg"/><Relationship Id="rId5" Type="http://schemas.openxmlformats.org/officeDocument/2006/relationships/image" Target="../media/image5.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18.xml"/><Relationship Id="rId5" Type="http://schemas.openxmlformats.org/officeDocument/2006/relationships/image" Target="../media/image32.png"/><Relationship Id="rId4" Type="http://schemas.openxmlformats.org/officeDocument/2006/relationships/hyperlink" Target="https://app.oregonstudentaid.gov/"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5.xml"/><Relationship Id="rId1" Type="http://schemas.openxmlformats.org/officeDocument/2006/relationships/slideLayout" Target="../slideLayouts/slideLayout18.xml"/><Relationship Id="rId4" Type="http://schemas.openxmlformats.org/officeDocument/2006/relationships/image" Target="../media/image34.jpg"/></Relationships>
</file>

<file path=ppt/slides/_rels/slide2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6.xml"/><Relationship Id="rId1" Type="http://schemas.openxmlformats.org/officeDocument/2006/relationships/slideLayout" Target="../slideLayouts/slideLayout18.xml"/><Relationship Id="rId5" Type="http://schemas.openxmlformats.org/officeDocument/2006/relationships/image" Target="../media/image37.svg"/><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svg"/><Relationship Id="rId2" Type="http://schemas.openxmlformats.org/officeDocument/2006/relationships/notesSlide" Target="../notesSlides/notesSlide31.xml"/><Relationship Id="rId1" Type="http://schemas.openxmlformats.org/officeDocument/2006/relationships/slideLayout" Target="../slideLayouts/slideLayout29.xml"/><Relationship Id="rId6" Type="http://schemas.openxmlformats.org/officeDocument/2006/relationships/image" Target="../media/image42.sv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svg"/><Relationship Id="rId4" Type="http://schemas.openxmlformats.org/officeDocument/2006/relationships/image" Target="../media/image40.svg"/><Relationship Id="rId9" Type="http://schemas.openxmlformats.org/officeDocument/2006/relationships/image" Target="../media/image45.png"/></Relationships>
</file>

<file path=ppt/slides/_rels/slide32.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58.svg"/><Relationship Id="rId2" Type="http://schemas.openxmlformats.org/officeDocument/2006/relationships/notesSlide" Target="../notesSlides/notesSlide32.xml"/><Relationship Id="rId1" Type="http://schemas.openxmlformats.org/officeDocument/2006/relationships/slideLayout" Target="../slideLayouts/slideLayout18.xml"/><Relationship Id="rId6" Type="http://schemas.openxmlformats.org/officeDocument/2006/relationships/image" Target="../media/image52.sv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svg"/><Relationship Id="rId4" Type="http://schemas.openxmlformats.org/officeDocument/2006/relationships/image" Target="../media/image50.svg"/><Relationship Id="rId9" Type="http://schemas.openxmlformats.org/officeDocument/2006/relationships/image" Target="../media/image55.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svg"/><Relationship Id="rId3" Type="http://schemas.openxmlformats.org/officeDocument/2006/relationships/chart" Target="../charts/chart1.xml"/><Relationship Id="rId7" Type="http://schemas.openxmlformats.org/officeDocument/2006/relationships/image" Target="../media/image62.svg"/><Relationship Id="rId12" Type="http://schemas.openxmlformats.org/officeDocument/2006/relationships/image" Target="../media/image67.png"/><Relationship Id="rId2" Type="http://schemas.openxmlformats.org/officeDocument/2006/relationships/notesSlide" Target="../notesSlides/notesSlide35.xml"/><Relationship Id="rId1" Type="http://schemas.openxmlformats.org/officeDocument/2006/relationships/slideLayout" Target="../slideLayouts/slideLayout29.xml"/><Relationship Id="rId6" Type="http://schemas.openxmlformats.org/officeDocument/2006/relationships/image" Target="../media/image61.png"/><Relationship Id="rId11" Type="http://schemas.openxmlformats.org/officeDocument/2006/relationships/image" Target="../media/image66.svg"/><Relationship Id="rId5" Type="http://schemas.openxmlformats.org/officeDocument/2006/relationships/image" Target="../media/image60.sv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svg"/></Relationships>
</file>

<file path=ppt/slides/_rels/slide36.xml.rels><?xml version="1.0" encoding="UTF-8" standalone="yes"?>
<Relationships xmlns="http://schemas.openxmlformats.org/package/2006/relationships"><Relationship Id="rId8" Type="http://schemas.openxmlformats.org/officeDocument/2006/relationships/image" Target="../media/image74.svg"/><Relationship Id="rId3" Type="http://schemas.openxmlformats.org/officeDocument/2006/relationships/image" Target="../media/image69.png"/><Relationship Id="rId7" Type="http://schemas.openxmlformats.org/officeDocument/2006/relationships/image" Target="../media/image73.png"/><Relationship Id="rId12" Type="http://schemas.openxmlformats.org/officeDocument/2006/relationships/image" Target="../media/image78.svg"/><Relationship Id="rId2" Type="http://schemas.openxmlformats.org/officeDocument/2006/relationships/notesSlide" Target="../notesSlides/notesSlide36.xml"/><Relationship Id="rId1" Type="http://schemas.openxmlformats.org/officeDocument/2006/relationships/slideLayout" Target="../slideLayouts/slideLayout29.xml"/><Relationship Id="rId6" Type="http://schemas.openxmlformats.org/officeDocument/2006/relationships/image" Target="../media/image72.svg"/><Relationship Id="rId11" Type="http://schemas.openxmlformats.org/officeDocument/2006/relationships/image" Target="../media/image77.png"/><Relationship Id="rId5" Type="http://schemas.openxmlformats.org/officeDocument/2006/relationships/image" Target="../media/image71.png"/><Relationship Id="rId10" Type="http://schemas.openxmlformats.org/officeDocument/2006/relationships/image" Target="../media/image76.svg"/><Relationship Id="rId4" Type="http://schemas.openxmlformats.org/officeDocument/2006/relationships/image" Target="../media/image70.svg"/><Relationship Id="rId9" Type="http://schemas.openxmlformats.org/officeDocument/2006/relationships/image" Target="../media/image75.png"/></Relationships>
</file>

<file path=ppt/slides/_rels/slide3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7.xml"/><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8" Type="http://schemas.openxmlformats.org/officeDocument/2006/relationships/image" Target="../media/image83.svg"/><Relationship Id="rId3" Type="http://schemas.openxmlformats.org/officeDocument/2006/relationships/image" Target="../media/image69.png"/><Relationship Id="rId7" Type="http://schemas.openxmlformats.org/officeDocument/2006/relationships/image" Target="../media/image82.png"/><Relationship Id="rId12" Type="http://schemas.openxmlformats.org/officeDocument/2006/relationships/image" Target="../media/image78.svg"/><Relationship Id="rId2" Type="http://schemas.openxmlformats.org/officeDocument/2006/relationships/notesSlide" Target="../notesSlides/notesSlide38.xml"/><Relationship Id="rId1" Type="http://schemas.openxmlformats.org/officeDocument/2006/relationships/slideLayout" Target="../slideLayouts/slideLayout29.xml"/><Relationship Id="rId6" Type="http://schemas.openxmlformats.org/officeDocument/2006/relationships/image" Target="../media/image81.svg"/><Relationship Id="rId11" Type="http://schemas.openxmlformats.org/officeDocument/2006/relationships/image" Target="../media/image77.png"/><Relationship Id="rId5" Type="http://schemas.openxmlformats.org/officeDocument/2006/relationships/image" Target="../media/image80.png"/><Relationship Id="rId10" Type="http://schemas.openxmlformats.org/officeDocument/2006/relationships/image" Target="../media/image76.svg"/><Relationship Id="rId4" Type="http://schemas.openxmlformats.org/officeDocument/2006/relationships/image" Target="../media/image70.svg"/><Relationship Id="rId9" Type="http://schemas.openxmlformats.org/officeDocument/2006/relationships/image" Target="../media/image75.png"/></Relationships>
</file>

<file path=ppt/slides/_rels/slide3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9.xml"/><Relationship Id="rId1" Type="http://schemas.openxmlformats.org/officeDocument/2006/relationships/slideLayout" Target="../slideLayouts/slideLayout29.xml"/><Relationship Id="rId4" Type="http://schemas.openxmlformats.org/officeDocument/2006/relationships/image" Target="../media/image85.sv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18.xml"/><Relationship Id="rId5" Type="http://schemas.openxmlformats.org/officeDocument/2006/relationships/image" Target="../media/image14.jpeg"/><Relationship Id="rId4" Type="http://schemas.openxmlformats.org/officeDocument/2006/relationships/image" Target="../media/image13.jpeg"/></Relationships>
</file>

<file path=ppt/slides/_rels/slide40.xml.rels><?xml version="1.0" encoding="UTF-8" standalone="yes"?>
<Relationships xmlns="http://schemas.openxmlformats.org/package/2006/relationships"><Relationship Id="rId8" Type="http://schemas.openxmlformats.org/officeDocument/2006/relationships/image" Target="../media/image83.svg"/><Relationship Id="rId3" Type="http://schemas.openxmlformats.org/officeDocument/2006/relationships/image" Target="../media/image69.png"/><Relationship Id="rId7" Type="http://schemas.openxmlformats.org/officeDocument/2006/relationships/image" Target="../media/image82.png"/><Relationship Id="rId12" Type="http://schemas.openxmlformats.org/officeDocument/2006/relationships/image" Target="../media/image78.svg"/><Relationship Id="rId2" Type="http://schemas.openxmlformats.org/officeDocument/2006/relationships/notesSlide" Target="../notesSlides/notesSlide40.xml"/><Relationship Id="rId1" Type="http://schemas.openxmlformats.org/officeDocument/2006/relationships/slideLayout" Target="../slideLayouts/slideLayout29.xml"/><Relationship Id="rId6" Type="http://schemas.openxmlformats.org/officeDocument/2006/relationships/image" Target="../media/image86.svg"/><Relationship Id="rId11" Type="http://schemas.openxmlformats.org/officeDocument/2006/relationships/image" Target="../media/image77.png"/><Relationship Id="rId5" Type="http://schemas.openxmlformats.org/officeDocument/2006/relationships/image" Target="../media/image71.png"/><Relationship Id="rId10" Type="http://schemas.openxmlformats.org/officeDocument/2006/relationships/image" Target="../media/image88.svg"/><Relationship Id="rId4" Type="http://schemas.openxmlformats.org/officeDocument/2006/relationships/image" Target="../media/image70.svg"/><Relationship Id="rId9" Type="http://schemas.openxmlformats.org/officeDocument/2006/relationships/image" Target="../media/image87.png"/></Relationships>
</file>

<file path=ppt/slides/_rels/slide4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41.xml"/><Relationship Id="rId1" Type="http://schemas.openxmlformats.org/officeDocument/2006/relationships/slideLayout" Target="../slideLayouts/slideLayout29.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jpeg"/></Relationships>
</file>

<file path=ppt/slides/_rels/slide42.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42.xml"/><Relationship Id="rId1" Type="http://schemas.openxmlformats.org/officeDocument/2006/relationships/slideLayout" Target="../slideLayouts/slideLayout29.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94.jpeg"/></Relationships>
</file>

<file path=ppt/slides/_rels/slide43.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43.xml"/><Relationship Id="rId1" Type="http://schemas.openxmlformats.org/officeDocument/2006/relationships/slideLayout" Target="../slideLayouts/slideLayout29.xml"/><Relationship Id="rId5" Type="http://schemas.openxmlformats.org/officeDocument/2006/relationships/image" Target="../media/image99.jpeg"/><Relationship Id="rId4" Type="http://schemas.openxmlformats.org/officeDocument/2006/relationships/image" Target="../media/image98.jpeg"/></Relationships>
</file>

<file path=ppt/slides/_rels/slide44.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44.xml"/><Relationship Id="rId1" Type="http://schemas.openxmlformats.org/officeDocument/2006/relationships/slideLayout" Target="../slideLayouts/slideLayout29.xml"/></Relationships>
</file>

<file path=ppt/slides/_rels/slide45.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6.xml"/><Relationship Id="rId1" Type="http://schemas.openxmlformats.org/officeDocument/2006/relationships/slideLayout" Target="../slideLayouts/slideLayout29.xml"/></Relationships>
</file>

<file path=ppt/slides/_rels/slide4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7.xml"/><Relationship Id="rId1" Type="http://schemas.openxmlformats.org/officeDocument/2006/relationships/slideLayout" Target="../slideLayouts/slideLayout29.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4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8.xml"/><Relationship Id="rId1" Type="http://schemas.openxmlformats.org/officeDocument/2006/relationships/slideLayout" Target="../slideLayouts/slideLayout29.xml"/></Relationships>
</file>

<file path=ppt/slides/_rels/slide4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49.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51.xml"/><Relationship Id="rId1" Type="http://schemas.openxmlformats.org/officeDocument/2006/relationships/slideLayout" Target="../slideLayouts/slideLayout29.xml"/></Relationships>
</file>

<file path=ppt/slides/_rels/slide52.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52.xml"/><Relationship Id="rId1" Type="http://schemas.openxmlformats.org/officeDocument/2006/relationships/slideLayout" Target="../slideLayouts/slideLayout29.xml"/><Relationship Id="rId5" Type="http://schemas.openxmlformats.org/officeDocument/2006/relationships/image" Target="../media/image99.jpeg"/><Relationship Id="rId4" Type="http://schemas.openxmlformats.org/officeDocument/2006/relationships/image" Target="../media/image98.jpeg"/></Relationships>
</file>

<file path=ppt/slides/_rels/slide5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3.xml"/><Relationship Id="rId1" Type="http://schemas.openxmlformats.org/officeDocument/2006/relationships/slideLayout" Target="../slideLayouts/slideLayout29.xml"/><Relationship Id="rId4" Type="http://schemas.openxmlformats.org/officeDocument/2006/relationships/image" Target="../media/image85.svg"/></Relationships>
</file>

<file path=ppt/slides/_rels/slide5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54.xml"/><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55.xml"/><Relationship Id="rId1" Type="http://schemas.openxmlformats.org/officeDocument/2006/relationships/slideLayout" Target="../slideLayouts/slideLayout18.xml"/><Relationship Id="rId6" Type="http://schemas.openxmlformats.org/officeDocument/2006/relationships/image" Target="../media/image52.svg"/><Relationship Id="rId5" Type="http://schemas.openxmlformats.org/officeDocument/2006/relationships/image" Target="../media/image51.png"/><Relationship Id="rId10" Type="http://schemas.openxmlformats.org/officeDocument/2006/relationships/image" Target="../media/image58.svg"/><Relationship Id="rId4" Type="http://schemas.openxmlformats.org/officeDocument/2006/relationships/image" Target="../media/image50.svg"/><Relationship Id="rId9" Type="http://schemas.openxmlformats.org/officeDocument/2006/relationships/image" Target="../media/image57.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8B28B6D-17DF-422C-916B-E1869E39CB9A}"/>
              </a:ext>
              <a:ext uri="{C183D7F6-B498-43B3-948B-1728B52AA6E4}">
                <adec:decorative xmlns:adec="http://schemas.microsoft.com/office/drawing/2017/decorative" val="1"/>
              </a:ext>
            </a:extLst>
          </p:cNvPr>
          <p:cNvPicPr>
            <a:picLocks noChangeAspect="1"/>
          </p:cNvPicPr>
          <p:nvPr/>
        </p:nvPicPr>
        <p:blipFill rotWithShape="1">
          <a:blip r:embed="rId3" cstate="email">
            <a:alphaModFix amt="70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7" name="Rectangle: Diagonal Corners Rounded 6">
            <a:extLst>
              <a:ext uri="{FF2B5EF4-FFF2-40B4-BE49-F238E27FC236}">
                <a16:creationId xmlns:a16="http://schemas.microsoft.com/office/drawing/2014/main" id="{75D29CC6-40FE-47AC-9F02-716E01257FEE}"/>
              </a:ext>
            </a:extLst>
          </p:cNvPr>
          <p:cNvSpPr/>
          <p:nvPr/>
        </p:nvSpPr>
        <p:spPr>
          <a:xfrm>
            <a:off x="3610271" y="1304347"/>
            <a:ext cx="7868092" cy="4805916"/>
          </a:xfrm>
          <a:prstGeom prst="round2DiagRect">
            <a:avLst/>
          </a:prstGeom>
          <a:solidFill>
            <a:schemeClr val="accent3">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61565CBB-631D-4334-8CF9-E37B126BE257}"/>
              </a:ext>
            </a:extLst>
          </p:cNvPr>
          <p:cNvGrpSpPr/>
          <p:nvPr/>
        </p:nvGrpSpPr>
        <p:grpSpPr>
          <a:xfrm>
            <a:off x="4234864" y="1767890"/>
            <a:ext cx="6287560" cy="1298844"/>
            <a:chOff x="838200" y="339436"/>
            <a:chExt cx="6106477" cy="1298844"/>
          </a:xfrm>
        </p:grpSpPr>
        <p:sp>
          <p:nvSpPr>
            <p:cNvPr id="9" name="TextBox 8">
              <a:extLst>
                <a:ext uri="{FF2B5EF4-FFF2-40B4-BE49-F238E27FC236}">
                  <a16:creationId xmlns:a16="http://schemas.microsoft.com/office/drawing/2014/main" id="{1A2AC6AB-EE7F-4009-AD17-E6681DE93C2C}"/>
                </a:ext>
              </a:extLst>
            </p:cNvPr>
            <p:cNvSpPr txBox="1"/>
            <p:nvPr/>
          </p:nvSpPr>
          <p:spPr>
            <a:xfrm>
              <a:off x="838200" y="339436"/>
              <a:ext cx="3997036" cy="707886"/>
            </a:xfrm>
            <a:prstGeom prst="rect">
              <a:avLst/>
            </a:prstGeom>
            <a:noFill/>
          </p:spPr>
          <p:txBody>
            <a:bodyPr wrap="square" rtlCol="0">
              <a:spAutoFit/>
            </a:bodyPr>
            <a:lstStyle/>
            <a:p>
              <a:r>
                <a:rPr lang="en-US" sz="4000" dirty="0">
                  <a:solidFill>
                    <a:schemeClr val="bg1"/>
                  </a:solidFill>
                  <a:latin typeface="Arial Black" panose="020B0A04020102020204" pitchFamily="34" charset="0"/>
                </a:rPr>
                <a:t>Finding Funds</a:t>
              </a:r>
            </a:p>
          </p:txBody>
        </p:sp>
        <p:sp>
          <p:nvSpPr>
            <p:cNvPr id="10" name="TextBox 9">
              <a:extLst>
                <a:ext uri="{FF2B5EF4-FFF2-40B4-BE49-F238E27FC236}">
                  <a16:creationId xmlns:a16="http://schemas.microsoft.com/office/drawing/2014/main" id="{1D7499DA-D698-4091-A753-7204348D4E3B}"/>
                </a:ext>
              </a:extLst>
            </p:cNvPr>
            <p:cNvSpPr txBox="1"/>
            <p:nvPr/>
          </p:nvSpPr>
          <p:spPr>
            <a:xfrm>
              <a:off x="838200" y="776506"/>
              <a:ext cx="6106477" cy="861774"/>
            </a:xfrm>
            <a:prstGeom prst="rect">
              <a:avLst/>
            </a:prstGeom>
            <a:noFill/>
          </p:spPr>
          <p:txBody>
            <a:bodyPr wrap="square" rtlCol="0">
              <a:spAutoFit/>
            </a:bodyPr>
            <a:lstStyle/>
            <a:p>
              <a:r>
                <a:rPr lang="en-US" sz="5000" dirty="0">
                  <a:solidFill>
                    <a:schemeClr val="bg1"/>
                  </a:solidFill>
                  <a:latin typeface="Trebuchet MS" panose="020B0603020202020204" pitchFamily="34" charset="0"/>
                </a:rPr>
                <a:t>For Oregon Students</a:t>
              </a:r>
            </a:p>
          </p:txBody>
        </p:sp>
      </p:grpSp>
      <p:sp>
        <p:nvSpPr>
          <p:cNvPr id="11" name="TextBox 10">
            <a:extLst>
              <a:ext uri="{FF2B5EF4-FFF2-40B4-BE49-F238E27FC236}">
                <a16:creationId xmlns:a16="http://schemas.microsoft.com/office/drawing/2014/main" id="{C340E0DD-B63D-485A-865B-81159ED76E2C}"/>
              </a:ext>
            </a:extLst>
          </p:cNvPr>
          <p:cNvSpPr txBox="1"/>
          <p:nvPr/>
        </p:nvSpPr>
        <p:spPr>
          <a:xfrm>
            <a:off x="4234864" y="3358729"/>
            <a:ext cx="7071035" cy="523220"/>
          </a:xfrm>
          <a:prstGeom prst="rect">
            <a:avLst/>
          </a:prstGeom>
          <a:noFill/>
        </p:spPr>
        <p:txBody>
          <a:bodyPr wrap="square" rtlCol="0">
            <a:spAutoFit/>
          </a:bodyPr>
          <a:lstStyle/>
          <a:p>
            <a:r>
              <a:rPr lang="en-US" sz="2800" dirty="0">
                <a:solidFill>
                  <a:schemeClr val="bg1"/>
                </a:solidFill>
              </a:rPr>
              <a:t>Presenter:</a:t>
            </a:r>
          </a:p>
        </p:txBody>
      </p:sp>
      <p:sp>
        <p:nvSpPr>
          <p:cNvPr id="12" name="TextBox 11">
            <a:extLst>
              <a:ext uri="{FF2B5EF4-FFF2-40B4-BE49-F238E27FC236}">
                <a16:creationId xmlns:a16="http://schemas.microsoft.com/office/drawing/2014/main" id="{D9FBB027-D960-477E-9F60-F169812F8AE1}"/>
              </a:ext>
            </a:extLst>
          </p:cNvPr>
          <p:cNvSpPr txBox="1"/>
          <p:nvPr/>
        </p:nvSpPr>
        <p:spPr>
          <a:xfrm>
            <a:off x="4234864" y="4173944"/>
            <a:ext cx="6826102" cy="400110"/>
          </a:xfrm>
          <a:prstGeom prst="rect">
            <a:avLst/>
          </a:prstGeom>
          <a:noFill/>
        </p:spPr>
        <p:txBody>
          <a:bodyPr wrap="square" rtlCol="0">
            <a:spAutoFit/>
          </a:bodyPr>
          <a:lstStyle/>
          <a:p>
            <a:r>
              <a:rPr lang="en-US" sz="2000" dirty="0">
                <a:solidFill>
                  <a:schemeClr val="bg1"/>
                </a:solidFill>
              </a:rPr>
              <a:t>Date:</a:t>
            </a:r>
          </a:p>
        </p:txBody>
      </p:sp>
      <p:pic>
        <p:nvPicPr>
          <p:cNvPr id="14" name="Picture 13" descr="Text&#10;&#10;Description automatically generated">
            <a:extLst>
              <a:ext uri="{FF2B5EF4-FFF2-40B4-BE49-F238E27FC236}">
                <a16:creationId xmlns:a16="http://schemas.microsoft.com/office/drawing/2014/main" id="{93FD8239-1083-4656-B052-3E1F7BB1CE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15881" y="4593605"/>
            <a:ext cx="2545085" cy="1260351"/>
          </a:xfrm>
          <a:prstGeom prst="rect">
            <a:avLst/>
          </a:prstGeom>
        </p:spPr>
      </p:pic>
    </p:spTree>
    <p:extLst>
      <p:ext uri="{BB962C8B-B14F-4D97-AF65-F5344CB8AC3E}">
        <p14:creationId xmlns:p14="http://schemas.microsoft.com/office/powerpoint/2010/main" val="7624660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181FA6A8-9E83-504D-FB0C-3B2807A6078F}"/>
              </a:ext>
            </a:extLst>
          </p:cNvPr>
          <p:cNvSpPr/>
          <p:nvPr/>
        </p:nvSpPr>
        <p:spPr>
          <a:xfrm>
            <a:off x="433252" y="3835687"/>
            <a:ext cx="1828800" cy="1828800"/>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Teenagers using laptop in library">
            <a:extLst>
              <a:ext uri="{FF2B5EF4-FFF2-40B4-BE49-F238E27FC236}">
                <a16:creationId xmlns:a16="http://schemas.microsoft.com/office/drawing/2014/main" id="{3E5D36B9-3C16-DBAB-DF28-F3658790D3B7}"/>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213088" y="3835687"/>
            <a:ext cx="1828800" cy="1828800"/>
          </a:xfrm>
          <a:prstGeom prst="roundRect">
            <a:avLst/>
          </a:prstGeom>
          <a:effectLst>
            <a:outerShdw blurRad="50800" dist="38100" dir="2700000" algn="tl" rotWithShape="0">
              <a:prstClr val="black">
                <a:alpha val="40000"/>
              </a:prstClr>
            </a:outerShdw>
          </a:effectLst>
        </p:spPr>
      </p:pic>
      <p:sp>
        <p:nvSpPr>
          <p:cNvPr id="13" name="TextBox 12">
            <a:extLst>
              <a:ext uri="{FF2B5EF4-FFF2-40B4-BE49-F238E27FC236}">
                <a16:creationId xmlns:a16="http://schemas.microsoft.com/office/drawing/2014/main" id="{02B07171-F9EC-4379-42DA-055B530610FC}"/>
              </a:ext>
            </a:extLst>
          </p:cNvPr>
          <p:cNvSpPr txBox="1"/>
          <p:nvPr/>
        </p:nvSpPr>
        <p:spPr>
          <a:xfrm>
            <a:off x="5249177" y="2703079"/>
            <a:ext cx="6337663" cy="3293209"/>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E57200"/>
                </a:solidFill>
                <a:effectLst/>
                <a:uLnTx/>
                <a:uFillTx/>
                <a:latin typeface="Calibri" panose="020F0502020204030204"/>
                <a:ea typeface="+mn-ea"/>
                <a:cs typeface="+mn-cs"/>
              </a:rPr>
              <a:t>A number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used to determine your eligibility for need-based financial aid</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Determined by data reported on the FAFSA/ORSAA</a:t>
            </a:r>
          </a:p>
          <a:p>
            <a:pPr marR="0" lvl="1" algn="l" defTabSz="914400" rtl="0" eaLnBrk="1" fontAlgn="auto" latinLnBrk="0" hangingPunct="1">
              <a:lnSpc>
                <a:spcPct val="100000"/>
              </a:lnSpc>
              <a:spcBef>
                <a:spcPts val="0"/>
              </a:spcBef>
              <a:spcAft>
                <a:spcPts val="0"/>
              </a:spcAft>
              <a:buClrTx/>
              <a:buSzTx/>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E57200"/>
                </a:solidFill>
                <a:effectLst/>
                <a:uLnTx/>
                <a:uFillTx/>
                <a:latin typeface="Calibri" panose="020F0502020204030204"/>
                <a:ea typeface="+mn-ea"/>
                <a:cs typeface="+mn-cs"/>
              </a:rPr>
              <a:t>SAI does not change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from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school-to-school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Used to </a:t>
            </a:r>
            <a:r>
              <a:rPr kumimoji="0" lang="en-US" sz="2400" b="1" i="0" u="none" strike="noStrike" kern="1200" cap="none" spc="0" normalizeH="0" baseline="0" noProof="0" dirty="0">
                <a:ln>
                  <a:noFill/>
                </a:ln>
                <a:solidFill>
                  <a:srgbClr val="E57200"/>
                </a:solidFill>
                <a:effectLst/>
                <a:uLnTx/>
                <a:uFillTx/>
                <a:latin typeface="Calibri" panose="020F0502020204030204"/>
                <a:ea typeface="+mn-ea"/>
                <a:cs typeface="+mn-cs"/>
              </a:rPr>
              <a:t>determine a student’s financial need</a:t>
            </a:r>
            <a:r>
              <a:rPr kumimoji="0" lang="en-US" sz="2400" b="0" i="0" u="none" strike="noStrike" kern="1200" cap="none" spc="0" normalizeH="0" baseline="0" noProof="0" dirty="0">
                <a:ln>
                  <a:noFill/>
                </a:ln>
                <a:solidFill>
                  <a:srgbClr val="E57200"/>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calculation</a:t>
            </a:r>
          </a:p>
        </p:txBody>
      </p:sp>
      <p:sp>
        <p:nvSpPr>
          <p:cNvPr id="14" name="TextBox 13">
            <a:extLst>
              <a:ext uri="{FF2B5EF4-FFF2-40B4-BE49-F238E27FC236}">
                <a16:creationId xmlns:a16="http://schemas.microsoft.com/office/drawing/2014/main" id="{6CF6B56B-D25E-F4F0-5028-C3F80A95A585}"/>
              </a:ext>
            </a:extLst>
          </p:cNvPr>
          <p:cNvSpPr txBox="1"/>
          <p:nvPr/>
        </p:nvSpPr>
        <p:spPr>
          <a:xfrm>
            <a:off x="5249177" y="1882692"/>
            <a:ext cx="60960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Student Aid Index (SAI)</a:t>
            </a:r>
          </a:p>
        </p:txBody>
      </p:sp>
      <p:sp>
        <p:nvSpPr>
          <p:cNvPr id="15" name="Rectangle 14">
            <a:extLst>
              <a:ext uri="{FF2B5EF4-FFF2-40B4-BE49-F238E27FC236}">
                <a16:creationId xmlns:a16="http://schemas.microsoft.com/office/drawing/2014/main" id="{F52A780A-114A-A00C-9966-10806B275007}"/>
              </a:ext>
            </a:extLst>
          </p:cNvPr>
          <p:cNvSpPr/>
          <p:nvPr/>
        </p:nvSpPr>
        <p:spPr>
          <a:xfrm>
            <a:off x="2212848" y="2084184"/>
            <a:ext cx="1828800" cy="1828800"/>
          </a:xfrm>
          <a:prstGeom prst="rect">
            <a:avLst/>
          </a:prstGeom>
          <a:solidFill>
            <a:schemeClr val="accent5"/>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descr="Children hugging military serviceman">
            <a:extLst>
              <a:ext uri="{FF2B5EF4-FFF2-40B4-BE49-F238E27FC236}">
                <a16:creationId xmlns:a16="http://schemas.microsoft.com/office/drawing/2014/main" id="{94327537-B39C-387D-C261-C5483763EEB3}"/>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433252" y="2046515"/>
            <a:ext cx="1828800" cy="1828800"/>
          </a:xfrm>
          <a:prstGeom prst="roundRect">
            <a:avLst/>
          </a:prstGeom>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FF5E5EA6-EF81-871B-14D9-EB29ECE293C1}"/>
              </a:ext>
            </a:extLst>
          </p:cNvPr>
          <p:cNvSpPr txBox="1"/>
          <p:nvPr/>
        </p:nvSpPr>
        <p:spPr>
          <a:xfrm>
            <a:off x="413906" y="346363"/>
            <a:ext cx="600835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57200"/>
                </a:solidFill>
                <a:effectLst/>
                <a:uLnTx/>
                <a:uFillTx/>
                <a:latin typeface="Arial" panose="020B0604020202020204" pitchFamily="34" charset="0"/>
                <a:ea typeface="+mn-ea"/>
                <a:cs typeface="Arial" panose="020B0604020202020204" pitchFamily="34" charset="0"/>
              </a:rPr>
              <a:t>Financial Aid Terms</a:t>
            </a:r>
          </a:p>
        </p:txBody>
      </p:sp>
      <p:sp>
        <p:nvSpPr>
          <p:cNvPr id="6" name="TextBox 5">
            <a:extLst>
              <a:ext uri="{FF2B5EF4-FFF2-40B4-BE49-F238E27FC236}">
                <a16:creationId xmlns:a16="http://schemas.microsoft.com/office/drawing/2014/main" id="{6201B5F1-6DC3-A57D-FFD0-D8B2BC2FABE1}"/>
              </a:ext>
            </a:extLst>
          </p:cNvPr>
          <p:cNvSpPr txBox="1"/>
          <p:nvPr/>
        </p:nvSpPr>
        <p:spPr>
          <a:xfrm>
            <a:off x="413905" y="642970"/>
            <a:ext cx="629169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Student Aid Index</a:t>
            </a:r>
            <a:endParaRPr kumimoji="0" lang="en-US" sz="44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p:txBody>
      </p:sp>
    </p:spTree>
    <p:extLst>
      <p:ext uri="{BB962C8B-B14F-4D97-AF65-F5344CB8AC3E}">
        <p14:creationId xmlns:p14="http://schemas.microsoft.com/office/powerpoint/2010/main" val="24499467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181FA6A8-9E83-504D-FB0C-3B2807A6078F}"/>
              </a:ext>
            </a:extLst>
          </p:cNvPr>
          <p:cNvSpPr/>
          <p:nvPr/>
        </p:nvSpPr>
        <p:spPr>
          <a:xfrm>
            <a:off x="433252" y="3835687"/>
            <a:ext cx="1828800" cy="1828800"/>
          </a:xfrm>
          <a:prstGeom prst="rect">
            <a:avLst/>
          </a:prstGeom>
          <a:solidFill>
            <a:srgbClr val="F7DB69"/>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Group of standing people looking at whiteboard on classroom wall, man wearing glasses holding whiteboard marker and writing">
            <a:extLst>
              <a:ext uri="{FF2B5EF4-FFF2-40B4-BE49-F238E27FC236}">
                <a16:creationId xmlns:a16="http://schemas.microsoft.com/office/drawing/2014/main" id="{3E5D36B9-3C16-DBAB-DF28-F3658790D3B7}"/>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213088" y="3835687"/>
            <a:ext cx="1828800" cy="1828800"/>
          </a:xfrm>
          <a:prstGeom prst="roundRect">
            <a:avLst/>
          </a:prstGeom>
          <a:effectLst>
            <a:outerShdw blurRad="50800" dist="38100" dir="2700000" algn="tl" rotWithShape="0">
              <a:prstClr val="black">
                <a:alpha val="40000"/>
              </a:prstClr>
            </a:outerShdw>
          </a:effectLst>
        </p:spPr>
      </p:pic>
      <p:sp>
        <p:nvSpPr>
          <p:cNvPr id="13" name="TextBox 12">
            <a:extLst>
              <a:ext uri="{FF2B5EF4-FFF2-40B4-BE49-F238E27FC236}">
                <a16:creationId xmlns:a16="http://schemas.microsoft.com/office/drawing/2014/main" id="{02B07171-F9EC-4379-42DA-055B530610FC}"/>
              </a:ext>
            </a:extLst>
          </p:cNvPr>
          <p:cNvSpPr txBox="1"/>
          <p:nvPr/>
        </p:nvSpPr>
        <p:spPr>
          <a:xfrm>
            <a:off x="5249177" y="2863720"/>
            <a:ext cx="6337663" cy="2123658"/>
          </a:xfrm>
          <a:prstGeom prst="rect">
            <a:avLst/>
          </a:prstGeom>
          <a:noFill/>
        </p:spPr>
        <p:txBody>
          <a:bodyPr wrap="square">
            <a:spAutoFit/>
          </a:bodyPr>
          <a:lstStyle/>
          <a:p>
            <a:pPr marL="285750" indent="-285750">
              <a:buFont typeface="Arial" panose="020B0604020202020204" pitchFamily="34" charset="0"/>
              <a:buChar char="•"/>
            </a:pPr>
            <a:r>
              <a:rPr lang="en-US" sz="2400" b="1" dirty="0">
                <a:solidFill>
                  <a:schemeClr val="accent3"/>
                </a:solidFill>
              </a:rPr>
              <a:t>A formula </a:t>
            </a:r>
            <a:r>
              <a:rPr lang="en-US" sz="2400" dirty="0"/>
              <a:t>used to determine the amount of need-based aid you can receive</a:t>
            </a:r>
          </a:p>
          <a:p>
            <a:pPr lvl="1"/>
            <a:r>
              <a:rPr lang="en-US" dirty="0"/>
              <a:t>Cost of Attendance – Student Aid Index =  Financial Need</a:t>
            </a:r>
          </a:p>
          <a:p>
            <a:pPr lvl="1"/>
            <a:endParaRPr lang="en-US" dirty="0"/>
          </a:p>
          <a:p>
            <a:pPr marL="285750" indent="-285750">
              <a:buFont typeface="Arial" panose="020B0604020202020204" pitchFamily="34" charset="0"/>
              <a:buChar char="•"/>
            </a:pPr>
            <a:r>
              <a:rPr lang="en-US" sz="2400" b="1" dirty="0">
                <a:solidFill>
                  <a:schemeClr val="accent3"/>
                </a:solidFill>
              </a:rPr>
              <a:t>You cannot </a:t>
            </a:r>
            <a:r>
              <a:rPr lang="en-US" sz="2400" dirty="0"/>
              <a:t>receive more need-based aid than the amount of your financial need</a:t>
            </a:r>
          </a:p>
        </p:txBody>
      </p:sp>
      <p:sp>
        <p:nvSpPr>
          <p:cNvPr id="14" name="TextBox 13">
            <a:extLst>
              <a:ext uri="{FF2B5EF4-FFF2-40B4-BE49-F238E27FC236}">
                <a16:creationId xmlns:a16="http://schemas.microsoft.com/office/drawing/2014/main" id="{6CF6B56B-D25E-F4F0-5028-C3F80A95A585}"/>
              </a:ext>
            </a:extLst>
          </p:cNvPr>
          <p:cNvSpPr txBox="1"/>
          <p:nvPr/>
        </p:nvSpPr>
        <p:spPr>
          <a:xfrm>
            <a:off x="5249177" y="1882692"/>
            <a:ext cx="6096000" cy="584775"/>
          </a:xfrm>
          <a:prstGeom prst="rect">
            <a:avLst/>
          </a:prstGeom>
          <a:noFill/>
        </p:spPr>
        <p:txBody>
          <a:bodyPr wrap="square" rtlCol="0">
            <a:spAutoFit/>
          </a:bodyPr>
          <a:lstStyle/>
          <a:p>
            <a:r>
              <a:rPr lang="en-US" sz="3200" b="1" dirty="0"/>
              <a:t>Financial Need </a:t>
            </a:r>
          </a:p>
        </p:txBody>
      </p:sp>
      <p:sp>
        <p:nvSpPr>
          <p:cNvPr id="15" name="Rectangle 14">
            <a:extLst>
              <a:ext uri="{FF2B5EF4-FFF2-40B4-BE49-F238E27FC236}">
                <a16:creationId xmlns:a16="http://schemas.microsoft.com/office/drawing/2014/main" id="{F52A780A-114A-A00C-9966-10806B275007}"/>
              </a:ext>
            </a:extLst>
          </p:cNvPr>
          <p:cNvSpPr/>
          <p:nvPr/>
        </p:nvSpPr>
        <p:spPr>
          <a:xfrm>
            <a:off x="2212848" y="2084184"/>
            <a:ext cx="1828800" cy="1828800"/>
          </a:xfrm>
          <a:prstGeom prst="rect">
            <a:avLst/>
          </a:prstGeom>
          <a:solidFill>
            <a:srgbClr val="89AEB9"/>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Students in study carrels">
            <a:extLst>
              <a:ext uri="{FF2B5EF4-FFF2-40B4-BE49-F238E27FC236}">
                <a16:creationId xmlns:a16="http://schemas.microsoft.com/office/drawing/2014/main" id="{94327537-B39C-387D-C261-C5483763EEB3}"/>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433252" y="2046515"/>
            <a:ext cx="1828800" cy="1828800"/>
          </a:xfrm>
          <a:prstGeom prst="roundRect">
            <a:avLst/>
          </a:prstGeom>
          <a:blipFill>
            <a:blip r:embed="rId5" cstate="email">
              <a:extLst>
                <a:ext uri="{28A0092B-C50C-407E-A947-70E740481C1C}">
                  <a14:useLocalDpi xmlns:a14="http://schemas.microsoft.com/office/drawing/2010/main"/>
                </a:ext>
              </a:extLst>
            </a:blip>
            <a:stretch>
              <a:fillRect/>
            </a:stretch>
          </a:blipFill>
          <a:effectLst>
            <a:outerShdw blurRad="50800" dist="38100" dir="2700000" algn="tl" rotWithShape="0">
              <a:prstClr val="black">
                <a:alpha val="40000"/>
              </a:prstClr>
            </a:outerShdw>
          </a:effectLst>
        </p:spPr>
      </p:pic>
      <p:sp>
        <p:nvSpPr>
          <p:cNvPr id="2" name="TextBox 1">
            <a:extLst>
              <a:ext uri="{FF2B5EF4-FFF2-40B4-BE49-F238E27FC236}">
                <a16:creationId xmlns:a16="http://schemas.microsoft.com/office/drawing/2014/main" id="{8C2685D6-4CC1-2E28-BF76-8A3589A18CC3}"/>
              </a:ext>
            </a:extLst>
          </p:cNvPr>
          <p:cNvSpPr txBox="1"/>
          <p:nvPr/>
        </p:nvSpPr>
        <p:spPr>
          <a:xfrm>
            <a:off x="413906" y="346363"/>
            <a:ext cx="6008355" cy="400110"/>
          </a:xfrm>
          <a:prstGeom prst="rect">
            <a:avLst/>
          </a:prstGeom>
          <a:noFill/>
        </p:spPr>
        <p:txBody>
          <a:bodyPr wrap="square" rtlCol="0">
            <a:spAutoFit/>
          </a:bodyPr>
          <a:lstStyle/>
          <a:p>
            <a:r>
              <a:rPr lang="en-US" sz="2000" dirty="0">
                <a:solidFill>
                  <a:schemeClr val="accent5"/>
                </a:solidFill>
                <a:latin typeface="Arial" panose="020B0604020202020204" pitchFamily="34" charset="0"/>
                <a:cs typeface="Arial" panose="020B0604020202020204" pitchFamily="34" charset="0"/>
              </a:rPr>
              <a:t>Financial Aid Terms</a:t>
            </a:r>
          </a:p>
        </p:txBody>
      </p:sp>
      <p:sp>
        <p:nvSpPr>
          <p:cNvPr id="4" name="TextBox 3">
            <a:extLst>
              <a:ext uri="{FF2B5EF4-FFF2-40B4-BE49-F238E27FC236}">
                <a16:creationId xmlns:a16="http://schemas.microsoft.com/office/drawing/2014/main" id="{BE771E94-201C-3DED-C73D-9C6DE3F6F24D}"/>
              </a:ext>
            </a:extLst>
          </p:cNvPr>
          <p:cNvSpPr txBox="1"/>
          <p:nvPr/>
        </p:nvSpPr>
        <p:spPr>
          <a:xfrm>
            <a:off x="413905" y="642970"/>
            <a:ext cx="6291694" cy="584775"/>
          </a:xfrm>
          <a:prstGeom prst="rect">
            <a:avLst/>
          </a:prstGeom>
          <a:noFill/>
        </p:spPr>
        <p:txBody>
          <a:bodyPr wrap="square" rtlCol="0">
            <a:spAutoFit/>
          </a:bodyPr>
          <a:lstStyle/>
          <a:p>
            <a:r>
              <a:rPr lang="en-US" sz="3200" dirty="0">
                <a:latin typeface="Trebuchet MS" panose="020B0603020202020204" pitchFamily="34" charset="0"/>
              </a:rPr>
              <a:t>Financial Need</a:t>
            </a:r>
            <a:endParaRPr lang="en-US" sz="4400" dirty="0">
              <a:latin typeface="Trebuchet MS" panose="020B0603020202020204" pitchFamily="34" charset="0"/>
            </a:endParaRPr>
          </a:p>
        </p:txBody>
      </p:sp>
    </p:spTree>
    <p:extLst>
      <p:ext uri="{BB962C8B-B14F-4D97-AF65-F5344CB8AC3E}">
        <p14:creationId xmlns:p14="http://schemas.microsoft.com/office/powerpoint/2010/main" val="15205058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C22F46C-6017-A085-AED5-04420881EB15}"/>
              </a:ext>
            </a:extLst>
          </p:cNvPr>
          <p:cNvPicPr>
            <a:picLocks noChangeAspect="1"/>
          </p:cNvPicPr>
          <p:nvPr/>
        </p:nvPicPr>
        <p:blipFill rotWithShape="1">
          <a:blip r:embed="rId3">
            <a:extLst>
              <a:ext uri="{28A0092B-C50C-407E-A947-70E740481C1C}">
                <a14:useLocalDpi xmlns:a14="http://schemas.microsoft.com/office/drawing/2010/main" val="0"/>
              </a:ext>
            </a:extLst>
          </a:blip>
          <a:srcRect b="-1548"/>
          <a:stretch/>
        </p:blipFill>
        <p:spPr>
          <a:xfrm>
            <a:off x="0" y="-296562"/>
            <a:ext cx="12192000" cy="4964177"/>
          </a:xfrm>
          <a:prstGeom prst="rect">
            <a:avLst/>
          </a:prstGeom>
        </p:spPr>
      </p:pic>
      <p:sp>
        <p:nvSpPr>
          <p:cNvPr id="16" name="Rectangle 15">
            <a:extLst>
              <a:ext uri="{FF2B5EF4-FFF2-40B4-BE49-F238E27FC236}">
                <a16:creationId xmlns:a16="http://schemas.microsoft.com/office/drawing/2014/main" id="{630E9FFD-F54E-C0F8-9179-E44499592317}"/>
              </a:ext>
            </a:extLst>
          </p:cNvPr>
          <p:cNvSpPr/>
          <p:nvPr/>
        </p:nvSpPr>
        <p:spPr>
          <a:xfrm>
            <a:off x="0" y="3429000"/>
            <a:ext cx="12192000" cy="892627"/>
          </a:xfrm>
          <a:prstGeom prst="rect">
            <a:avLst/>
          </a:prstGeom>
          <a:solidFill>
            <a:schemeClr val="accent1">
              <a:alpha val="7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ADAEE69C-1C7F-7039-63D5-80ED96ADF078}"/>
              </a:ext>
            </a:extLst>
          </p:cNvPr>
          <p:cNvSpPr txBox="1"/>
          <p:nvPr/>
        </p:nvSpPr>
        <p:spPr>
          <a:xfrm>
            <a:off x="391886" y="3490592"/>
            <a:ext cx="486591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FAFSA/ORSAA</a:t>
            </a:r>
          </a:p>
        </p:txBody>
      </p:sp>
      <p:sp>
        <p:nvSpPr>
          <p:cNvPr id="11" name="TextBox 10">
            <a:extLst>
              <a:ext uri="{FF2B5EF4-FFF2-40B4-BE49-F238E27FC236}">
                <a16:creationId xmlns:a16="http://schemas.microsoft.com/office/drawing/2014/main" id="{BAA8F53A-2A13-00C7-C9D4-01A6E1A77923}"/>
              </a:ext>
            </a:extLst>
          </p:cNvPr>
          <p:cNvSpPr txBox="1"/>
          <p:nvPr/>
        </p:nvSpPr>
        <p:spPr>
          <a:xfrm>
            <a:off x="1528572" y="4562856"/>
            <a:ext cx="304495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FSA ID</a:t>
            </a:r>
          </a:p>
        </p:txBody>
      </p:sp>
      <p:sp>
        <p:nvSpPr>
          <p:cNvPr id="12" name="TextBox 11">
            <a:extLst>
              <a:ext uri="{FF2B5EF4-FFF2-40B4-BE49-F238E27FC236}">
                <a16:creationId xmlns:a16="http://schemas.microsoft.com/office/drawing/2014/main" id="{E8EF7704-7DBE-F89E-249E-DC895B9F45D3}"/>
              </a:ext>
            </a:extLst>
          </p:cNvPr>
          <p:cNvSpPr txBox="1"/>
          <p:nvPr/>
        </p:nvSpPr>
        <p:spPr>
          <a:xfrm>
            <a:off x="4573524" y="4562856"/>
            <a:ext cx="304495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ORSAA Account Creation</a:t>
            </a:r>
          </a:p>
        </p:txBody>
      </p:sp>
      <p:sp>
        <p:nvSpPr>
          <p:cNvPr id="14" name="TextBox 13">
            <a:extLst>
              <a:ext uri="{FF2B5EF4-FFF2-40B4-BE49-F238E27FC236}">
                <a16:creationId xmlns:a16="http://schemas.microsoft.com/office/drawing/2014/main" id="{CB24E2B1-43CA-317F-F81C-B7C429C3353F}"/>
              </a:ext>
            </a:extLst>
          </p:cNvPr>
          <p:cNvSpPr txBox="1"/>
          <p:nvPr/>
        </p:nvSpPr>
        <p:spPr>
          <a:xfrm>
            <a:off x="7618476" y="4562856"/>
            <a:ext cx="304495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FAFSA/ORSAA Information</a:t>
            </a:r>
          </a:p>
        </p:txBody>
      </p:sp>
    </p:spTree>
    <p:extLst>
      <p:ext uri="{BB962C8B-B14F-4D97-AF65-F5344CB8AC3E}">
        <p14:creationId xmlns:p14="http://schemas.microsoft.com/office/powerpoint/2010/main" val="23319927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Diagonal Corners Rounded 4">
            <a:extLst>
              <a:ext uri="{FF2B5EF4-FFF2-40B4-BE49-F238E27FC236}">
                <a16:creationId xmlns:a16="http://schemas.microsoft.com/office/drawing/2014/main" id="{1DEADBD6-BFB3-456B-A0F6-9012044A94A4}"/>
              </a:ext>
            </a:extLst>
          </p:cNvPr>
          <p:cNvSpPr/>
          <p:nvPr/>
        </p:nvSpPr>
        <p:spPr>
          <a:xfrm>
            <a:off x="293545" y="221672"/>
            <a:ext cx="5481205" cy="6414655"/>
          </a:xfrm>
          <a:prstGeom prst="round2Diag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D0B74C8-46D8-4132-8AD6-13C537F98C21}"/>
              </a:ext>
            </a:extLst>
          </p:cNvPr>
          <p:cNvSpPr txBox="1"/>
          <p:nvPr/>
        </p:nvSpPr>
        <p:spPr>
          <a:xfrm>
            <a:off x="1223719" y="659636"/>
            <a:ext cx="3620856" cy="769441"/>
          </a:xfrm>
          <a:prstGeom prst="rect">
            <a:avLst/>
          </a:prstGeom>
          <a:noFill/>
        </p:spPr>
        <p:txBody>
          <a:bodyPr wrap="square" rtlCol="0">
            <a:spAutoFit/>
          </a:bodyPr>
          <a:lstStyle/>
          <a:p>
            <a:r>
              <a:rPr lang="en-US" sz="4400" dirty="0">
                <a:solidFill>
                  <a:schemeClr val="bg1"/>
                </a:solidFill>
                <a:latin typeface="Arial Black" panose="020B0A04020102020204" pitchFamily="34" charset="0"/>
              </a:rPr>
              <a:t>The FSA ID</a:t>
            </a:r>
          </a:p>
        </p:txBody>
      </p:sp>
      <p:sp>
        <p:nvSpPr>
          <p:cNvPr id="13" name="TextBox 12">
            <a:extLst>
              <a:ext uri="{FF2B5EF4-FFF2-40B4-BE49-F238E27FC236}">
                <a16:creationId xmlns:a16="http://schemas.microsoft.com/office/drawing/2014/main" id="{E2A7D23B-9A37-44DC-B3E0-195E2B2C363F}"/>
              </a:ext>
            </a:extLst>
          </p:cNvPr>
          <p:cNvSpPr txBox="1"/>
          <p:nvPr/>
        </p:nvSpPr>
        <p:spPr>
          <a:xfrm>
            <a:off x="6671144" y="620202"/>
            <a:ext cx="5024003" cy="584775"/>
          </a:xfrm>
          <a:prstGeom prst="rect">
            <a:avLst/>
          </a:prstGeom>
          <a:noFill/>
        </p:spPr>
        <p:txBody>
          <a:bodyPr wrap="square" rtlCol="0">
            <a:spAutoFit/>
          </a:bodyPr>
          <a:lstStyle/>
          <a:p>
            <a:pPr algn="ctr"/>
            <a:r>
              <a:rPr lang="en-US" sz="3200" dirty="0">
                <a:latin typeface="Arial Black" panose="020B0A04020102020204" pitchFamily="34" charset="0"/>
              </a:rPr>
              <a:t>What is the FSA ID?</a:t>
            </a:r>
          </a:p>
        </p:txBody>
      </p:sp>
      <p:cxnSp>
        <p:nvCxnSpPr>
          <p:cNvPr id="16" name="Straight Connector 15">
            <a:extLst>
              <a:ext uri="{FF2B5EF4-FFF2-40B4-BE49-F238E27FC236}">
                <a16:creationId xmlns:a16="http://schemas.microsoft.com/office/drawing/2014/main" id="{603E248F-3F40-4E11-A43D-9CBF3EBEF82F}"/>
              </a:ext>
            </a:extLst>
          </p:cNvPr>
          <p:cNvCxnSpPr>
            <a:cxnSpLocks/>
            <a:stCxn id="13" idx="2"/>
            <a:endCxn id="17" idx="0"/>
          </p:cNvCxnSpPr>
          <p:nvPr/>
        </p:nvCxnSpPr>
        <p:spPr>
          <a:xfrm flipH="1">
            <a:off x="9183136" y="1204977"/>
            <a:ext cx="10" cy="80424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D3EEBE3D-759B-431C-8586-2529F7575212}"/>
              </a:ext>
            </a:extLst>
          </p:cNvPr>
          <p:cNvSpPr txBox="1"/>
          <p:nvPr/>
        </p:nvSpPr>
        <p:spPr>
          <a:xfrm>
            <a:off x="6671144" y="2009217"/>
            <a:ext cx="5023983" cy="4524315"/>
          </a:xfrm>
          <a:prstGeom prst="rect">
            <a:avLst/>
          </a:prstGeom>
          <a:noFill/>
        </p:spPr>
        <p:txBody>
          <a:bodyPr wrap="square" rtlCol="0">
            <a:spAutoFit/>
          </a:bodyPr>
          <a:lstStyle/>
          <a:p>
            <a:pPr marL="0" indent="0">
              <a:lnSpc>
                <a:spcPct val="100000"/>
              </a:lnSpc>
              <a:buNone/>
            </a:pPr>
            <a:r>
              <a:rPr lang="en-US" sz="2400" dirty="0">
                <a:solidFill>
                  <a:srgbClr val="212529"/>
                </a:solidFill>
                <a:latin typeface="Arial" panose="020B0604020202020204" pitchFamily="34" charset="0"/>
                <a:cs typeface="Arial" panose="020B0604020202020204" pitchFamily="34" charset="0"/>
              </a:rPr>
              <a:t>The FSA ID is</a:t>
            </a:r>
            <a:r>
              <a:rPr lang="en-US" sz="2400" b="0" i="0" dirty="0">
                <a:solidFill>
                  <a:srgbClr val="212529"/>
                </a:solidFill>
                <a:effectLst/>
                <a:latin typeface="Arial" panose="020B0604020202020204" pitchFamily="34" charset="0"/>
                <a:cs typeface="Arial" panose="020B0604020202020204" pitchFamily="34" charset="0"/>
              </a:rPr>
              <a:t> a username and password combination you use to log in to U.S. Department of Education (ED) online systems</a:t>
            </a:r>
            <a:r>
              <a:rPr lang="en-US" sz="2400" dirty="0">
                <a:solidFill>
                  <a:srgbClr val="212529"/>
                </a:solidFill>
                <a:latin typeface="Arial" panose="020B0604020202020204" pitchFamily="34" charset="0"/>
                <a:cs typeface="Arial" panose="020B0604020202020204" pitchFamily="34" charset="0"/>
              </a:rPr>
              <a:t> – also known as your StudentAid.gov account.</a:t>
            </a:r>
            <a:endParaRPr lang="en-US" sz="2400" b="0" i="0" dirty="0">
              <a:solidFill>
                <a:srgbClr val="212529"/>
              </a:solidFill>
              <a:effectLst/>
              <a:latin typeface="Arial" panose="020B0604020202020204" pitchFamily="34" charset="0"/>
              <a:cs typeface="Arial" panose="020B0604020202020204" pitchFamily="34" charset="0"/>
            </a:endParaRPr>
          </a:p>
          <a:p>
            <a:pPr marL="0" indent="0">
              <a:lnSpc>
                <a:spcPct val="100000"/>
              </a:lnSpc>
              <a:buNone/>
            </a:pPr>
            <a:endParaRPr lang="en-US" sz="2400" dirty="0">
              <a:solidFill>
                <a:srgbClr val="212529"/>
              </a:solidFill>
              <a:latin typeface="Arial" panose="020B0604020202020204" pitchFamily="34" charset="0"/>
              <a:cs typeface="Arial" panose="020B0604020202020204" pitchFamily="34" charset="0"/>
            </a:endParaRPr>
          </a:p>
          <a:p>
            <a:pPr marL="0" indent="0">
              <a:lnSpc>
                <a:spcPct val="100000"/>
              </a:lnSpc>
              <a:buNone/>
            </a:pPr>
            <a:r>
              <a:rPr lang="en-US" sz="2400" b="0" i="0" dirty="0">
                <a:solidFill>
                  <a:srgbClr val="212529"/>
                </a:solidFill>
                <a:effectLst/>
                <a:latin typeface="Arial" panose="020B0604020202020204" pitchFamily="34" charset="0"/>
                <a:cs typeface="Arial" panose="020B0604020202020204" pitchFamily="34" charset="0"/>
              </a:rPr>
              <a:t>The FSA ID is your legal signature and shouldn’t be created or used by anyone other than you—not even your parent, your child, or a school official. </a:t>
            </a:r>
          </a:p>
        </p:txBody>
      </p:sp>
      <p:pic>
        <p:nvPicPr>
          <p:cNvPr id="11" name="Picture 10" descr="Close-up of graduation cap and tassel">
            <a:extLst>
              <a:ext uri="{FF2B5EF4-FFF2-40B4-BE49-F238E27FC236}">
                <a16:creationId xmlns:a16="http://schemas.microsoft.com/office/drawing/2014/main" id="{2BA93915-D36C-87DC-96DE-880D637A0E81}"/>
              </a:ext>
            </a:extLst>
          </p:cNvPr>
          <p:cNvPicPr>
            <a:picLocks noChangeAspect="1"/>
          </p:cNvPicPr>
          <p:nvPr/>
        </p:nvPicPr>
        <p:blipFill>
          <a:blip r:embed="rId3" cstate="email">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a:ext>
            </a:extLst>
          </a:blip>
          <a:stretch>
            <a:fillRect/>
          </a:stretch>
        </p:blipFill>
        <p:spPr>
          <a:xfrm>
            <a:off x="990405" y="1695449"/>
            <a:ext cx="4087484" cy="4502915"/>
          </a:xfrm>
          <a:prstGeom prst="round2DiagRect">
            <a:avLst/>
          </a:prstGeom>
        </p:spPr>
      </p:pic>
    </p:spTree>
    <p:extLst>
      <p:ext uri="{BB962C8B-B14F-4D97-AF65-F5344CB8AC3E}">
        <p14:creationId xmlns:p14="http://schemas.microsoft.com/office/powerpoint/2010/main" val="26472381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9A14248-9A84-49BB-B293-6EFDFFBCBD90}"/>
              </a:ext>
            </a:extLst>
          </p:cNvPr>
          <p:cNvGrpSpPr/>
          <p:nvPr/>
        </p:nvGrpSpPr>
        <p:grpSpPr>
          <a:xfrm>
            <a:off x="2140783" y="2113772"/>
            <a:ext cx="2549747" cy="3849621"/>
            <a:chOff x="557689" y="2717276"/>
            <a:chExt cx="2103120" cy="3849621"/>
          </a:xfrm>
          <a:effectLst>
            <a:outerShdw blurRad="50800" dist="38100" dir="2700000" algn="tl" rotWithShape="0">
              <a:prstClr val="black">
                <a:alpha val="40000"/>
              </a:prstClr>
            </a:outerShdw>
          </a:effectLst>
        </p:grpSpPr>
        <p:sp>
          <p:nvSpPr>
            <p:cNvPr id="4" name="Rectangle: Rounded Corners 3">
              <a:extLst>
                <a:ext uri="{FF2B5EF4-FFF2-40B4-BE49-F238E27FC236}">
                  <a16:creationId xmlns:a16="http://schemas.microsoft.com/office/drawing/2014/main" id="{46D465D9-36F4-4703-81C1-80C7770D6106}"/>
                </a:ext>
              </a:extLst>
            </p:cNvPr>
            <p:cNvSpPr/>
            <p:nvPr/>
          </p:nvSpPr>
          <p:spPr>
            <a:xfrm>
              <a:off x="557689" y="3570308"/>
              <a:ext cx="2103120" cy="2996589"/>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Rounded Corners 20">
              <a:extLst>
                <a:ext uri="{FF2B5EF4-FFF2-40B4-BE49-F238E27FC236}">
                  <a16:creationId xmlns:a16="http://schemas.microsoft.com/office/drawing/2014/main" id="{EB32FDA6-BA9C-45C5-A474-002D5B84CCF4}"/>
                </a:ext>
              </a:extLst>
            </p:cNvPr>
            <p:cNvSpPr/>
            <p:nvPr/>
          </p:nvSpPr>
          <p:spPr>
            <a:xfrm>
              <a:off x="557691" y="2717276"/>
              <a:ext cx="2102177" cy="105580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Speech Bubble: Rectangle with Corners Rounded 21">
              <a:extLst>
                <a:ext uri="{FF2B5EF4-FFF2-40B4-BE49-F238E27FC236}">
                  <a16:creationId xmlns:a16="http://schemas.microsoft.com/office/drawing/2014/main" id="{E9AAA83B-88E7-42E1-8101-7EDB1DF4AA76}"/>
                </a:ext>
              </a:extLst>
            </p:cNvPr>
            <p:cNvSpPr/>
            <p:nvPr/>
          </p:nvSpPr>
          <p:spPr>
            <a:xfrm>
              <a:off x="557690" y="3252247"/>
              <a:ext cx="2102177" cy="886120"/>
            </a:xfrm>
            <a:prstGeom prst="wedgeRoundRectCallout">
              <a:avLst>
                <a:gd name="adj1" fmla="val -10519"/>
                <a:gd name="adj2" fmla="val 79521"/>
                <a:gd name="adj3" fmla="val 1666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Contributor</a:t>
              </a:r>
            </a:p>
          </p:txBody>
        </p:sp>
      </p:grpSp>
      <p:grpSp>
        <p:nvGrpSpPr>
          <p:cNvPr id="28" name="Group 27">
            <a:extLst>
              <a:ext uri="{FF2B5EF4-FFF2-40B4-BE49-F238E27FC236}">
                <a16:creationId xmlns:a16="http://schemas.microsoft.com/office/drawing/2014/main" id="{F9307A3B-5690-48F1-924C-C3ED7EBDD9F5}"/>
              </a:ext>
            </a:extLst>
          </p:cNvPr>
          <p:cNvGrpSpPr/>
          <p:nvPr/>
        </p:nvGrpSpPr>
        <p:grpSpPr>
          <a:xfrm>
            <a:off x="411480" y="347472"/>
            <a:ext cx="6291694" cy="935309"/>
            <a:chOff x="838200" y="339436"/>
            <a:chExt cx="4185526" cy="935309"/>
          </a:xfrm>
        </p:grpSpPr>
        <p:sp>
          <p:nvSpPr>
            <p:cNvPr id="29" name="TextBox 28">
              <a:extLst>
                <a:ext uri="{FF2B5EF4-FFF2-40B4-BE49-F238E27FC236}">
                  <a16:creationId xmlns:a16="http://schemas.microsoft.com/office/drawing/2014/main" id="{C2BBA5B9-F871-4333-855E-9BE276E18369}"/>
                </a:ext>
              </a:extLst>
            </p:cNvPr>
            <p:cNvSpPr txBox="1"/>
            <p:nvPr/>
          </p:nvSpPr>
          <p:spPr>
            <a:xfrm>
              <a:off x="838200" y="339436"/>
              <a:ext cx="3997036" cy="400110"/>
            </a:xfrm>
            <a:prstGeom prst="rect">
              <a:avLst/>
            </a:prstGeom>
            <a:noFill/>
          </p:spPr>
          <p:txBody>
            <a:bodyPr wrap="square" rtlCol="0">
              <a:spAutoFit/>
            </a:bodyPr>
            <a:lstStyle/>
            <a:p>
              <a:r>
                <a:rPr lang="en-US" sz="2000" dirty="0">
                  <a:solidFill>
                    <a:schemeClr val="accent5"/>
                  </a:solidFill>
                  <a:latin typeface="Arial" panose="020B0604020202020204" pitchFamily="34" charset="0"/>
                  <a:cs typeface="Arial" panose="020B0604020202020204" pitchFamily="34" charset="0"/>
                </a:rPr>
                <a:t>FSA ID</a:t>
              </a:r>
            </a:p>
          </p:txBody>
        </p:sp>
        <p:sp>
          <p:nvSpPr>
            <p:cNvPr id="30" name="TextBox 29">
              <a:extLst>
                <a:ext uri="{FF2B5EF4-FFF2-40B4-BE49-F238E27FC236}">
                  <a16:creationId xmlns:a16="http://schemas.microsoft.com/office/drawing/2014/main" id="{165FFD33-C20E-4DAD-A8C7-8D969053240B}"/>
                </a:ext>
              </a:extLst>
            </p:cNvPr>
            <p:cNvSpPr txBox="1"/>
            <p:nvPr/>
          </p:nvSpPr>
          <p:spPr>
            <a:xfrm>
              <a:off x="838200" y="566859"/>
              <a:ext cx="4185526" cy="707886"/>
            </a:xfrm>
            <a:prstGeom prst="rect">
              <a:avLst/>
            </a:prstGeom>
            <a:noFill/>
          </p:spPr>
          <p:txBody>
            <a:bodyPr wrap="square" rtlCol="0">
              <a:spAutoFit/>
            </a:bodyPr>
            <a:lstStyle/>
            <a:p>
              <a:r>
                <a:rPr lang="en-US" sz="4000" dirty="0">
                  <a:latin typeface="Arial Black" panose="020B0A04020102020204" pitchFamily="34" charset="0"/>
                </a:rPr>
                <a:t>Contributor</a:t>
              </a:r>
              <a:endParaRPr lang="en-US" sz="5000" dirty="0">
                <a:latin typeface="Trebuchet MS" panose="020B0603020202020204" pitchFamily="34" charset="0"/>
              </a:endParaRPr>
            </a:p>
          </p:txBody>
        </p:sp>
      </p:grpSp>
      <p:sp>
        <p:nvSpPr>
          <p:cNvPr id="8" name="TextBox 7">
            <a:extLst>
              <a:ext uri="{FF2B5EF4-FFF2-40B4-BE49-F238E27FC236}">
                <a16:creationId xmlns:a16="http://schemas.microsoft.com/office/drawing/2014/main" id="{ACFA69AB-76B2-0E89-8130-ED12B875FB5D}"/>
              </a:ext>
            </a:extLst>
          </p:cNvPr>
          <p:cNvSpPr txBox="1"/>
          <p:nvPr/>
        </p:nvSpPr>
        <p:spPr>
          <a:xfrm>
            <a:off x="5140411" y="2014918"/>
            <a:ext cx="6598508" cy="3539430"/>
          </a:xfrm>
          <a:prstGeom prst="rect">
            <a:avLst/>
          </a:prstGeom>
          <a:noFill/>
        </p:spPr>
        <p:txBody>
          <a:bodyPr wrap="square">
            <a:spAutoFit/>
          </a:bodyPr>
          <a:lstStyle/>
          <a:p>
            <a:r>
              <a:rPr lang="en-US" sz="2800" b="1" dirty="0"/>
              <a:t>A contributor is anyone who is required to provide information on the FAFSA</a:t>
            </a:r>
          </a:p>
          <a:p>
            <a:endParaRPr lang="en-US" sz="2800" dirty="0"/>
          </a:p>
          <a:p>
            <a:pPr marL="457200" indent="-457200">
              <a:buFont typeface="Arial" panose="020B0604020202020204" pitchFamily="34" charset="0"/>
              <a:buChar char="•"/>
            </a:pPr>
            <a:r>
              <a:rPr lang="en-US" sz="2800" dirty="0"/>
              <a:t>Every contributor will need an FSA ID to access the FAFSA</a:t>
            </a:r>
          </a:p>
          <a:p>
            <a:pPr marL="457200" indent="-457200">
              <a:buFont typeface="Arial" panose="020B0604020202020204" pitchFamily="34" charset="0"/>
              <a:buChar char="•"/>
            </a:pPr>
            <a:r>
              <a:rPr lang="en-US" sz="2800" dirty="0"/>
              <a:t>Every contributor must provide consent </a:t>
            </a:r>
          </a:p>
          <a:p>
            <a:pPr marL="457200" indent="-457200">
              <a:buFont typeface="Arial" panose="020B0604020202020204" pitchFamily="34" charset="0"/>
              <a:buChar char="•"/>
            </a:pPr>
            <a:r>
              <a:rPr lang="en-US" sz="2800" dirty="0"/>
              <a:t>All individuals must set up at least one form of multi-factor authentication </a:t>
            </a:r>
          </a:p>
        </p:txBody>
      </p:sp>
      <p:pic>
        <p:nvPicPr>
          <p:cNvPr id="11" name="Graphic 10" descr="User outline">
            <a:extLst>
              <a:ext uri="{FF2B5EF4-FFF2-40B4-BE49-F238E27FC236}">
                <a16:creationId xmlns:a16="http://schemas.microsoft.com/office/drawing/2014/main" id="{689A076D-60BB-2D98-0BE8-764B49B4426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27714" y="3998181"/>
            <a:ext cx="1353404" cy="1353404"/>
          </a:xfrm>
          <a:prstGeom prst="rect">
            <a:avLst/>
          </a:prstGeom>
        </p:spPr>
      </p:pic>
    </p:spTree>
    <p:extLst>
      <p:ext uri="{BB962C8B-B14F-4D97-AF65-F5344CB8AC3E}">
        <p14:creationId xmlns:p14="http://schemas.microsoft.com/office/powerpoint/2010/main" val="7586128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9A14248-9A84-49BB-B293-6EFDFFBCBD90}"/>
              </a:ext>
            </a:extLst>
          </p:cNvPr>
          <p:cNvGrpSpPr/>
          <p:nvPr/>
        </p:nvGrpSpPr>
        <p:grpSpPr>
          <a:xfrm>
            <a:off x="2140783" y="2113772"/>
            <a:ext cx="2549747" cy="3849621"/>
            <a:chOff x="557689" y="2717276"/>
            <a:chExt cx="2103120" cy="3849621"/>
          </a:xfrm>
          <a:effectLst>
            <a:outerShdw blurRad="50800" dist="38100" dir="2700000" algn="tl" rotWithShape="0">
              <a:prstClr val="black">
                <a:alpha val="40000"/>
              </a:prstClr>
            </a:outerShdw>
          </a:effectLst>
        </p:grpSpPr>
        <p:sp>
          <p:nvSpPr>
            <p:cNvPr id="4" name="Rectangle: Rounded Corners 3">
              <a:extLst>
                <a:ext uri="{FF2B5EF4-FFF2-40B4-BE49-F238E27FC236}">
                  <a16:creationId xmlns:a16="http://schemas.microsoft.com/office/drawing/2014/main" id="{46D465D9-36F4-4703-81C1-80C7770D6106}"/>
                </a:ext>
              </a:extLst>
            </p:cNvPr>
            <p:cNvSpPr/>
            <p:nvPr/>
          </p:nvSpPr>
          <p:spPr>
            <a:xfrm>
              <a:off x="557689" y="3570308"/>
              <a:ext cx="2103120" cy="2996589"/>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Rounded Corners 20">
              <a:extLst>
                <a:ext uri="{FF2B5EF4-FFF2-40B4-BE49-F238E27FC236}">
                  <a16:creationId xmlns:a16="http://schemas.microsoft.com/office/drawing/2014/main" id="{EB32FDA6-BA9C-45C5-A474-002D5B84CCF4}"/>
                </a:ext>
              </a:extLst>
            </p:cNvPr>
            <p:cNvSpPr/>
            <p:nvPr/>
          </p:nvSpPr>
          <p:spPr>
            <a:xfrm>
              <a:off x="557691" y="2717276"/>
              <a:ext cx="2102177" cy="105580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Speech Bubble: Rectangle with Corners Rounded 21">
              <a:extLst>
                <a:ext uri="{FF2B5EF4-FFF2-40B4-BE49-F238E27FC236}">
                  <a16:creationId xmlns:a16="http://schemas.microsoft.com/office/drawing/2014/main" id="{E9AAA83B-88E7-42E1-8101-7EDB1DF4AA76}"/>
                </a:ext>
              </a:extLst>
            </p:cNvPr>
            <p:cNvSpPr/>
            <p:nvPr/>
          </p:nvSpPr>
          <p:spPr>
            <a:xfrm>
              <a:off x="557690" y="3252247"/>
              <a:ext cx="2102177" cy="886120"/>
            </a:xfrm>
            <a:prstGeom prst="wedgeRoundRectCallout">
              <a:avLst>
                <a:gd name="adj1" fmla="val -10519"/>
                <a:gd name="adj2" fmla="val 79521"/>
                <a:gd name="adj3" fmla="val 1666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Types of Contributors</a:t>
              </a:r>
            </a:p>
          </p:txBody>
        </p:sp>
      </p:grpSp>
      <p:grpSp>
        <p:nvGrpSpPr>
          <p:cNvPr id="28" name="Group 27">
            <a:extLst>
              <a:ext uri="{FF2B5EF4-FFF2-40B4-BE49-F238E27FC236}">
                <a16:creationId xmlns:a16="http://schemas.microsoft.com/office/drawing/2014/main" id="{F9307A3B-5690-48F1-924C-C3ED7EBDD9F5}"/>
              </a:ext>
            </a:extLst>
          </p:cNvPr>
          <p:cNvGrpSpPr/>
          <p:nvPr/>
        </p:nvGrpSpPr>
        <p:grpSpPr>
          <a:xfrm>
            <a:off x="411480" y="347472"/>
            <a:ext cx="6291694" cy="935309"/>
            <a:chOff x="838200" y="339436"/>
            <a:chExt cx="4185526" cy="935309"/>
          </a:xfrm>
        </p:grpSpPr>
        <p:sp>
          <p:nvSpPr>
            <p:cNvPr id="29" name="TextBox 28">
              <a:extLst>
                <a:ext uri="{FF2B5EF4-FFF2-40B4-BE49-F238E27FC236}">
                  <a16:creationId xmlns:a16="http://schemas.microsoft.com/office/drawing/2014/main" id="{C2BBA5B9-F871-4333-855E-9BE276E18369}"/>
                </a:ext>
              </a:extLst>
            </p:cNvPr>
            <p:cNvSpPr txBox="1"/>
            <p:nvPr/>
          </p:nvSpPr>
          <p:spPr>
            <a:xfrm>
              <a:off x="838200" y="339436"/>
              <a:ext cx="3997036" cy="400110"/>
            </a:xfrm>
            <a:prstGeom prst="rect">
              <a:avLst/>
            </a:prstGeom>
            <a:noFill/>
          </p:spPr>
          <p:txBody>
            <a:bodyPr wrap="square" rtlCol="0">
              <a:spAutoFit/>
            </a:bodyPr>
            <a:lstStyle/>
            <a:p>
              <a:r>
                <a:rPr lang="en-US" sz="2000" dirty="0">
                  <a:solidFill>
                    <a:schemeClr val="accent5"/>
                  </a:solidFill>
                  <a:latin typeface="Arial" panose="020B0604020202020204" pitchFamily="34" charset="0"/>
                  <a:cs typeface="Arial" panose="020B0604020202020204" pitchFamily="34" charset="0"/>
                </a:rPr>
                <a:t>FSA ID</a:t>
              </a:r>
            </a:p>
          </p:txBody>
        </p:sp>
        <p:sp>
          <p:nvSpPr>
            <p:cNvPr id="30" name="TextBox 29">
              <a:extLst>
                <a:ext uri="{FF2B5EF4-FFF2-40B4-BE49-F238E27FC236}">
                  <a16:creationId xmlns:a16="http://schemas.microsoft.com/office/drawing/2014/main" id="{165FFD33-C20E-4DAD-A8C7-8D969053240B}"/>
                </a:ext>
              </a:extLst>
            </p:cNvPr>
            <p:cNvSpPr txBox="1"/>
            <p:nvPr/>
          </p:nvSpPr>
          <p:spPr>
            <a:xfrm>
              <a:off x="838200" y="566859"/>
              <a:ext cx="4185526" cy="707886"/>
            </a:xfrm>
            <a:prstGeom prst="rect">
              <a:avLst/>
            </a:prstGeom>
            <a:noFill/>
          </p:spPr>
          <p:txBody>
            <a:bodyPr wrap="square" rtlCol="0">
              <a:spAutoFit/>
            </a:bodyPr>
            <a:lstStyle/>
            <a:p>
              <a:r>
                <a:rPr lang="en-US" sz="4000" dirty="0">
                  <a:latin typeface="Arial Black" panose="020B0A04020102020204" pitchFamily="34" charset="0"/>
                </a:rPr>
                <a:t>Contributor</a:t>
              </a:r>
              <a:endParaRPr lang="en-US" sz="5000" dirty="0">
                <a:latin typeface="Trebuchet MS" panose="020B0603020202020204" pitchFamily="34" charset="0"/>
              </a:endParaRPr>
            </a:p>
          </p:txBody>
        </p:sp>
      </p:grpSp>
      <p:sp>
        <p:nvSpPr>
          <p:cNvPr id="8" name="TextBox 7">
            <a:extLst>
              <a:ext uri="{FF2B5EF4-FFF2-40B4-BE49-F238E27FC236}">
                <a16:creationId xmlns:a16="http://schemas.microsoft.com/office/drawing/2014/main" id="{ACFA69AB-76B2-0E89-8130-ED12B875FB5D}"/>
              </a:ext>
            </a:extLst>
          </p:cNvPr>
          <p:cNvSpPr txBox="1"/>
          <p:nvPr/>
        </p:nvSpPr>
        <p:spPr>
          <a:xfrm>
            <a:off x="5066271" y="816662"/>
            <a:ext cx="6598508" cy="5693866"/>
          </a:xfrm>
          <a:prstGeom prst="rect">
            <a:avLst/>
          </a:prstGeom>
          <a:noFill/>
        </p:spPr>
        <p:txBody>
          <a:bodyPr wrap="square">
            <a:spAutoFit/>
          </a:bodyPr>
          <a:lstStyle/>
          <a:p>
            <a:pPr marL="457200" indent="-457200">
              <a:buFont typeface="Arial" panose="020B0604020202020204" pitchFamily="34" charset="0"/>
              <a:buChar char="•"/>
            </a:pPr>
            <a:r>
              <a:rPr lang="en-US" sz="2800" b="1" dirty="0"/>
              <a:t>Students:</a:t>
            </a:r>
            <a:r>
              <a:rPr lang="en-US" sz="2800" dirty="0"/>
              <a:t> All students who are filling out the FAFSA must have an FSA ID</a:t>
            </a:r>
          </a:p>
          <a:p>
            <a:pPr marL="457200" indent="-457200">
              <a:buFont typeface="Arial" panose="020B0604020202020204" pitchFamily="34" charset="0"/>
              <a:buChar char="•"/>
            </a:pPr>
            <a:r>
              <a:rPr lang="en-US" sz="2800" b="1" dirty="0"/>
              <a:t>Parents: </a:t>
            </a:r>
            <a:r>
              <a:rPr lang="en-US" sz="2800" dirty="0"/>
              <a:t>Parents and/or stepparents who are required to be listed on the FAFSA</a:t>
            </a:r>
          </a:p>
          <a:p>
            <a:pPr marL="914400" lvl="1" indent="-457200">
              <a:buFont typeface="Arial" panose="020B0604020202020204" pitchFamily="34" charset="0"/>
              <a:buChar char="•"/>
            </a:pPr>
            <a:r>
              <a:rPr lang="en-US" sz="2800" dirty="0"/>
              <a:t>If parent/parent spouse filed taxes jointly, only one parent will need an FSA ID</a:t>
            </a:r>
          </a:p>
          <a:p>
            <a:pPr marL="914400" lvl="1" indent="-457200">
              <a:buFont typeface="Arial" panose="020B0604020202020204" pitchFamily="34" charset="0"/>
              <a:buChar char="•"/>
            </a:pPr>
            <a:r>
              <a:rPr lang="en-US" sz="2800" dirty="0"/>
              <a:t>If parent/parent spouse filed taxes separately (including if they did not file), both parents/parent spouse will need individual FSA IDs</a:t>
            </a:r>
          </a:p>
          <a:p>
            <a:pPr marL="457200" indent="-457200">
              <a:buFont typeface="Arial" panose="020B0604020202020204" pitchFamily="34" charset="0"/>
              <a:buChar char="•"/>
            </a:pPr>
            <a:r>
              <a:rPr lang="en-US" sz="2800" b="1" dirty="0"/>
              <a:t>Student Spouse: </a:t>
            </a:r>
            <a:r>
              <a:rPr lang="en-US" sz="2800" dirty="0"/>
              <a:t>Only if student and their spouse filed taxes separately</a:t>
            </a:r>
          </a:p>
        </p:txBody>
      </p:sp>
      <p:pic>
        <p:nvPicPr>
          <p:cNvPr id="2" name="Graphic 1" descr="Users with solid fill">
            <a:extLst>
              <a:ext uri="{FF2B5EF4-FFF2-40B4-BE49-F238E27FC236}">
                <a16:creationId xmlns:a16="http://schemas.microsoft.com/office/drawing/2014/main" id="{9CB6F0FE-C67C-D99E-E730-6A6C76633EC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14999" y="3891241"/>
            <a:ext cx="1508554" cy="1508554"/>
          </a:xfrm>
          <a:prstGeom prst="rect">
            <a:avLst/>
          </a:prstGeom>
        </p:spPr>
      </p:pic>
    </p:spTree>
    <p:extLst>
      <p:ext uri="{BB962C8B-B14F-4D97-AF65-F5344CB8AC3E}">
        <p14:creationId xmlns:p14="http://schemas.microsoft.com/office/powerpoint/2010/main" val="12076139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9A14248-9A84-49BB-B293-6EFDFFBCBD90}"/>
              </a:ext>
            </a:extLst>
          </p:cNvPr>
          <p:cNvGrpSpPr/>
          <p:nvPr/>
        </p:nvGrpSpPr>
        <p:grpSpPr>
          <a:xfrm>
            <a:off x="2140783" y="2113772"/>
            <a:ext cx="2549747" cy="3849621"/>
            <a:chOff x="557689" y="2717276"/>
            <a:chExt cx="2103120" cy="3849621"/>
          </a:xfrm>
          <a:effectLst>
            <a:outerShdw blurRad="50800" dist="38100" dir="2700000" algn="tl" rotWithShape="0">
              <a:prstClr val="black">
                <a:alpha val="40000"/>
              </a:prstClr>
            </a:outerShdw>
          </a:effectLst>
        </p:grpSpPr>
        <p:sp>
          <p:nvSpPr>
            <p:cNvPr id="4" name="Rectangle: Rounded Corners 3">
              <a:extLst>
                <a:ext uri="{FF2B5EF4-FFF2-40B4-BE49-F238E27FC236}">
                  <a16:creationId xmlns:a16="http://schemas.microsoft.com/office/drawing/2014/main" id="{46D465D9-36F4-4703-81C1-80C7770D6106}"/>
                </a:ext>
              </a:extLst>
            </p:cNvPr>
            <p:cNvSpPr/>
            <p:nvPr/>
          </p:nvSpPr>
          <p:spPr>
            <a:xfrm>
              <a:off x="557689" y="3570308"/>
              <a:ext cx="2103120" cy="2996589"/>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Rounded Corners 20">
              <a:extLst>
                <a:ext uri="{FF2B5EF4-FFF2-40B4-BE49-F238E27FC236}">
                  <a16:creationId xmlns:a16="http://schemas.microsoft.com/office/drawing/2014/main" id="{EB32FDA6-BA9C-45C5-A474-002D5B84CCF4}"/>
                </a:ext>
              </a:extLst>
            </p:cNvPr>
            <p:cNvSpPr/>
            <p:nvPr/>
          </p:nvSpPr>
          <p:spPr>
            <a:xfrm>
              <a:off x="557691" y="2717276"/>
              <a:ext cx="2102177" cy="105580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Speech Bubble: Rectangle with Corners Rounded 21">
              <a:extLst>
                <a:ext uri="{FF2B5EF4-FFF2-40B4-BE49-F238E27FC236}">
                  <a16:creationId xmlns:a16="http://schemas.microsoft.com/office/drawing/2014/main" id="{E9AAA83B-88E7-42E1-8101-7EDB1DF4AA76}"/>
                </a:ext>
              </a:extLst>
            </p:cNvPr>
            <p:cNvSpPr/>
            <p:nvPr/>
          </p:nvSpPr>
          <p:spPr>
            <a:xfrm>
              <a:off x="557690" y="3252247"/>
              <a:ext cx="2102177" cy="886120"/>
            </a:xfrm>
            <a:prstGeom prst="wedgeRoundRectCallout">
              <a:avLst>
                <a:gd name="adj1" fmla="val -10519"/>
                <a:gd name="adj2" fmla="val 79521"/>
                <a:gd name="adj3" fmla="val 1666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Undocumented Parents</a:t>
              </a:r>
            </a:p>
          </p:txBody>
        </p:sp>
      </p:grpSp>
      <p:grpSp>
        <p:nvGrpSpPr>
          <p:cNvPr id="28" name="Group 27">
            <a:extLst>
              <a:ext uri="{FF2B5EF4-FFF2-40B4-BE49-F238E27FC236}">
                <a16:creationId xmlns:a16="http://schemas.microsoft.com/office/drawing/2014/main" id="{F9307A3B-5690-48F1-924C-C3ED7EBDD9F5}"/>
              </a:ext>
            </a:extLst>
          </p:cNvPr>
          <p:cNvGrpSpPr/>
          <p:nvPr/>
        </p:nvGrpSpPr>
        <p:grpSpPr>
          <a:xfrm>
            <a:off x="411480" y="347472"/>
            <a:ext cx="6291694" cy="935309"/>
            <a:chOff x="838200" y="339436"/>
            <a:chExt cx="4185526" cy="935309"/>
          </a:xfrm>
        </p:grpSpPr>
        <p:sp>
          <p:nvSpPr>
            <p:cNvPr id="29" name="TextBox 28">
              <a:extLst>
                <a:ext uri="{FF2B5EF4-FFF2-40B4-BE49-F238E27FC236}">
                  <a16:creationId xmlns:a16="http://schemas.microsoft.com/office/drawing/2014/main" id="{C2BBA5B9-F871-4333-855E-9BE276E18369}"/>
                </a:ext>
              </a:extLst>
            </p:cNvPr>
            <p:cNvSpPr txBox="1"/>
            <p:nvPr/>
          </p:nvSpPr>
          <p:spPr>
            <a:xfrm>
              <a:off x="838200" y="339436"/>
              <a:ext cx="3997036" cy="400110"/>
            </a:xfrm>
            <a:prstGeom prst="rect">
              <a:avLst/>
            </a:prstGeom>
            <a:noFill/>
          </p:spPr>
          <p:txBody>
            <a:bodyPr wrap="square" rtlCol="0">
              <a:spAutoFit/>
            </a:bodyPr>
            <a:lstStyle/>
            <a:p>
              <a:r>
                <a:rPr lang="en-US" sz="2000" dirty="0">
                  <a:solidFill>
                    <a:schemeClr val="accent5"/>
                  </a:solidFill>
                  <a:latin typeface="Arial" panose="020B0604020202020204" pitchFamily="34" charset="0"/>
                  <a:cs typeface="Arial" panose="020B0604020202020204" pitchFamily="34" charset="0"/>
                </a:rPr>
                <a:t>FSA ID</a:t>
              </a:r>
            </a:p>
          </p:txBody>
        </p:sp>
        <p:sp>
          <p:nvSpPr>
            <p:cNvPr id="30" name="TextBox 29">
              <a:extLst>
                <a:ext uri="{FF2B5EF4-FFF2-40B4-BE49-F238E27FC236}">
                  <a16:creationId xmlns:a16="http://schemas.microsoft.com/office/drawing/2014/main" id="{165FFD33-C20E-4DAD-A8C7-8D969053240B}"/>
                </a:ext>
              </a:extLst>
            </p:cNvPr>
            <p:cNvSpPr txBox="1"/>
            <p:nvPr/>
          </p:nvSpPr>
          <p:spPr>
            <a:xfrm>
              <a:off x="838200" y="566859"/>
              <a:ext cx="4185526" cy="707886"/>
            </a:xfrm>
            <a:prstGeom prst="rect">
              <a:avLst/>
            </a:prstGeom>
            <a:noFill/>
          </p:spPr>
          <p:txBody>
            <a:bodyPr wrap="square" rtlCol="0">
              <a:spAutoFit/>
            </a:bodyPr>
            <a:lstStyle/>
            <a:p>
              <a:r>
                <a:rPr lang="en-US" sz="4000" dirty="0">
                  <a:latin typeface="Arial Black" panose="020B0A04020102020204" pitchFamily="34" charset="0"/>
                </a:rPr>
                <a:t>Contributor</a:t>
              </a:r>
              <a:endParaRPr lang="en-US" sz="5000" dirty="0">
                <a:latin typeface="Trebuchet MS" panose="020B0603020202020204" pitchFamily="34" charset="0"/>
              </a:endParaRPr>
            </a:p>
          </p:txBody>
        </p:sp>
      </p:grpSp>
      <p:sp>
        <p:nvSpPr>
          <p:cNvPr id="8" name="TextBox 7">
            <a:extLst>
              <a:ext uri="{FF2B5EF4-FFF2-40B4-BE49-F238E27FC236}">
                <a16:creationId xmlns:a16="http://schemas.microsoft.com/office/drawing/2014/main" id="{ACFA69AB-76B2-0E89-8130-ED12B875FB5D}"/>
              </a:ext>
            </a:extLst>
          </p:cNvPr>
          <p:cNvSpPr txBox="1"/>
          <p:nvPr/>
        </p:nvSpPr>
        <p:spPr>
          <a:xfrm>
            <a:off x="5163604" y="2113772"/>
            <a:ext cx="6598508" cy="3970318"/>
          </a:xfrm>
          <a:prstGeom prst="rect">
            <a:avLst/>
          </a:prstGeom>
          <a:noFill/>
        </p:spPr>
        <p:txBody>
          <a:bodyPr wrap="square">
            <a:spAutoFit/>
          </a:bodyPr>
          <a:lstStyle/>
          <a:p>
            <a:pPr marL="457200" lvl="0" indent="-457200">
              <a:buFont typeface="Arial" panose="020B0604020202020204" pitchFamily="34" charset="0"/>
              <a:buChar char="•"/>
            </a:pPr>
            <a:r>
              <a:rPr lang="en-US" sz="2800" dirty="0">
                <a:solidFill>
                  <a:schemeClr val="tx1"/>
                </a:solidFill>
                <a:latin typeface="Calibri" panose="020F0502020204030204" pitchFamily="34" charset="0"/>
                <a:cs typeface="Calibri" panose="020F0502020204030204" pitchFamily="34" charset="0"/>
              </a:rPr>
              <a:t>Undocumented parents must create an FSA ID. Paper signatures will no longer be an option. </a:t>
            </a:r>
            <a:endParaRPr lang="en-US" sz="2800" dirty="0">
              <a:latin typeface="+mj-lt"/>
              <a:cs typeface="Calibri"/>
            </a:endParaRPr>
          </a:p>
          <a:p>
            <a:pPr marL="457200" lvl="0" indent="-457200">
              <a:buFont typeface="Arial" panose="020B0604020202020204" pitchFamily="34" charset="0"/>
              <a:buChar char="•"/>
            </a:pPr>
            <a:r>
              <a:rPr lang="en-US" sz="2800" dirty="0">
                <a:solidFill>
                  <a:schemeClr val="tx1"/>
                </a:solidFill>
                <a:latin typeface="Calibri" panose="020F0502020204030204" pitchFamily="34" charset="0"/>
                <a:cs typeface="Calibri" panose="020F0502020204030204" pitchFamily="34" charset="0"/>
              </a:rPr>
              <a:t>Parent(s) will have the opportunity to confirm they don’t have a social security number when applying for an FSA ID and completing the FAFSA. </a:t>
            </a:r>
          </a:p>
          <a:p>
            <a:pPr marL="457200" lvl="0" indent="-457200">
              <a:buFont typeface="Arial" panose="020B0604020202020204" pitchFamily="34" charset="0"/>
              <a:buChar char="•"/>
            </a:pPr>
            <a:r>
              <a:rPr lang="en-US" sz="2800" dirty="0">
                <a:solidFill>
                  <a:schemeClr val="tx1"/>
                </a:solidFill>
                <a:latin typeface="Calibri" panose="020F0502020204030204" pitchFamily="34" charset="0"/>
                <a:cs typeface="Calibri" panose="020F0502020204030204" pitchFamily="34" charset="0"/>
              </a:rPr>
              <a:t>Zeroes or ITIN cannot be used in lieu of the SSN for FSA ID creation.</a:t>
            </a:r>
            <a:endParaRPr lang="en-US" sz="2800" dirty="0">
              <a:solidFill>
                <a:schemeClr val="tx1"/>
              </a:solidFill>
              <a:latin typeface="+mj-lt"/>
              <a:cs typeface="Calibri"/>
            </a:endParaRPr>
          </a:p>
        </p:txBody>
      </p:sp>
      <p:pic>
        <p:nvPicPr>
          <p:cNvPr id="2" name="Graphic 1" descr="Users with solid fill">
            <a:extLst>
              <a:ext uri="{FF2B5EF4-FFF2-40B4-BE49-F238E27FC236}">
                <a16:creationId xmlns:a16="http://schemas.microsoft.com/office/drawing/2014/main" id="{9CB6F0FE-C67C-D99E-E730-6A6C76633EC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14999" y="3891241"/>
            <a:ext cx="1508554" cy="1508554"/>
          </a:xfrm>
          <a:prstGeom prst="rect">
            <a:avLst/>
          </a:prstGeom>
        </p:spPr>
      </p:pic>
    </p:spTree>
    <p:extLst>
      <p:ext uri="{BB962C8B-B14F-4D97-AF65-F5344CB8AC3E}">
        <p14:creationId xmlns:p14="http://schemas.microsoft.com/office/powerpoint/2010/main" val="11570311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503B083-4C05-4C5E-A0D8-A520F2F705F6}"/>
              </a:ext>
            </a:extLst>
          </p:cNvPr>
          <p:cNvGrpSpPr/>
          <p:nvPr/>
        </p:nvGrpSpPr>
        <p:grpSpPr>
          <a:xfrm>
            <a:off x="413908" y="138161"/>
            <a:ext cx="7206094" cy="996864"/>
            <a:chOff x="838200" y="339436"/>
            <a:chExt cx="4793827" cy="996864"/>
          </a:xfrm>
        </p:grpSpPr>
        <p:sp>
          <p:nvSpPr>
            <p:cNvPr id="3" name="TextBox 2">
              <a:extLst>
                <a:ext uri="{FF2B5EF4-FFF2-40B4-BE49-F238E27FC236}">
                  <a16:creationId xmlns:a16="http://schemas.microsoft.com/office/drawing/2014/main" id="{3F50B54D-B6D5-4225-A308-E6D83FCDFEE4}"/>
                </a:ext>
              </a:extLst>
            </p:cNvPr>
            <p:cNvSpPr txBox="1"/>
            <p:nvPr/>
          </p:nvSpPr>
          <p:spPr>
            <a:xfrm>
              <a:off x="838200" y="339436"/>
              <a:ext cx="399703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chemeClr val="accent4"/>
                  </a:solidFill>
                  <a:latin typeface="Arial" panose="020B0604020202020204" pitchFamily="34" charset="0"/>
                  <a:cs typeface="Arial" panose="020B0604020202020204" pitchFamily="34" charset="0"/>
                </a:rPr>
                <a:t>FSA ID</a:t>
              </a:r>
              <a:endParaRPr kumimoji="0" lang="en-US" sz="2000" b="0" i="0" u="none" strike="noStrike" kern="1200" cap="none" spc="0" normalizeH="0" baseline="0" noProof="0" dirty="0">
                <a:ln>
                  <a:noFill/>
                </a:ln>
                <a:solidFill>
                  <a:schemeClr val="accent4"/>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6AD3D877-B9A0-47D2-BABC-CF740C873BA8}"/>
                </a:ext>
              </a:extLst>
            </p:cNvPr>
            <p:cNvSpPr txBox="1"/>
            <p:nvPr/>
          </p:nvSpPr>
          <p:spPr>
            <a:xfrm>
              <a:off x="838200" y="566859"/>
              <a:ext cx="479382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Application </a:t>
              </a:r>
              <a:r>
                <a:rPr kumimoji="0" lang="en-US" sz="4400" b="0" i="0" u="none" strike="noStrike" kern="1200" cap="none" spc="0" normalizeH="0" baseline="0" noProof="0" dirty="0">
                  <a:ln>
                    <a:noFill/>
                  </a:ln>
                  <a:solidFill>
                    <a:prstClr val="black"/>
                  </a:solidFill>
                  <a:effectLst/>
                  <a:uLnTx/>
                  <a:uFillTx/>
                  <a:latin typeface="Trebuchet MS" panose="020B0603020202020204" pitchFamily="34" charset="0"/>
                </a:rPr>
                <a:t>&amp; Process</a:t>
              </a:r>
              <a:endParaRPr kumimoji="0" lang="en-US" sz="5000" b="0" i="0" u="none" strike="noStrike" kern="1200" cap="none" spc="0" normalizeH="0" baseline="0" noProof="0" dirty="0">
                <a:ln>
                  <a:noFill/>
                </a:ln>
                <a:solidFill>
                  <a:prstClr val="black"/>
                </a:solidFill>
                <a:effectLst/>
                <a:uLnTx/>
                <a:uFillTx/>
                <a:latin typeface="Trebuchet MS" panose="020B0603020202020204" pitchFamily="34" charset="0"/>
              </a:endParaRPr>
            </a:p>
          </p:txBody>
        </p:sp>
      </p:grpSp>
      <p:sp>
        <p:nvSpPr>
          <p:cNvPr id="5" name="Oval 4">
            <a:extLst>
              <a:ext uri="{FF2B5EF4-FFF2-40B4-BE49-F238E27FC236}">
                <a16:creationId xmlns:a16="http://schemas.microsoft.com/office/drawing/2014/main" id="{8A4E0523-7680-4021-B312-95C2529F04B7}"/>
              </a:ext>
            </a:extLst>
          </p:cNvPr>
          <p:cNvSpPr/>
          <p:nvPr/>
        </p:nvSpPr>
        <p:spPr>
          <a:xfrm>
            <a:off x="488276" y="2743485"/>
            <a:ext cx="914400" cy="914400"/>
          </a:xfrm>
          <a:prstGeom prst="ellipse">
            <a:avLst/>
          </a:prstGeom>
          <a:solidFill>
            <a:schemeClr val="tx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1</a:t>
            </a:r>
          </a:p>
        </p:txBody>
      </p:sp>
      <p:sp>
        <p:nvSpPr>
          <p:cNvPr id="6" name="TextBox 5">
            <a:extLst>
              <a:ext uri="{FF2B5EF4-FFF2-40B4-BE49-F238E27FC236}">
                <a16:creationId xmlns:a16="http://schemas.microsoft.com/office/drawing/2014/main" id="{FB1C46EB-EBFC-4E97-983B-C3D829304DE4}"/>
              </a:ext>
            </a:extLst>
          </p:cNvPr>
          <p:cNvSpPr txBox="1"/>
          <p:nvPr/>
        </p:nvSpPr>
        <p:spPr>
          <a:xfrm>
            <a:off x="1608916" y="2628509"/>
            <a:ext cx="4485297" cy="1200329"/>
          </a:xfrm>
          <a:prstGeom prst="rect">
            <a:avLst/>
          </a:prstGeom>
          <a:noFill/>
        </p:spPr>
        <p:txBody>
          <a:bodyPr wrap="square" rtlCol="0">
            <a:spAutoFit/>
          </a:bodyPr>
          <a:lstStyle/>
          <a:p>
            <a:pPr marL="0" lvl="1" defTabSz="914400">
              <a:lnSpc>
                <a:spcPct val="90000"/>
              </a:lnSpc>
              <a:spcBef>
                <a:spcPts val="0"/>
              </a:spcBef>
              <a:buClrTx/>
              <a:defRPr/>
            </a:pPr>
            <a:r>
              <a:rPr kumimoji="0" lang="en-US" sz="2000" b="0" i="0" u="none" strike="noStrike" kern="1200" cap="none" spc="0" normalizeH="0" baseline="0" noProof="0" dirty="0">
                <a:ln>
                  <a:noFill/>
                </a:ln>
                <a:effectLst/>
                <a:uLnTx/>
                <a:uFillTx/>
                <a:latin typeface="Calibri" panose="020F0502020204030204"/>
                <a:ea typeface="Calibri" panose="020F0502020204030204" pitchFamily="34" charset="0"/>
                <a:cs typeface="+mn-cs"/>
              </a:rPr>
              <a:t>What you need to create an FSA ID</a:t>
            </a:r>
          </a:p>
          <a:p>
            <a:pPr marL="457200" lvl="2" indent="-228600" defTabSz="914400">
              <a:lnSpc>
                <a:spcPct val="90000"/>
              </a:lnSpc>
              <a:spcBef>
                <a:spcPts val="0"/>
              </a:spcBef>
              <a:buClrTx/>
              <a:buFont typeface="Arial" panose="020B0604020202020204" pitchFamily="34" charset="0"/>
              <a:buChar char="•"/>
              <a:defRPr/>
            </a:pPr>
            <a:r>
              <a:rPr kumimoji="0" lang="en-US" sz="2000" b="0" i="0" u="none" strike="noStrike" kern="1200" cap="none" spc="0" normalizeH="0" baseline="0" noProof="0" dirty="0">
                <a:ln>
                  <a:noFill/>
                </a:ln>
                <a:effectLst/>
                <a:uLnTx/>
                <a:uFillTx/>
                <a:latin typeface="Calibri" panose="020F0502020204030204"/>
                <a:ea typeface="Calibri" panose="020F0502020204030204" pitchFamily="34" charset="0"/>
                <a:cs typeface="+mn-cs"/>
              </a:rPr>
              <a:t>Social Security number</a:t>
            </a:r>
          </a:p>
          <a:p>
            <a:pPr marL="457200" lvl="2" indent="-228600" defTabSz="914400">
              <a:lnSpc>
                <a:spcPct val="90000"/>
              </a:lnSpc>
              <a:spcBef>
                <a:spcPts val="0"/>
              </a:spcBef>
              <a:buClrTx/>
              <a:buFont typeface="Arial" panose="020B0604020202020204" pitchFamily="34" charset="0"/>
              <a:buChar char="•"/>
              <a:defRPr/>
            </a:pPr>
            <a:r>
              <a:rPr kumimoji="0" lang="en-US" sz="2000" b="0" i="0" u="none" strike="noStrike" kern="1200" cap="none" spc="0" normalizeH="0" baseline="0" noProof="0" dirty="0">
                <a:ln>
                  <a:noFill/>
                </a:ln>
                <a:effectLst/>
                <a:uLnTx/>
                <a:uFillTx/>
                <a:latin typeface="Calibri" panose="020F0502020204030204"/>
                <a:ea typeface="Calibri" panose="020F0502020204030204" pitchFamily="34" charset="0"/>
                <a:cs typeface="+mn-cs"/>
              </a:rPr>
              <a:t> Full legal name</a:t>
            </a:r>
          </a:p>
          <a:p>
            <a:pPr marL="457200" lvl="2" indent="-228600" defTabSz="914400">
              <a:lnSpc>
                <a:spcPct val="90000"/>
              </a:lnSpc>
              <a:spcBef>
                <a:spcPts val="0"/>
              </a:spcBef>
              <a:buClrTx/>
              <a:buFont typeface="Arial" panose="020B0604020202020204" pitchFamily="34" charset="0"/>
              <a:buChar char="•"/>
              <a:defRPr/>
            </a:pPr>
            <a:r>
              <a:rPr kumimoji="0" lang="en-US" sz="2000" b="0" i="0" u="none" strike="noStrike" kern="1200" cap="none" spc="0" normalizeH="0" baseline="0" noProof="0" dirty="0">
                <a:ln>
                  <a:noFill/>
                </a:ln>
                <a:effectLst/>
                <a:uLnTx/>
                <a:uFillTx/>
                <a:latin typeface="Calibri" panose="020F0502020204030204"/>
                <a:ea typeface="Calibri" panose="020F0502020204030204" pitchFamily="34" charset="0"/>
                <a:cs typeface="+mn-cs"/>
              </a:rPr>
              <a:t> Date of birth</a:t>
            </a:r>
          </a:p>
        </p:txBody>
      </p:sp>
      <p:sp>
        <p:nvSpPr>
          <p:cNvPr id="8" name="TextBox 7">
            <a:extLst>
              <a:ext uri="{FF2B5EF4-FFF2-40B4-BE49-F238E27FC236}">
                <a16:creationId xmlns:a16="http://schemas.microsoft.com/office/drawing/2014/main" id="{9280521F-543E-4FF4-901D-282DE12304C9}"/>
              </a:ext>
            </a:extLst>
          </p:cNvPr>
          <p:cNvSpPr txBox="1"/>
          <p:nvPr/>
        </p:nvSpPr>
        <p:spPr>
          <a:xfrm>
            <a:off x="1609344" y="4198825"/>
            <a:ext cx="4485296" cy="923330"/>
          </a:xfrm>
          <a:prstGeom prst="rect">
            <a:avLst/>
          </a:prstGeom>
          <a:noFill/>
        </p:spPr>
        <p:txBody>
          <a:bodyPr wrap="square" rtlCol="0">
            <a:spAutoFit/>
          </a:bodyPr>
          <a:lstStyle/>
          <a:p>
            <a:pPr marL="0" lvl="1" defTabSz="914400">
              <a:lnSpc>
                <a:spcPct val="90000"/>
              </a:lnSpc>
              <a:spcBef>
                <a:spcPts val="0"/>
              </a:spcBef>
              <a:buClrTx/>
              <a:defRPr/>
            </a:pPr>
            <a:r>
              <a:rPr kumimoji="0" lang="en-US" sz="2000" b="0" i="0" u="none" strike="noStrike" kern="1200" cap="none" spc="0" normalizeH="0" baseline="0" noProof="0" dirty="0">
                <a:ln>
                  <a:noFill/>
                </a:ln>
                <a:effectLst/>
                <a:uLnTx/>
                <a:uFillTx/>
                <a:latin typeface="Calibri" panose="020F0502020204030204"/>
                <a:ea typeface="Calibri" panose="020F0502020204030204" pitchFamily="34" charset="0"/>
                <a:cs typeface="+mn-cs"/>
              </a:rPr>
              <a:t>Create an account username and password, along with challenge questions (in case you forget it)</a:t>
            </a:r>
          </a:p>
        </p:txBody>
      </p:sp>
      <p:sp>
        <p:nvSpPr>
          <p:cNvPr id="10" name="TextBox 9">
            <a:extLst>
              <a:ext uri="{FF2B5EF4-FFF2-40B4-BE49-F238E27FC236}">
                <a16:creationId xmlns:a16="http://schemas.microsoft.com/office/drawing/2014/main" id="{4BEB2D86-4826-4A53-9DCB-252953B62A6D}"/>
              </a:ext>
            </a:extLst>
          </p:cNvPr>
          <p:cNvSpPr txBox="1"/>
          <p:nvPr/>
        </p:nvSpPr>
        <p:spPr>
          <a:xfrm>
            <a:off x="7528788" y="2765082"/>
            <a:ext cx="3654431" cy="923330"/>
          </a:xfrm>
          <a:prstGeom prst="rect">
            <a:avLst/>
          </a:prstGeom>
          <a:noFill/>
        </p:spPr>
        <p:txBody>
          <a:bodyPr wrap="square" rtlCol="0">
            <a:spAutoFit/>
          </a:bodyPr>
          <a:lstStyle/>
          <a:p>
            <a:pPr marL="0" lvl="1" defTabSz="914400">
              <a:lnSpc>
                <a:spcPct val="90000"/>
              </a:lnSpc>
              <a:spcBef>
                <a:spcPts val="0"/>
              </a:spcBef>
              <a:buClrTx/>
              <a:defRPr/>
            </a:pPr>
            <a:r>
              <a:rPr kumimoji="0" lang="en-US" sz="2000" b="0" i="0" u="none" strike="noStrike" kern="1200" cap="none" spc="0" normalizeH="0" baseline="0" noProof="0" dirty="0">
                <a:ln>
                  <a:noFill/>
                </a:ln>
                <a:effectLst/>
                <a:uLnTx/>
                <a:uFillTx/>
                <a:latin typeface="Calibri" panose="020F0502020204030204"/>
                <a:ea typeface="Calibri" panose="020F0502020204030204" pitchFamily="34" charset="0"/>
                <a:cs typeface="+mn-cs"/>
              </a:rPr>
              <a:t>Multi-Factor authentication required – (email, U.S. phone number, authenticator app)</a:t>
            </a:r>
          </a:p>
        </p:txBody>
      </p:sp>
      <p:sp>
        <p:nvSpPr>
          <p:cNvPr id="12" name="TextBox 11">
            <a:extLst>
              <a:ext uri="{FF2B5EF4-FFF2-40B4-BE49-F238E27FC236}">
                <a16:creationId xmlns:a16="http://schemas.microsoft.com/office/drawing/2014/main" id="{B20BE075-DBFE-44B2-A421-3C1A4EF6D115}"/>
              </a:ext>
            </a:extLst>
          </p:cNvPr>
          <p:cNvSpPr txBox="1"/>
          <p:nvPr/>
        </p:nvSpPr>
        <p:spPr>
          <a:xfrm>
            <a:off x="7525512" y="4142065"/>
            <a:ext cx="3654432" cy="1015663"/>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2000" b="0" i="0" u="none" strike="noStrike" kern="1200" cap="none" spc="0" normalizeH="0" baseline="0" noProof="0" dirty="0">
                <a:ln>
                  <a:noFill/>
                </a:ln>
                <a:effectLst/>
                <a:uLnTx/>
                <a:uFillTx/>
                <a:latin typeface="Calibri" panose="020F0502020204030204"/>
                <a:ea typeface="Calibri" panose="020F0502020204030204" pitchFamily="34" charset="0"/>
                <a:cs typeface="+mn-cs"/>
              </a:rPr>
              <a:t>It will take 1-3 days after FSA ID account creation before it can be used</a:t>
            </a:r>
            <a:endParaRPr kumimoji="0" lang="en-US" sz="20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5D50EA94-1FE5-C695-5B6C-8D36E70F965F}"/>
              </a:ext>
            </a:extLst>
          </p:cNvPr>
          <p:cNvSpPr txBox="1"/>
          <p:nvPr/>
        </p:nvSpPr>
        <p:spPr>
          <a:xfrm>
            <a:off x="413908" y="1548172"/>
            <a:ext cx="11364184" cy="830997"/>
          </a:xfrm>
          <a:prstGeom prst="rect">
            <a:avLst/>
          </a:prstGeom>
          <a:noFill/>
        </p:spPr>
        <p:txBody>
          <a:bodyPr wrap="square">
            <a:spAutoFit/>
          </a:bodyPr>
          <a:lstStyle/>
          <a:p>
            <a:pPr algn="ctr"/>
            <a:r>
              <a:rPr lang="en-US" sz="2400" dirty="0"/>
              <a:t>Visit </a:t>
            </a:r>
            <a:r>
              <a:rPr lang="en-US" sz="2400" dirty="0">
                <a:hlinkClick r:id="rId3"/>
              </a:rPr>
              <a:t>https://studentaid.gov/fsa-id/create-account/launch</a:t>
            </a:r>
            <a:r>
              <a:rPr lang="en-US" sz="2400" dirty="0"/>
              <a:t> to create your FSA ID. </a:t>
            </a:r>
          </a:p>
          <a:p>
            <a:pPr algn="ctr"/>
            <a:r>
              <a:rPr lang="en-US" sz="2400" b="1" dirty="0"/>
              <a:t>FSA ID is for life – do not attempt to make one if you have one already.</a:t>
            </a:r>
          </a:p>
        </p:txBody>
      </p:sp>
      <p:sp>
        <p:nvSpPr>
          <p:cNvPr id="19" name="Oval 18">
            <a:extLst>
              <a:ext uri="{FF2B5EF4-FFF2-40B4-BE49-F238E27FC236}">
                <a16:creationId xmlns:a16="http://schemas.microsoft.com/office/drawing/2014/main" id="{26E90604-EB54-4F89-97A2-178D8D4B8670}"/>
              </a:ext>
            </a:extLst>
          </p:cNvPr>
          <p:cNvSpPr/>
          <p:nvPr/>
        </p:nvSpPr>
        <p:spPr>
          <a:xfrm>
            <a:off x="484632" y="4213937"/>
            <a:ext cx="914400" cy="914400"/>
          </a:xfrm>
          <a:prstGeom prst="ellipse">
            <a:avLst/>
          </a:prstGeom>
          <a:solidFill>
            <a:schemeClr val="accent3"/>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2</a:t>
            </a:r>
          </a:p>
        </p:txBody>
      </p:sp>
      <p:sp>
        <p:nvSpPr>
          <p:cNvPr id="20" name="Oval 19">
            <a:extLst>
              <a:ext uri="{FF2B5EF4-FFF2-40B4-BE49-F238E27FC236}">
                <a16:creationId xmlns:a16="http://schemas.microsoft.com/office/drawing/2014/main" id="{97CC647B-2572-CAE4-08B7-27ABE7294FBA}"/>
              </a:ext>
            </a:extLst>
          </p:cNvPr>
          <p:cNvSpPr/>
          <p:nvPr/>
        </p:nvSpPr>
        <p:spPr>
          <a:xfrm>
            <a:off x="6354300" y="2745920"/>
            <a:ext cx="914400" cy="914400"/>
          </a:xfrm>
          <a:prstGeom prst="ellipse">
            <a:avLst/>
          </a:prstGeom>
          <a:solidFill>
            <a:schemeClr val="accent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3</a:t>
            </a:r>
          </a:p>
        </p:txBody>
      </p:sp>
      <p:sp>
        <p:nvSpPr>
          <p:cNvPr id="21" name="Oval 20">
            <a:extLst>
              <a:ext uri="{FF2B5EF4-FFF2-40B4-BE49-F238E27FC236}">
                <a16:creationId xmlns:a16="http://schemas.microsoft.com/office/drawing/2014/main" id="{85C81F2F-56AA-EBD0-29E7-937FD9773F3F}"/>
              </a:ext>
            </a:extLst>
          </p:cNvPr>
          <p:cNvSpPr/>
          <p:nvPr/>
        </p:nvSpPr>
        <p:spPr>
          <a:xfrm>
            <a:off x="6355080" y="4218104"/>
            <a:ext cx="914400" cy="914400"/>
          </a:xfrm>
          <a:prstGeom prst="ellipse">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4</a:t>
            </a:r>
          </a:p>
        </p:txBody>
      </p:sp>
      <p:sp>
        <p:nvSpPr>
          <p:cNvPr id="23" name="TextBox 22">
            <a:extLst>
              <a:ext uri="{FF2B5EF4-FFF2-40B4-BE49-F238E27FC236}">
                <a16:creationId xmlns:a16="http://schemas.microsoft.com/office/drawing/2014/main" id="{6ECB79BA-9649-A4EA-C716-4B6AE3F070FE}"/>
              </a:ext>
            </a:extLst>
          </p:cNvPr>
          <p:cNvSpPr txBox="1"/>
          <p:nvPr/>
        </p:nvSpPr>
        <p:spPr>
          <a:xfrm>
            <a:off x="560126" y="5492142"/>
            <a:ext cx="11068174" cy="646331"/>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0"/>
              </a:spcAft>
              <a:buClrTx/>
              <a:buSzTx/>
              <a:buFont typeface="Wingdings" panose="05000000000000000000" pitchFamily="2" charset="2"/>
              <a:buNone/>
              <a:tabLst/>
              <a:defRPr/>
            </a:pPr>
            <a:r>
              <a:rPr kumimoji="0" lang="en-US" sz="2000" b="0" i="0" u="none" strike="noStrike" kern="1200" cap="none" spc="0" normalizeH="0" baseline="0" noProof="0" dirty="0">
                <a:ln>
                  <a:noFill/>
                </a:ln>
                <a:effectLst/>
                <a:uLnTx/>
                <a:uFillTx/>
                <a:latin typeface="Calibri" panose="020F0502020204030204"/>
                <a:ea typeface="Calibri" panose="020F0502020204030204" pitchFamily="34" charset="0"/>
                <a:cs typeface="+mn-cs"/>
              </a:rPr>
              <a:t>A Social Security number, email address, and cell phone number can only be associated with one FSA ID. If you share an email address with someone else, only one person can use that email for an FSA ID. </a:t>
            </a:r>
          </a:p>
        </p:txBody>
      </p:sp>
    </p:spTree>
    <p:extLst>
      <p:ext uri="{BB962C8B-B14F-4D97-AF65-F5344CB8AC3E}">
        <p14:creationId xmlns:p14="http://schemas.microsoft.com/office/powerpoint/2010/main" val="1365105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503B083-4C05-4C5E-A0D8-A520F2F705F6}"/>
              </a:ext>
            </a:extLst>
          </p:cNvPr>
          <p:cNvGrpSpPr/>
          <p:nvPr/>
        </p:nvGrpSpPr>
        <p:grpSpPr>
          <a:xfrm>
            <a:off x="413908" y="138161"/>
            <a:ext cx="7206094" cy="996864"/>
            <a:chOff x="838200" y="339436"/>
            <a:chExt cx="4793827" cy="996864"/>
          </a:xfrm>
        </p:grpSpPr>
        <p:sp>
          <p:nvSpPr>
            <p:cNvPr id="3" name="TextBox 2">
              <a:extLst>
                <a:ext uri="{FF2B5EF4-FFF2-40B4-BE49-F238E27FC236}">
                  <a16:creationId xmlns:a16="http://schemas.microsoft.com/office/drawing/2014/main" id="{3F50B54D-B6D5-4225-A308-E6D83FCDFEE4}"/>
                </a:ext>
              </a:extLst>
            </p:cNvPr>
            <p:cNvSpPr txBox="1"/>
            <p:nvPr/>
          </p:nvSpPr>
          <p:spPr>
            <a:xfrm>
              <a:off x="838200" y="339436"/>
              <a:ext cx="399703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chemeClr val="accent4"/>
                  </a:solidFill>
                  <a:latin typeface="Arial" panose="020B0604020202020204" pitchFamily="34" charset="0"/>
                  <a:cs typeface="Arial" panose="020B0604020202020204" pitchFamily="34" charset="0"/>
                </a:rPr>
                <a:t>FSA ID</a:t>
              </a:r>
              <a:endParaRPr kumimoji="0" lang="en-US" sz="2000" b="0" i="0" u="none" strike="noStrike" kern="1200" cap="none" spc="0" normalizeH="0" baseline="0" noProof="0" dirty="0">
                <a:ln>
                  <a:noFill/>
                </a:ln>
                <a:solidFill>
                  <a:schemeClr val="accent4"/>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6AD3D877-B9A0-47D2-BABC-CF740C873BA8}"/>
                </a:ext>
              </a:extLst>
            </p:cNvPr>
            <p:cNvSpPr txBox="1"/>
            <p:nvPr/>
          </p:nvSpPr>
          <p:spPr>
            <a:xfrm>
              <a:off x="838200" y="566859"/>
              <a:ext cx="479382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Create </a:t>
              </a:r>
              <a:r>
                <a:rPr kumimoji="0" lang="en-US" sz="4400" b="0" i="0" u="none" strike="noStrike" kern="1200" cap="none" spc="0" normalizeH="0" baseline="0" noProof="0" dirty="0">
                  <a:ln>
                    <a:noFill/>
                  </a:ln>
                  <a:solidFill>
                    <a:prstClr val="black"/>
                  </a:solidFill>
                  <a:effectLst/>
                  <a:uLnTx/>
                  <a:uFillTx/>
                  <a:latin typeface="Trebuchet MS" panose="020B0603020202020204" pitchFamily="34" charset="0"/>
                </a:rPr>
                <a:t>An FSA ID</a:t>
              </a:r>
              <a:endParaRPr kumimoji="0" lang="en-US" sz="5000" b="0" i="0" u="none" strike="noStrike" kern="1200" cap="none" spc="0" normalizeH="0" baseline="0" noProof="0" dirty="0">
                <a:ln>
                  <a:noFill/>
                </a:ln>
                <a:solidFill>
                  <a:prstClr val="black"/>
                </a:solidFill>
                <a:effectLst/>
                <a:uLnTx/>
                <a:uFillTx/>
                <a:latin typeface="Trebuchet MS" panose="020B0603020202020204" pitchFamily="34" charset="0"/>
              </a:endParaRPr>
            </a:p>
          </p:txBody>
        </p:sp>
      </p:grpSp>
      <p:sp>
        <p:nvSpPr>
          <p:cNvPr id="11" name="TextBox 10">
            <a:extLst>
              <a:ext uri="{FF2B5EF4-FFF2-40B4-BE49-F238E27FC236}">
                <a16:creationId xmlns:a16="http://schemas.microsoft.com/office/drawing/2014/main" id="{5D50EA94-1FE5-C695-5B6C-8D36E70F965F}"/>
              </a:ext>
            </a:extLst>
          </p:cNvPr>
          <p:cNvSpPr txBox="1"/>
          <p:nvPr/>
        </p:nvSpPr>
        <p:spPr>
          <a:xfrm>
            <a:off x="495300" y="1196711"/>
            <a:ext cx="8855170" cy="1107996"/>
          </a:xfrm>
          <a:prstGeom prst="rect">
            <a:avLst/>
          </a:prstGeom>
          <a:noFill/>
        </p:spPr>
        <p:txBody>
          <a:bodyPr wrap="square">
            <a:spAutoFit/>
          </a:bodyPr>
          <a:lstStyle/>
          <a:p>
            <a:r>
              <a:rPr lang="en-US" sz="2200" dirty="0"/>
              <a:t>Visit </a:t>
            </a:r>
            <a:r>
              <a:rPr lang="en-US" sz="2200" dirty="0">
                <a:hlinkClick r:id="rId3"/>
              </a:rPr>
              <a:t>https://studentaid.gov/fsa-id/create-account/launch</a:t>
            </a:r>
            <a:r>
              <a:rPr lang="en-US" sz="2200" dirty="0"/>
              <a:t> </a:t>
            </a:r>
          </a:p>
          <a:p>
            <a:r>
              <a:rPr lang="en-US" sz="2200" dirty="0"/>
              <a:t>to create your FSA ID. </a:t>
            </a:r>
          </a:p>
          <a:p>
            <a:r>
              <a:rPr lang="en-US" sz="2200" b="1" dirty="0"/>
              <a:t>FSA ID is for life – do not attempt to make one if you have one already.</a:t>
            </a:r>
          </a:p>
        </p:txBody>
      </p:sp>
      <p:sp>
        <p:nvSpPr>
          <p:cNvPr id="7" name="TextBox 6">
            <a:extLst>
              <a:ext uri="{FF2B5EF4-FFF2-40B4-BE49-F238E27FC236}">
                <a16:creationId xmlns:a16="http://schemas.microsoft.com/office/drawing/2014/main" id="{089E5B58-2742-BBA1-2895-1DBAA72D6937}"/>
              </a:ext>
            </a:extLst>
          </p:cNvPr>
          <p:cNvSpPr txBox="1"/>
          <p:nvPr/>
        </p:nvSpPr>
        <p:spPr>
          <a:xfrm>
            <a:off x="790832" y="2781300"/>
            <a:ext cx="5305168" cy="2677656"/>
          </a:xfrm>
          <a:prstGeom prst="rect">
            <a:avLst/>
          </a:prstGeom>
          <a:noFill/>
        </p:spPr>
        <p:txBody>
          <a:bodyPr wrap="square" rtlCol="0">
            <a:spAutoFit/>
          </a:bodyPr>
          <a:lstStyle/>
          <a:p>
            <a:pPr marL="457200" indent="-457200">
              <a:buAutoNum type="arabicPeriod"/>
            </a:pPr>
            <a:r>
              <a:rPr lang="en-US" sz="2400" dirty="0"/>
              <a:t>Click “Get Started”</a:t>
            </a:r>
          </a:p>
          <a:p>
            <a:pPr marL="457200" indent="-457200">
              <a:buAutoNum type="arabicPeriod"/>
            </a:pPr>
            <a:endParaRPr lang="en-US" sz="2400" dirty="0"/>
          </a:p>
          <a:p>
            <a:pPr marL="457200" indent="-457200">
              <a:buAutoNum type="arabicPeriod"/>
            </a:pPr>
            <a:r>
              <a:rPr lang="en-US" sz="2400" dirty="0"/>
              <a:t>Enter your personal information</a:t>
            </a:r>
          </a:p>
          <a:p>
            <a:pPr marL="457200" indent="-457200">
              <a:buAutoNum type="arabicPeriod"/>
            </a:pPr>
            <a:endParaRPr lang="en-US" sz="2400" dirty="0"/>
          </a:p>
          <a:p>
            <a:pPr marL="457200" indent="-457200">
              <a:buAutoNum type="arabicPeriod"/>
            </a:pPr>
            <a:r>
              <a:rPr lang="en-US" sz="2400" dirty="0"/>
              <a:t>Create a username and password</a:t>
            </a:r>
          </a:p>
          <a:p>
            <a:pPr marL="457200" indent="-457200">
              <a:buAutoNum type="arabicPeriod"/>
            </a:pPr>
            <a:endParaRPr lang="en-US" sz="2400" dirty="0"/>
          </a:p>
          <a:p>
            <a:pPr marL="457200" indent="-457200">
              <a:buAutoNum type="arabicPeriod"/>
            </a:pPr>
            <a:r>
              <a:rPr lang="en-US" sz="2400" dirty="0"/>
              <a:t>Verify your email address</a:t>
            </a:r>
          </a:p>
        </p:txBody>
      </p:sp>
      <p:sp>
        <p:nvSpPr>
          <p:cNvPr id="9" name="TextBox 8">
            <a:extLst>
              <a:ext uri="{FF2B5EF4-FFF2-40B4-BE49-F238E27FC236}">
                <a16:creationId xmlns:a16="http://schemas.microsoft.com/office/drawing/2014/main" id="{1684B6A0-ACF3-6894-CFB7-A86C253DD39C}"/>
              </a:ext>
            </a:extLst>
          </p:cNvPr>
          <p:cNvSpPr txBox="1"/>
          <p:nvPr/>
        </p:nvSpPr>
        <p:spPr>
          <a:xfrm>
            <a:off x="5983278" y="2659939"/>
            <a:ext cx="5305168" cy="4154984"/>
          </a:xfrm>
          <a:prstGeom prst="rect">
            <a:avLst/>
          </a:prstGeom>
          <a:noFill/>
        </p:spPr>
        <p:txBody>
          <a:bodyPr wrap="square" rtlCol="0">
            <a:spAutoFit/>
          </a:bodyPr>
          <a:lstStyle/>
          <a:p>
            <a:pPr marL="457200" indent="-457200">
              <a:buFont typeface="+mj-lt"/>
              <a:buAutoNum type="arabicPeriod" startAt="5"/>
            </a:pPr>
            <a:r>
              <a:rPr lang="en-US" sz="2400" dirty="0"/>
              <a:t>Complete challenge questions</a:t>
            </a:r>
          </a:p>
          <a:p>
            <a:pPr marL="457200" indent="-457200">
              <a:buFont typeface="+mj-lt"/>
              <a:buAutoNum type="arabicPeriod" startAt="5"/>
            </a:pPr>
            <a:endParaRPr lang="en-US" sz="2400" dirty="0"/>
          </a:p>
          <a:p>
            <a:pPr marL="457200" indent="-457200">
              <a:buFont typeface="+mj-lt"/>
              <a:buAutoNum type="arabicPeriod" startAt="5"/>
            </a:pPr>
            <a:r>
              <a:rPr lang="en-US" sz="2400" dirty="0"/>
              <a:t>Set-up 2-Step Verification</a:t>
            </a:r>
          </a:p>
          <a:p>
            <a:pPr marL="457200" indent="-457200">
              <a:buFont typeface="+mj-lt"/>
              <a:buAutoNum type="arabicPeriod" startAt="5"/>
            </a:pPr>
            <a:endParaRPr lang="en-US" sz="2400" dirty="0"/>
          </a:p>
          <a:p>
            <a:pPr marL="457200" indent="-457200">
              <a:buFont typeface="+mj-lt"/>
              <a:buAutoNum type="arabicPeriod" startAt="5"/>
            </a:pPr>
            <a:r>
              <a:rPr lang="en-US" sz="2400" dirty="0"/>
              <a:t>Review and submit</a:t>
            </a:r>
          </a:p>
          <a:p>
            <a:pPr marL="457200" indent="-457200">
              <a:buFont typeface="+mj-lt"/>
              <a:buAutoNum type="arabicPeriod" startAt="5"/>
            </a:pPr>
            <a:endParaRPr lang="en-US" sz="2400" dirty="0"/>
          </a:p>
          <a:p>
            <a:pPr marL="457200" indent="-457200">
              <a:buFont typeface="+mj-lt"/>
              <a:buAutoNum type="arabicPeriod" startAt="5"/>
            </a:pPr>
            <a:r>
              <a:rPr lang="en-US" sz="2400" dirty="0"/>
              <a:t>Repeat the process to have your parent/contributor create an FSA ID too! They will need to input their information and a separate email address.</a:t>
            </a:r>
          </a:p>
        </p:txBody>
      </p:sp>
      <p:pic>
        <p:nvPicPr>
          <p:cNvPr id="13" name="Picture 12" descr="Qr code&#10;&#10;Description automatically generated">
            <a:extLst>
              <a:ext uri="{FF2B5EF4-FFF2-40B4-BE49-F238E27FC236}">
                <a16:creationId xmlns:a16="http://schemas.microsoft.com/office/drawing/2014/main" id="{58A29670-9A32-1BD3-C2B2-9B40F0A202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31862" y="1010905"/>
            <a:ext cx="1367944" cy="1367944"/>
          </a:xfrm>
          <a:prstGeom prst="rect">
            <a:avLst/>
          </a:prstGeom>
        </p:spPr>
      </p:pic>
    </p:spTree>
    <p:extLst>
      <p:ext uri="{BB962C8B-B14F-4D97-AF65-F5344CB8AC3E}">
        <p14:creationId xmlns:p14="http://schemas.microsoft.com/office/powerpoint/2010/main" val="26992053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503B083-4C05-4C5E-A0D8-A520F2F705F6}"/>
              </a:ext>
            </a:extLst>
          </p:cNvPr>
          <p:cNvGrpSpPr/>
          <p:nvPr/>
        </p:nvGrpSpPr>
        <p:grpSpPr>
          <a:xfrm>
            <a:off x="413908" y="138161"/>
            <a:ext cx="7206094" cy="996864"/>
            <a:chOff x="838200" y="339436"/>
            <a:chExt cx="4793827" cy="996864"/>
          </a:xfrm>
        </p:grpSpPr>
        <p:sp>
          <p:nvSpPr>
            <p:cNvPr id="3" name="TextBox 2">
              <a:extLst>
                <a:ext uri="{FF2B5EF4-FFF2-40B4-BE49-F238E27FC236}">
                  <a16:creationId xmlns:a16="http://schemas.microsoft.com/office/drawing/2014/main" id="{3F50B54D-B6D5-4225-A308-E6D83FCDFEE4}"/>
                </a:ext>
              </a:extLst>
            </p:cNvPr>
            <p:cNvSpPr txBox="1"/>
            <p:nvPr/>
          </p:nvSpPr>
          <p:spPr>
            <a:xfrm>
              <a:off x="838200" y="339436"/>
              <a:ext cx="399703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chemeClr val="accent4"/>
                  </a:solidFill>
                  <a:latin typeface="Arial" panose="020B0604020202020204" pitchFamily="34" charset="0"/>
                  <a:cs typeface="Arial" panose="020B0604020202020204" pitchFamily="34" charset="0"/>
                </a:rPr>
                <a:t>ORSAA</a:t>
              </a:r>
              <a:endParaRPr kumimoji="0" lang="en-US" sz="2000" b="0" i="0" u="none" strike="noStrike" kern="1200" cap="none" spc="0" normalizeH="0" baseline="0" noProof="0" dirty="0">
                <a:ln>
                  <a:noFill/>
                </a:ln>
                <a:solidFill>
                  <a:schemeClr val="accent4"/>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6AD3D877-B9A0-47D2-BABC-CF740C873BA8}"/>
                </a:ext>
              </a:extLst>
            </p:cNvPr>
            <p:cNvSpPr txBox="1"/>
            <p:nvPr/>
          </p:nvSpPr>
          <p:spPr>
            <a:xfrm>
              <a:off x="838200" y="566859"/>
              <a:ext cx="479382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ORSAA </a:t>
              </a:r>
              <a:r>
                <a:rPr kumimoji="0" lang="en-US" sz="4400" b="0" i="0" u="none" strike="noStrike" kern="1200" cap="none" spc="0" normalizeH="0" baseline="0" noProof="0" dirty="0">
                  <a:ln>
                    <a:noFill/>
                  </a:ln>
                  <a:solidFill>
                    <a:prstClr val="black"/>
                  </a:solidFill>
                  <a:effectLst/>
                  <a:uLnTx/>
                  <a:uFillTx/>
                  <a:latin typeface="Trebuchet MS" panose="020B0603020202020204" pitchFamily="34" charset="0"/>
                </a:rPr>
                <a:t>Account Creation</a:t>
              </a:r>
              <a:endParaRPr kumimoji="0" lang="en-US" sz="5000" b="0" i="0" u="none" strike="noStrike" kern="1200" cap="none" spc="0" normalizeH="0" baseline="0" noProof="0" dirty="0">
                <a:ln>
                  <a:noFill/>
                </a:ln>
                <a:solidFill>
                  <a:prstClr val="black"/>
                </a:solidFill>
                <a:effectLst/>
                <a:uLnTx/>
                <a:uFillTx/>
                <a:latin typeface="Trebuchet MS" panose="020B0603020202020204" pitchFamily="34" charset="0"/>
              </a:endParaRPr>
            </a:p>
          </p:txBody>
        </p:sp>
      </p:grpSp>
      <p:sp>
        <p:nvSpPr>
          <p:cNvPr id="7" name="TextBox 6">
            <a:extLst>
              <a:ext uri="{FF2B5EF4-FFF2-40B4-BE49-F238E27FC236}">
                <a16:creationId xmlns:a16="http://schemas.microsoft.com/office/drawing/2014/main" id="{089E5B58-2742-BBA1-2895-1DBAA72D6937}"/>
              </a:ext>
            </a:extLst>
          </p:cNvPr>
          <p:cNvSpPr txBox="1"/>
          <p:nvPr/>
        </p:nvSpPr>
        <p:spPr>
          <a:xfrm>
            <a:off x="495300" y="1321770"/>
            <a:ext cx="11169478" cy="5201424"/>
          </a:xfrm>
          <a:prstGeom prst="rect">
            <a:avLst/>
          </a:prstGeom>
          <a:noFill/>
        </p:spPr>
        <p:txBody>
          <a:bodyPr wrap="square" rtlCol="0">
            <a:spAutoFit/>
          </a:bodyPr>
          <a:lstStyle/>
          <a:p>
            <a:pPr marL="457200" indent="-457200">
              <a:buAutoNum type="arabicPeriod"/>
            </a:pPr>
            <a:r>
              <a:rPr lang="en-US" sz="2000" dirty="0"/>
              <a:t>Student goes through FAFSA/ORSAA filter tool to determine if they should complete FAFSA, ORSAA, or neither</a:t>
            </a:r>
          </a:p>
          <a:p>
            <a:pPr marL="457200" indent="-457200">
              <a:buAutoNum type="arabicPeriod"/>
            </a:pPr>
            <a:endParaRPr lang="en-US" sz="800" dirty="0"/>
          </a:p>
          <a:p>
            <a:pPr marL="457200" indent="-457200">
              <a:buAutoNum type="arabicPeriod"/>
            </a:pPr>
            <a:r>
              <a:rPr lang="en-US" sz="2000" dirty="0"/>
              <a:t>If eligible to submit ORSAA, click ORSAA button to go to ORSAA Student Portal (students should bookmark link for future use)</a:t>
            </a:r>
          </a:p>
          <a:p>
            <a:pPr marL="457200" indent="-457200">
              <a:buAutoNum type="arabicPeriod"/>
            </a:pPr>
            <a:endParaRPr lang="en-US" sz="800" dirty="0"/>
          </a:p>
          <a:p>
            <a:pPr marL="457200" indent="-457200">
              <a:buAutoNum type="arabicPeriod"/>
            </a:pPr>
            <a:r>
              <a:rPr lang="en-US" sz="2000" dirty="0"/>
              <a:t>If new student, create account. If existing user, log in with credentials. </a:t>
            </a:r>
            <a:r>
              <a:rPr lang="en-US" sz="2000" b="1" dirty="0"/>
              <a:t>Students should contact </a:t>
            </a:r>
            <a:r>
              <a:rPr lang="en-US" sz="2000" b="1" dirty="0">
                <a:hlinkClick r:id="rId3"/>
              </a:rPr>
              <a:t>ORSAAHelp@hecc.oregon.gov</a:t>
            </a:r>
            <a:r>
              <a:rPr lang="en-US" sz="2000" b="1" dirty="0"/>
              <a:t>  before attempting to make duplicate account</a:t>
            </a:r>
            <a:r>
              <a:rPr lang="en-US" sz="2200" dirty="0"/>
              <a:t>. </a:t>
            </a:r>
          </a:p>
          <a:p>
            <a:pPr marL="457200" indent="-457200">
              <a:buAutoNum type="arabicPeriod"/>
            </a:pPr>
            <a:endParaRPr lang="en-US" sz="800" dirty="0"/>
          </a:p>
          <a:p>
            <a:pPr marL="457200" indent="-457200">
              <a:buAutoNum type="arabicPeriod"/>
            </a:pPr>
            <a:r>
              <a:rPr lang="en-US" sz="2000" dirty="0"/>
              <a:t>Student goes through the application (completing both student and parent sections, if applicable), and then electronically signs. </a:t>
            </a:r>
          </a:p>
          <a:p>
            <a:pPr marL="457200" indent="-457200">
              <a:buAutoNum type="arabicPeriod"/>
            </a:pPr>
            <a:endParaRPr lang="en-US" sz="800" dirty="0"/>
          </a:p>
          <a:p>
            <a:pPr marL="457200" indent="-457200">
              <a:buAutoNum type="arabicPeriod"/>
            </a:pPr>
            <a:r>
              <a:rPr lang="en-US" sz="2000" dirty="0"/>
              <a:t>If dependent student, student sends electronic invite from ORSAA Form to parent (using the email they will use for their ORSAA Parent Account). </a:t>
            </a:r>
            <a:r>
              <a:rPr lang="en-US" sz="2000" b="1" dirty="0"/>
              <a:t>If parent already has parent account, use the email the parent has already made a parent account with.</a:t>
            </a:r>
          </a:p>
          <a:p>
            <a:pPr marL="457200" indent="-457200">
              <a:buAutoNum type="arabicPeriod"/>
            </a:pPr>
            <a:endParaRPr lang="en-US" sz="800" dirty="0"/>
          </a:p>
          <a:p>
            <a:pPr marL="457200" indent="-457200">
              <a:buAutoNum type="arabicPeriod"/>
            </a:pPr>
            <a:r>
              <a:rPr lang="en-US" sz="2000" dirty="0"/>
              <a:t>Parent logs into their email, clicks unique link that creates their account. Parent will need to enter in both student and parent name and DOB to confirm identity before account is created. </a:t>
            </a:r>
          </a:p>
          <a:p>
            <a:pPr marL="457200" indent="-457200">
              <a:buAutoNum type="arabicPeriod"/>
            </a:pPr>
            <a:endParaRPr lang="en-US" sz="800" dirty="0"/>
          </a:p>
          <a:p>
            <a:pPr marL="457200" indent="-457200">
              <a:buAutoNum type="arabicPeriod"/>
            </a:pPr>
            <a:r>
              <a:rPr lang="en-US" sz="2000" dirty="0"/>
              <a:t>Parent reviews all answers, then electronically signs. </a:t>
            </a:r>
          </a:p>
        </p:txBody>
      </p:sp>
    </p:spTree>
    <p:extLst>
      <p:ext uri="{BB962C8B-B14F-4D97-AF65-F5344CB8AC3E}">
        <p14:creationId xmlns:p14="http://schemas.microsoft.com/office/powerpoint/2010/main" val="29347906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E50A345-4B2D-41B4-B698-AF333F0290C5}"/>
              </a:ext>
            </a:extLst>
          </p:cNvPr>
          <p:cNvGrpSpPr/>
          <p:nvPr/>
        </p:nvGrpSpPr>
        <p:grpSpPr>
          <a:xfrm>
            <a:off x="2149810" y="2658284"/>
            <a:ext cx="1887860" cy="2190322"/>
            <a:chOff x="768928" y="2743200"/>
            <a:chExt cx="1887860" cy="2190322"/>
          </a:xfrm>
        </p:grpSpPr>
        <p:sp>
          <p:nvSpPr>
            <p:cNvPr id="4" name="Oval 3">
              <a:extLst>
                <a:ext uri="{FF2B5EF4-FFF2-40B4-BE49-F238E27FC236}">
                  <a16:creationId xmlns:a16="http://schemas.microsoft.com/office/drawing/2014/main" id="{917CE41B-E93A-46C8-8FD2-2C4E755CE958}"/>
                </a:ext>
              </a:extLst>
            </p:cNvPr>
            <p:cNvSpPr/>
            <p:nvPr/>
          </p:nvSpPr>
          <p:spPr>
            <a:xfrm>
              <a:off x="907473" y="2743200"/>
              <a:ext cx="1371600" cy="1371600"/>
            </a:xfrm>
            <a:prstGeom prst="ellipse">
              <a:avLst/>
            </a:prstGeom>
            <a:solidFill>
              <a:srgbClr val="1A476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55487A19-0FCE-4616-B8F1-2BED3D61791E}"/>
                </a:ext>
              </a:extLst>
            </p:cNvPr>
            <p:cNvSpPr txBox="1"/>
            <p:nvPr/>
          </p:nvSpPr>
          <p:spPr>
            <a:xfrm>
              <a:off x="768928" y="4225636"/>
              <a:ext cx="188786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black"/>
                  </a:solidFill>
                  <a:latin typeface="Calibri" panose="020F0502020204030204"/>
                </a:rPr>
                <a:t>Financial Aid Terms</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35" name="Group 34">
            <a:extLst>
              <a:ext uri="{FF2B5EF4-FFF2-40B4-BE49-F238E27FC236}">
                <a16:creationId xmlns:a16="http://schemas.microsoft.com/office/drawing/2014/main" id="{5F76B125-B781-4126-B466-6CC1CBAE801C}"/>
              </a:ext>
            </a:extLst>
          </p:cNvPr>
          <p:cNvGrpSpPr/>
          <p:nvPr/>
        </p:nvGrpSpPr>
        <p:grpSpPr>
          <a:xfrm>
            <a:off x="6052855" y="2658284"/>
            <a:ext cx="2352242" cy="1882546"/>
            <a:chOff x="4793891" y="2743200"/>
            <a:chExt cx="2352242" cy="1882546"/>
          </a:xfrm>
        </p:grpSpPr>
        <p:grpSp>
          <p:nvGrpSpPr>
            <p:cNvPr id="10" name="Group 9">
              <a:extLst>
                <a:ext uri="{FF2B5EF4-FFF2-40B4-BE49-F238E27FC236}">
                  <a16:creationId xmlns:a16="http://schemas.microsoft.com/office/drawing/2014/main" id="{91997408-191B-4B82-91F9-4F262E5354AF}"/>
                </a:ext>
              </a:extLst>
            </p:cNvPr>
            <p:cNvGrpSpPr/>
            <p:nvPr/>
          </p:nvGrpSpPr>
          <p:grpSpPr>
            <a:xfrm>
              <a:off x="4793891" y="2743200"/>
              <a:ext cx="2352242" cy="1882546"/>
              <a:chOff x="485128" y="2743200"/>
              <a:chExt cx="2352242" cy="1882546"/>
            </a:xfrm>
          </p:grpSpPr>
          <p:sp>
            <p:nvSpPr>
              <p:cNvPr id="11" name="Oval 10">
                <a:extLst>
                  <a:ext uri="{FF2B5EF4-FFF2-40B4-BE49-F238E27FC236}">
                    <a16:creationId xmlns:a16="http://schemas.microsoft.com/office/drawing/2014/main" id="{C4FC5292-4C96-4C08-99B3-986A13804009}"/>
                  </a:ext>
                </a:extLst>
              </p:cNvPr>
              <p:cNvSpPr/>
              <p:nvPr/>
            </p:nvSpPr>
            <p:spPr>
              <a:xfrm>
                <a:off x="907473" y="2743200"/>
                <a:ext cx="1371600" cy="1371600"/>
              </a:xfrm>
              <a:prstGeom prst="ellipse">
                <a:avLst/>
              </a:prstGeom>
              <a:solidFill>
                <a:srgbClr val="8B0C2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DB58D0C8-7EE2-4A38-903D-E5765188DF6F}"/>
                  </a:ext>
                </a:extLst>
              </p:cNvPr>
              <p:cNvSpPr txBox="1"/>
              <p:nvPr/>
            </p:nvSpPr>
            <p:spPr>
              <a:xfrm>
                <a:off x="485128" y="4225636"/>
                <a:ext cx="235224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Grant Programs</a:t>
                </a:r>
              </a:p>
            </p:txBody>
          </p:sp>
        </p:grpSp>
        <p:pic>
          <p:nvPicPr>
            <p:cNvPr id="26" name="Graphic 25" descr="Diploma roll with solid fill">
              <a:extLst>
                <a:ext uri="{FF2B5EF4-FFF2-40B4-BE49-F238E27FC236}">
                  <a16:creationId xmlns:a16="http://schemas.microsoft.com/office/drawing/2014/main" id="{24CE3EF2-7B6E-40C5-A0B7-4D61C449CBC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44835" y="2971800"/>
              <a:ext cx="914400" cy="914400"/>
            </a:xfrm>
            <a:prstGeom prst="rect">
              <a:avLst/>
            </a:prstGeom>
          </p:spPr>
        </p:pic>
      </p:grpSp>
      <p:grpSp>
        <p:nvGrpSpPr>
          <p:cNvPr id="34" name="Group 33">
            <a:extLst>
              <a:ext uri="{FF2B5EF4-FFF2-40B4-BE49-F238E27FC236}">
                <a16:creationId xmlns:a16="http://schemas.microsoft.com/office/drawing/2014/main" id="{53087955-365B-4955-92D4-0FF3A5731B87}"/>
              </a:ext>
            </a:extLst>
          </p:cNvPr>
          <p:cNvGrpSpPr/>
          <p:nvPr/>
        </p:nvGrpSpPr>
        <p:grpSpPr>
          <a:xfrm>
            <a:off x="4266271" y="2628900"/>
            <a:ext cx="1773381" cy="1882546"/>
            <a:chOff x="2854037" y="2743200"/>
            <a:chExt cx="1773381" cy="1882546"/>
          </a:xfrm>
        </p:grpSpPr>
        <p:grpSp>
          <p:nvGrpSpPr>
            <p:cNvPr id="7" name="Group 6">
              <a:extLst>
                <a:ext uri="{FF2B5EF4-FFF2-40B4-BE49-F238E27FC236}">
                  <a16:creationId xmlns:a16="http://schemas.microsoft.com/office/drawing/2014/main" id="{1E256D41-5C27-4E26-B66F-C9C9AF0DCDEE}"/>
                </a:ext>
              </a:extLst>
            </p:cNvPr>
            <p:cNvGrpSpPr/>
            <p:nvPr/>
          </p:nvGrpSpPr>
          <p:grpSpPr>
            <a:xfrm>
              <a:off x="2854037" y="2743200"/>
              <a:ext cx="1773381" cy="1882546"/>
              <a:chOff x="768928" y="2743200"/>
              <a:chExt cx="1773381" cy="1882546"/>
            </a:xfrm>
          </p:grpSpPr>
          <p:sp>
            <p:nvSpPr>
              <p:cNvPr id="8" name="Oval 7">
                <a:extLst>
                  <a:ext uri="{FF2B5EF4-FFF2-40B4-BE49-F238E27FC236}">
                    <a16:creationId xmlns:a16="http://schemas.microsoft.com/office/drawing/2014/main" id="{EFB2526F-5C80-4B34-861E-8E2C1B7382CE}"/>
                  </a:ext>
                </a:extLst>
              </p:cNvPr>
              <p:cNvSpPr/>
              <p:nvPr/>
            </p:nvSpPr>
            <p:spPr>
              <a:xfrm>
                <a:off x="907473" y="2743200"/>
                <a:ext cx="1371600" cy="1371600"/>
              </a:xfrm>
              <a:prstGeom prst="ellipse">
                <a:avLst/>
              </a:prstGeom>
              <a:solidFill>
                <a:srgbClr val="6E9E7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7A6F0C80-C09E-4192-95A4-63E7D52CABE1}"/>
                  </a:ext>
                </a:extLst>
              </p:cNvPr>
              <p:cNvSpPr txBox="1"/>
              <p:nvPr/>
            </p:nvSpPr>
            <p:spPr>
              <a:xfrm>
                <a:off x="768928" y="4225636"/>
                <a:ext cx="177338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FAFSA/ORSAA</a:t>
                </a:r>
              </a:p>
            </p:txBody>
          </p:sp>
        </p:grpSp>
        <p:pic>
          <p:nvPicPr>
            <p:cNvPr id="28" name="Graphic 27" descr="Graduation cap with solid fill">
              <a:extLst>
                <a:ext uri="{FF2B5EF4-FFF2-40B4-BE49-F238E27FC236}">
                  <a16:creationId xmlns:a16="http://schemas.microsoft.com/office/drawing/2014/main" id="{3E5DFCE4-0555-4E14-91CF-B64C23E74DE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21182" y="2971800"/>
              <a:ext cx="914400" cy="914400"/>
            </a:xfrm>
            <a:prstGeom prst="rect">
              <a:avLst/>
            </a:prstGeom>
          </p:spPr>
        </p:pic>
      </p:grpSp>
      <p:grpSp>
        <p:nvGrpSpPr>
          <p:cNvPr id="16" name="Group 15">
            <a:extLst>
              <a:ext uri="{FF2B5EF4-FFF2-40B4-BE49-F238E27FC236}">
                <a16:creationId xmlns:a16="http://schemas.microsoft.com/office/drawing/2014/main" id="{65F7FD3B-DC03-4D95-B6EA-FE2D73DBC324}"/>
              </a:ext>
            </a:extLst>
          </p:cNvPr>
          <p:cNvGrpSpPr/>
          <p:nvPr/>
        </p:nvGrpSpPr>
        <p:grpSpPr>
          <a:xfrm>
            <a:off x="8447312" y="2658284"/>
            <a:ext cx="1773381" cy="2190322"/>
            <a:chOff x="768928" y="2743200"/>
            <a:chExt cx="1773381" cy="2190322"/>
          </a:xfrm>
        </p:grpSpPr>
        <p:sp>
          <p:nvSpPr>
            <p:cNvPr id="17" name="Oval 16">
              <a:extLst>
                <a:ext uri="{FF2B5EF4-FFF2-40B4-BE49-F238E27FC236}">
                  <a16:creationId xmlns:a16="http://schemas.microsoft.com/office/drawing/2014/main" id="{455F1EC5-5687-47F2-962E-AA6E6D3AF702}"/>
                </a:ext>
              </a:extLst>
            </p:cNvPr>
            <p:cNvSpPr/>
            <p:nvPr/>
          </p:nvSpPr>
          <p:spPr>
            <a:xfrm>
              <a:off x="907473" y="2743200"/>
              <a:ext cx="1371600" cy="1371600"/>
            </a:xfrm>
            <a:prstGeom prst="ellipse">
              <a:avLst/>
            </a:prstGeom>
            <a:solidFill>
              <a:srgbClr val="C0E1E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852B2A51-D2FF-4D7C-A0FF-3E8C3D95FD25}"/>
                </a:ext>
              </a:extLst>
            </p:cNvPr>
            <p:cNvSpPr txBox="1"/>
            <p:nvPr/>
          </p:nvSpPr>
          <p:spPr>
            <a:xfrm>
              <a:off x="768928" y="4225636"/>
              <a:ext cx="17733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Scholarship Applications</a:t>
              </a:r>
            </a:p>
          </p:txBody>
        </p:sp>
      </p:grpSp>
      <p:grpSp>
        <p:nvGrpSpPr>
          <p:cNvPr id="42" name="Group 41">
            <a:extLst>
              <a:ext uri="{FF2B5EF4-FFF2-40B4-BE49-F238E27FC236}">
                <a16:creationId xmlns:a16="http://schemas.microsoft.com/office/drawing/2014/main" id="{F8FD3121-FABE-4499-94BC-8CC16746A852}"/>
              </a:ext>
            </a:extLst>
          </p:cNvPr>
          <p:cNvGrpSpPr/>
          <p:nvPr/>
        </p:nvGrpSpPr>
        <p:grpSpPr>
          <a:xfrm>
            <a:off x="413906" y="346363"/>
            <a:ext cx="3997036" cy="1298844"/>
            <a:chOff x="838200" y="339436"/>
            <a:chExt cx="3997036" cy="1298844"/>
          </a:xfrm>
        </p:grpSpPr>
        <p:sp>
          <p:nvSpPr>
            <p:cNvPr id="40" name="TextBox 39">
              <a:extLst>
                <a:ext uri="{FF2B5EF4-FFF2-40B4-BE49-F238E27FC236}">
                  <a16:creationId xmlns:a16="http://schemas.microsoft.com/office/drawing/2014/main" id="{8F1300CC-2FAA-4A9B-B416-7D2F4D764DFB}"/>
                </a:ext>
              </a:extLst>
            </p:cNvPr>
            <p:cNvSpPr txBox="1"/>
            <p:nvPr/>
          </p:nvSpPr>
          <p:spPr>
            <a:xfrm>
              <a:off x="838200" y="339436"/>
              <a:ext cx="399703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Key</a:t>
              </a:r>
              <a:endParaRPr kumimoji="0" lang="en-US" sz="4000" b="0" i="0" u="none" strike="noStrike" kern="1200" cap="none" spc="0" normalizeH="0" baseline="0" noProof="0" dirty="0">
                <a:ln>
                  <a:noFill/>
                </a:ln>
                <a:solidFill>
                  <a:srgbClr val="E57200"/>
                </a:solidFill>
                <a:effectLst/>
                <a:uLnTx/>
                <a:uFillTx/>
                <a:latin typeface="Arial Black" panose="020B0A04020102020204" pitchFamily="34" charset="0"/>
                <a:ea typeface="+mn-ea"/>
                <a:cs typeface="+mn-cs"/>
              </a:endParaRPr>
            </a:p>
          </p:txBody>
        </p:sp>
        <p:sp>
          <p:nvSpPr>
            <p:cNvPr id="41" name="TextBox 40">
              <a:extLst>
                <a:ext uri="{FF2B5EF4-FFF2-40B4-BE49-F238E27FC236}">
                  <a16:creationId xmlns:a16="http://schemas.microsoft.com/office/drawing/2014/main" id="{33D69302-E3FB-4CD3-8614-B691D4AC316F}"/>
                </a:ext>
              </a:extLst>
            </p:cNvPr>
            <p:cNvSpPr txBox="1"/>
            <p:nvPr/>
          </p:nvSpPr>
          <p:spPr>
            <a:xfrm>
              <a:off x="838200" y="776506"/>
              <a:ext cx="3913909"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Topics</a:t>
              </a:r>
            </a:p>
          </p:txBody>
        </p:sp>
      </p:grpSp>
      <p:pic>
        <p:nvPicPr>
          <p:cNvPr id="19" name="Graphic 18" descr="Classroom with solid fill">
            <a:extLst>
              <a:ext uri="{FF2B5EF4-FFF2-40B4-BE49-F238E27FC236}">
                <a16:creationId xmlns:a16="http://schemas.microsoft.com/office/drawing/2014/main" id="{66897117-E01F-45E7-8F72-7D98367D0D9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516955" y="2857500"/>
            <a:ext cx="914400" cy="914400"/>
          </a:xfrm>
          <a:prstGeom prst="rect">
            <a:avLst/>
          </a:prstGeom>
        </p:spPr>
      </p:pic>
      <p:pic>
        <p:nvPicPr>
          <p:cNvPr id="21" name="Graphic 20" descr="Dollar with solid fill">
            <a:extLst>
              <a:ext uri="{FF2B5EF4-FFF2-40B4-BE49-F238E27FC236}">
                <a16:creationId xmlns:a16="http://schemas.microsoft.com/office/drawing/2014/main" id="{F1A55B5E-CF81-4284-9993-491E32E33D2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814457" y="2849353"/>
            <a:ext cx="914400" cy="914400"/>
          </a:xfrm>
          <a:prstGeom prst="rect">
            <a:avLst/>
          </a:prstGeom>
        </p:spPr>
      </p:pic>
    </p:spTree>
    <p:extLst>
      <p:ext uri="{BB962C8B-B14F-4D97-AF65-F5344CB8AC3E}">
        <p14:creationId xmlns:p14="http://schemas.microsoft.com/office/powerpoint/2010/main" val="39841586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1822682-CDED-4FA7-9C24-73C25B131D0A}"/>
              </a:ext>
            </a:extLst>
          </p:cNvPr>
          <p:cNvGrpSpPr/>
          <p:nvPr/>
        </p:nvGrpSpPr>
        <p:grpSpPr>
          <a:xfrm>
            <a:off x="387184" y="347472"/>
            <a:ext cx="4185526" cy="986340"/>
            <a:chOff x="811478" y="390103"/>
            <a:chExt cx="4185526" cy="986340"/>
          </a:xfrm>
        </p:grpSpPr>
        <p:sp>
          <p:nvSpPr>
            <p:cNvPr id="3" name="TextBox 2">
              <a:extLst>
                <a:ext uri="{FF2B5EF4-FFF2-40B4-BE49-F238E27FC236}">
                  <a16:creationId xmlns:a16="http://schemas.microsoft.com/office/drawing/2014/main" id="{68E9D93E-B316-4558-9903-D25C277B8CF5}"/>
                </a:ext>
              </a:extLst>
            </p:cNvPr>
            <p:cNvSpPr txBox="1"/>
            <p:nvPr/>
          </p:nvSpPr>
          <p:spPr>
            <a:xfrm>
              <a:off x="838200" y="390103"/>
              <a:ext cx="3997036" cy="400110"/>
            </a:xfrm>
            <a:prstGeom prst="rect">
              <a:avLst/>
            </a:prstGeom>
            <a:noFill/>
          </p:spPr>
          <p:txBody>
            <a:bodyPr wrap="square" rtlCol="0">
              <a:spAutoFit/>
            </a:bodyPr>
            <a:lstStyle/>
            <a:p>
              <a:r>
                <a:rPr lang="en-US" sz="2000" dirty="0">
                  <a:solidFill>
                    <a:schemeClr val="accent5"/>
                  </a:solidFill>
                  <a:latin typeface="Arial" panose="020B0604020202020204" pitchFamily="34" charset="0"/>
                  <a:cs typeface="Arial" panose="020B0604020202020204" pitchFamily="34" charset="0"/>
                </a:rPr>
                <a:t>Overview</a:t>
              </a:r>
            </a:p>
          </p:txBody>
        </p:sp>
        <p:sp>
          <p:nvSpPr>
            <p:cNvPr id="4" name="TextBox 3">
              <a:extLst>
                <a:ext uri="{FF2B5EF4-FFF2-40B4-BE49-F238E27FC236}">
                  <a16:creationId xmlns:a16="http://schemas.microsoft.com/office/drawing/2014/main" id="{6CBBF568-45F1-4C09-A82D-FD0A0C6676DF}"/>
                </a:ext>
              </a:extLst>
            </p:cNvPr>
            <p:cNvSpPr txBox="1"/>
            <p:nvPr/>
          </p:nvSpPr>
          <p:spPr>
            <a:xfrm>
              <a:off x="811478" y="607002"/>
              <a:ext cx="4185526" cy="769441"/>
            </a:xfrm>
            <a:prstGeom prst="rect">
              <a:avLst/>
            </a:prstGeom>
            <a:noFill/>
          </p:spPr>
          <p:txBody>
            <a:bodyPr wrap="square" rtlCol="0">
              <a:spAutoFit/>
            </a:bodyPr>
            <a:lstStyle/>
            <a:p>
              <a:r>
                <a:rPr lang="en-US" sz="4000" dirty="0">
                  <a:latin typeface="Arial Black" panose="020B0A04020102020204" pitchFamily="34" charset="0"/>
                </a:rPr>
                <a:t>FAFSA</a:t>
              </a:r>
              <a:r>
                <a:rPr lang="en-US" sz="4400" dirty="0">
                  <a:latin typeface="Trebuchet MS" panose="020B0603020202020204" pitchFamily="34" charset="0"/>
                </a:rPr>
                <a:t>/ORSAA</a:t>
              </a:r>
            </a:p>
          </p:txBody>
        </p:sp>
      </p:grpSp>
      <p:grpSp>
        <p:nvGrpSpPr>
          <p:cNvPr id="12" name="Group 11">
            <a:extLst>
              <a:ext uri="{FF2B5EF4-FFF2-40B4-BE49-F238E27FC236}">
                <a16:creationId xmlns:a16="http://schemas.microsoft.com/office/drawing/2014/main" id="{7D31367C-407C-490D-965B-9404D1438420}"/>
              </a:ext>
            </a:extLst>
          </p:cNvPr>
          <p:cNvGrpSpPr/>
          <p:nvPr/>
        </p:nvGrpSpPr>
        <p:grpSpPr>
          <a:xfrm>
            <a:off x="3053518" y="2228730"/>
            <a:ext cx="6220497" cy="2953512"/>
            <a:chOff x="2667471" y="2276856"/>
            <a:chExt cx="6220497" cy="2953512"/>
          </a:xfrm>
        </p:grpSpPr>
        <p:grpSp>
          <p:nvGrpSpPr>
            <p:cNvPr id="11" name="Group 10">
              <a:extLst>
                <a:ext uri="{FF2B5EF4-FFF2-40B4-BE49-F238E27FC236}">
                  <a16:creationId xmlns:a16="http://schemas.microsoft.com/office/drawing/2014/main" id="{547D06B6-AB72-4E80-BEB8-A92A3A73A514}"/>
                </a:ext>
              </a:extLst>
            </p:cNvPr>
            <p:cNvGrpSpPr/>
            <p:nvPr/>
          </p:nvGrpSpPr>
          <p:grpSpPr>
            <a:xfrm>
              <a:off x="2667471" y="2276856"/>
              <a:ext cx="6220497" cy="2953512"/>
              <a:chOff x="2667471" y="2276856"/>
              <a:chExt cx="6220497" cy="2953512"/>
            </a:xfrm>
          </p:grpSpPr>
          <p:grpSp>
            <p:nvGrpSpPr>
              <p:cNvPr id="7" name="Group 6">
                <a:extLst>
                  <a:ext uri="{FF2B5EF4-FFF2-40B4-BE49-F238E27FC236}">
                    <a16:creationId xmlns:a16="http://schemas.microsoft.com/office/drawing/2014/main" id="{811C32E9-8F37-4DE4-A8FF-F652782961ED}"/>
                  </a:ext>
                </a:extLst>
              </p:cNvPr>
              <p:cNvGrpSpPr/>
              <p:nvPr/>
            </p:nvGrpSpPr>
            <p:grpSpPr>
              <a:xfrm>
                <a:off x="2667471" y="2276856"/>
                <a:ext cx="6220497" cy="2953512"/>
                <a:chOff x="2667471" y="2276856"/>
                <a:chExt cx="6220497" cy="2953512"/>
              </a:xfrm>
              <a:effectLst>
                <a:outerShdw blurRad="50800" dist="38100" dir="2700000" algn="tl" rotWithShape="0">
                  <a:prstClr val="black">
                    <a:alpha val="40000"/>
                  </a:prstClr>
                </a:outerShdw>
              </a:effectLst>
            </p:grpSpPr>
            <p:sp>
              <p:nvSpPr>
                <p:cNvPr id="5" name="Arrow: Bent 4">
                  <a:extLst>
                    <a:ext uri="{FF2B5EF4-FFF2-40B4-BE49-F238E27FC236}">
                      <a16:creationId xmlns:a16="http://schemas.microsoft.com/office/drawing/2014/main" id="{79DB3AC0-3D73-4FA4-A7A7-BF4B7162116C}"/>
                    </a:ext>
                  </a:extLst>
                </p:cNvPr>
                <p:cNvSpPr/>
                <p:nvPr/>
              </p:nvSpPr>
              <p:spPr>
                <a:xfrm>
                  <a:off x="5705856" y="2276856"/>
                  <a:ext cx="3182112" cy="2953512"/>
                </a:xfrm>
                <a:prstGeom prst="ben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Arrow: Bent 5">
                  <a:extLst>
                    <a:ext uri="{FF2B5EF4-FFF2-40B4-BE49-F238E27FC236}">
                      <a16:creationId xmlns:a16="http://schemas.microsoft.com/office/drawing/2014/main" id="{A9950022-A67C-427D-AAB7-094246DE3A64}"/>
                    </a:ext>
                  </a:extLst>
                </p:cNvPr>
                <p:cNvSpPr/>
                <p:nvPr/>
              </p:nvSpPr>
              <p:spPr>
                <a:xfrm flipH="1">
                  <a:off x="2667471" y="2276856"/>
                  <a:ext cx="3182112" cy="2953512"/>
                </a:xfrm>
                <a:prstGeom prst="ben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9" name="TextBox 8">
                <a:extLst>
                  <a:ext uri="{FF2B5EF4-FFF2-40B4-BE49-F238E27FC236}">
                    <a16:creationId xmlns:a16="http://schemas.microsoft.com/office/drawing/2014/main" id="{06FE20DE-8E7C-46A1-BF5A-746602D3D888}"/>
                  </a:ext>
                </a:extLst>
              </p:cNvPr>
              <p:cNvSpPr txBox="1"/>
              <p:nvPr/>
            </p:nvSpPr>
            <p:spPr>
              <a:xfrm>
                <a:off x="3602202" y="2767651"/>
                <a:ext cx="1168923" cy="523220"/>
              </a:xfrm>
              <a:prstGeom prst="rect">
                <a:avLst/>
              </a:prstGeom>
              <a:noFill/>
            </p:spPr>
            <p:txBody>
              <a:bodyPr wrap="square" rtlCol="0">
                <a:spAutoFit/>
              </a:bodyPr>
              <a:lstStyle/>
              <a:p>
                <a:r>
                  <a:rPr lang="en-US" sz="2800" b="1" dirty="0"/>
                  <a:t>FAFSA</a:t>
                </a:r>
              </a:p>
            </p:txBody>
          </p:sp>
        </p:grpSp>
        <p:sp>
          <p:nvSpPr>
            <p:cNvPr id="10" name="TextBox 9">
              <a:extLst>
                <a:ext uri="{FF2B5EF4-FFF2-40B4-BE49-F238E27FC236}">
                  <a16:creationId xmlns:a16="http://schemas.microsoft.com/office/drawing/2014/main" id="{378A0325-C296-42DD-8130-28DD04DD4B13}"/>
                </a:ext>
              </a:extLst>
            </p:cNvPr>
            <p:cNvSpPr txBox="1"/>
            <p:nvPr/>
          </p:nvSpPr>
          <p:spPr>
            <a:xfrm>
              <a:off x="6983786" y="2757059"/>
              <a:ext cx="1404028" cy="523220"/>
            </a:xfrm>
            <a:prstGeom prst="rect">
              <a:avLst/>
            </a:prstGeom>
            <a:noFill/>
          </p:spPr>
          <p:txBody>
            <a:bodyPr wrap="square" rtlCol="0">
              <a:spAutoFit/>
            </a:bodyPr>
            <a:lstStyle/>
            <a:p>
              <a:r>
                <a:rPr lang="en-US" sz="2800" b="1" dirty="0">
                  <a:solidFill>
                    <a:schemeClr val="bg1"/>
                  </a:solidFill>
                </a:rPr>
                <a:t>ORSAA</a:t>
              </a:r>
            </a:p>
          </p:txBody>
        </p:sp>
      </p:grpSp>
      <p:sp>
        <p:nvSpPr>
          <p:cNvPr id="13" name="TextBox 12">
            <a:extLst>
              <a:ext uri="{FF2B5EF4-FFF2-40B4-BE49-F238E27FC236}">
                <a16:creationId xmlns:a16="http://schemas.microsoft.com/office/drawing/2014/main" id="{739380DD-1672-4804-AE44-2C6C60D4B75D}"/>
              </a:ext>
            </a:extLst>
          </p:cNvPr>
          <p:cNvSpPr txBox="1"/>
          <p:nvPr/>
        </p:nvSpPr>
        <p:spPr>
          <a:xfrm>
            <a:off x="413906" y="2757059"/>
            <a:ext cx="2747252" cy="2923877"/>
          </a:xfrm>
          <a:prstGeom prst="rect">
            <a:avLst/>
          </a:prstGeom>
          <a:noFill/>
        </p:spPr>
        <p:txBody>
          <a:bodyPr wrap="square" rtlCol="0">
            <a:spAutoFit/>
          </a:bodyPr>
          <a:lstStyle/>
          <a:p>
            <a:r>
              <a:rPr lang="en-US" sz="2400" b="1" dirty="0">
                <a:latin typeface="Trebuchet MS" panose="020B0603020202020204" pitchFamily="34" charset="0"/>
              </a:rPr>
              <a:t>FAFSA: </a:t>
            </a:r>
          </a:p>
          <a:p>
            <a:pPr marL="342900" indent="-342900">
              <a:buFont typeface="Arial" panose="020B0604020202020204" pitchFamily="34" charset="0"/>
              <a:buChar char="•"/>
            </a:pPr>
            <a:r>
              <a:rPr lang="en-US" sz="2000" dirty="0"/>
              <a:t>Opens December 1st, for all students*</a:t>
            </a:r>
          </a:p>
          <a:p>
            <a:pPr marL="342900" indent="-342900">
              <a:buFont typeface="Arial" panose="020B0604020202020204" pitchFamily="34" charset="0"/>
              <a:buChar char="•"/>
            </a:pPr>
            <a:r>
              <a:rPr lang="en-US" sz="2000" dirty="0"/>
              <a:t>U.S. Citizens or eligible non-citizens</a:t>
            </a:r>
          </a:p>
          <a:p>
            <a:pPr marL="342900" indent="-342900">
              <a:buFont typeface="Arial" panose="020B0604020202020204" pitchFamily="34" charset="0"/>
              <a:buChar char="•"/>
            </a:pPr>
            <a:r>
              <a:rPr lang="en-US" sz="2000" dirty="0"/>
              <a:t>Used to access Federal and State financial aid, and many scholarships</a:t>
            </a:r>
          </a:p>
        </p:txBody>
      </p:sp>
      <p:sp>
        <p:nvSpPr>
          <p:cNvPr id="14" name="TextBox 13">
            <a:extLst>
              <a:ext uri="{FF2B5EF4-FFF2-40B4-BE49-F238E27FC236}">
                <a16:creationId xmlns:a16="http://schemas.microsoft.com/office/drawing/2014/main" id="{2C577B4A-C940-4870-8301-5F5D5F884A6F}"/>
              </a:ext>
            </a:extLst>
          </p:cNvPr>
          <p:cNvSpPr txBox="1"/>
          <p:nvPr/>
        </p:nvSpPr>
        <p:spPr>
          <a:xfrm>
            <a:off x="9166374" y="2767651"/>
            <a:ext cx="2747252" cy="3231654"/>
          </a:xfrm>
          <a:prstGeom prst="rect">
            <a:avLst/>
          </a:prstGeom>
          <a:noFill/>
        </p:spPr>
        <p:txBody>
          <a:bodyPr wrap="square" rtlCol="0">
            <a:spAutoFit/>
          </a:bodyPr>
          <a:lstStyle/>
          <a:p>
            <a:pPr algn="ctr"/>
            <a:r>
              <a:rPr lang="en-US" sz="2400" b="1" dirty="0">
                <a:latin typeface="Trebuchet MS" panose="020B0603020202020204" pitchFamily="34" charset="0"/>
              </a:rPr>
              <a:t>ORSAA: </a:t>
            </a:r>
          </a:p>
          <a:p>
            <a:pPr marL="342900" indent="-342900">
              <a:buFont typeface="Arial" panose="020B0604020202020204" pitchFamily="34" charset="0"/>
              <a:buChar char="•"/>
            </a:pPr>
            <a:r>
              <a:rPr lang="en-US" sz="2000" dirty="0"/>
              <a:t>Est. to open in December 2024</a:t>
            </a:r>
          </a:p>
          <a:p>
            <a:pPr marL="342900" indent="-342900">
              <a:buFont typeface="Arial" panose="020B0604020202020204" pitchFamily="34" charset="0"/>
              <a:buChar char="•"/>
            </a:pPr>
            <a:r>
              <a:rPr lang="en-US" sz="2000" dirty="0"/>
              <a:t>Oregon students who are undocumented, or have  DACA/TPS status</a:t>
            </a:r>
          </a:p>
          <a:p>
            <a:pPr marL="342900" indent="-342900">
              <a:buFont typeface="Arial" panose="020B0604020202020204" pitchFamily="34" charset="0"/>
              <a:buChar char="•"/>
            </a:pPr>
            <a:r>
              <a:rPr lang="en-US" sz="2000" dirty="0"/>
              <a:t>Used to access state financial aid, and many scholarships</a:t>
            </a:r>
          </a:p>
        </p:txBody>
      </p:sp>
      <p:sp>
        <p:nvSpPr>
          <p:cNvPr id="15" name="TextBox 14">
            <a:extLst>
              <a:ext uri="{FF2B5EF4-FFF2-40B4-BE49-F238E27FC236}">
                <a16:creationId xmlns:a16="http://schemas.microsoft.com/office/drawing/2014/main" id="{8B20A3E6-DF02-4BA5-BBD7-17CD7FF55191}"/>
              </a:ext>
            </a:extLst>
          </p:cNvPr>
          <p:cNvSpPr txBox="1"/>
          <p:nvPr/>
        </p:nvSpPr>
        <p:spPr>
          <a:xfrm>
            <a:off x="3985622" y="1121517"/>
            <a:ext cx="4086225" cy="1384995"/>
          </a:xfrm>
          <a:prstGeom prst="rect">
            <a:avLst/>
          </a:prstGeom>
          <a:noFill/>
        </p:spPr>
        <p:txBody>
          <a:bodyPr wrap="square" rtlCol="0">
            <a:spAutoFit/>
          </a:bodyPr>
          <a:lstStyle/>
          <a:p>
            <a:pPr algn="ctr"/>
            <a:r>
              <a:rPr lang="en-US" sz="2400" b="1" dirty="0">
                <a:latin typeface="Trebuchet MS" panose="020B0603020202020204" pitchFamily="34" charset="0"/>
              </a:rPr>
              <a:t>Only Submit 1</a:t>
            </a:r>
          </a:p>
          <a:p>
            <a:pPr algn="ctr"/>
            <a:r>
              <a:rPr lang="en-US" sz="2000" dirty="0"/>
              <a:t>If you are unsure which form to complete use the OSAC FAFSA/ORSAA filter tool</a:t>
            </a:r>
          </a:p>
        </p:txBody>
      </p:sp>
      <p:sp>
        <p:nvSpPr>
          <p:cNvPr id="8" name="Star: 5 Points 7">
            <a:extLst>
              <a:ext uri="{FF2B5EF4-FFF2-40B4-BE49-F238E27FC236}">
                <a16:creationId xmlns:a16="http://schemas.microsoft.com/office/drawing/2014/main" id="{C2002E18-E84A-9EA7-D3F7-9504B27D90E7}"/>
              </a:ext>
            </a:extLst>
          </p:cNvPr>
          <p:cNvSpPr/>
          <p:nvPr/>
        </p:nvSpPr>
        <p:spPr>
          <a:xfrm>
            <a:off x="413906" y="3154248"/>
            <a:ext cx="280660" cy="280660"/>
          </a:xfrm>
          <a:prstGeom prst="star5">
            <a:avLst/>
          </a:prstGeom>
          <a:solidFill>
            <a:srgbClr val="F7DB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tar: 5 Points 15">
            <a:extLst>
              <a:ext uri="{FF2B5EF4-FFF2-40B4-BE49-F238E27FC236}">
                <a16:creationId xmlns:a16="http://schemas.microsoft.com/office/drawing/2014/main" id="{FDBAE5DF-D71E-7A60-9F0C-B288490CE161}"/>
              </a:ext>
            </a:extLst>
          </p:cNvPr>
          <p:cNvSpPr/>
          <p:nvPr/>
        </p:nvSpPr>
        <p:spPr>
          <a:xfrm>
            <a:off x="9153274" y="3154248"/>
            <a:ext cx="280660" cy="280660"/>
          </a:xfrm>
          <a:prstGeom prst="star5">
            <a:avLst/>
          </a:prstGeom>
          <a:solidFill>
            <a:srgbClr val="F7DB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4D7520DA-D17D-F1E8-2B9D-68AB848FFDDC}"/>
              </a:ext>
            </a:extLst>
          </p:cNvPr>
          <p:cNvSpPr txBox="1"/>
          <p:nvPr/>
        </p:nvSpPr>
        <p:spPr>
          <a:xfrm>
            <a:off x="455455" y="5913399"/>
            <a:ext cx="6486766" cy="646331"/>
          </a:xfrm>
          <a:prstGeom prst="rect">
            <a:avLst/>
          </a:prstGeom>
          <a:noFill/>
        </p:spPr>
        <p:txBody>
          <a:bodyPr wrap="square">
            <a:spAutoFit/>
          </a:bodyPr>
          <a:lstStyle/>
          <a:p>
            <a:r>
              <a:rPr lang="en-US" dirty="0"/>
              <a:t>* Some students may be able to start a FAFSA as early as Oct 1 during the U.S. Department of Education beta testing</a:t>
            </a:r>
          </a:p>
        </p:txBody>
      </p:sp>
    </p:spTree>
    <p:extLst>
      <p:ext uri="{BB962C8B-B14F-4D97-AF65-F5344CB8AC3E}">
        <p14:creationId xmlns:p14="http://schemas.microsoft.com/office/powerpoint/2010/main" val="16821934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C22F46C-6017-A085-AED5-04420881EB15}"/>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0" y="0"/>
            <a:ext cx="12192000" cy="4579401"/>
          </a:xfrm>
          <a:prstGeom prst="rect">
            <a:avLst/>
          </a:prstGeom>
        </p:spPr>
      </p:pic>
      <p:sp>
        <p:nvSpPr>
          <p:cNvPr id="2" name="Rectangle 1">
            <a:extLst>
              <a:ext uri="{FF2B5EF4-FFF2-40B4-BE49-F238E27FC236}">
                <a16:creationId xmlns:a16="http://schemas.microsoft.com/office/drawing/2014/main" id="{E1150EE3-6020-1240-A67C-43F47B6CC5DE}"/>
              </a:ext>
            </a:extLst>
          </p:cNvPr>
          <p:cNvSpPr/>
          <p:nvPr/>
        </p:nvSpPr>
        <p:spPr>
          <a:xfrm>
            <a:off x="0" y="3429000"/>
            <a:ext cx="12192000" cy="892627"/>
          </a:xfrm>
          <a:prstGeom prst="rect">
            <a:avLst/>
          </a:prstGeom>
          <a:solidFill>
            <a:schemeClr val="accent1">
              <a:alpha val="79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DAEE69C-1C7F-7039-63D5-80ED96ADF078}"/>
              </a:ext>
            </a:extLst>
          </p:cNvPr>
          <p:cNvSpPr txBox="1"/>
          <p:nvPr/>
        </p:nvSpPr>
        <p:spPr>
          <a:xfrm>
            <a:off x="457201" y="3490592"/>
            <a:ext cx="4865914" cy="769441"/>
          </a:xfrm>
          <a:prstGeom prst="rect">
            <a:avLst/>
          </a:prstGeom>
          <a:noFill/>
        </p:spPr>
        <p:txBody>
          <a:bodyPr wrap="square" rtlCol="0">
            <a:spAutoFit/>
          </a:bodyPr>
          <a:lstStyle/>
          <a:p>
            <a:r>
              <a:rPr lang="en-US" sz="4400" b="1" dirty="0">
                <a:solidFill>
                  <a:schemeClr val="bg1"/>
                </a:solidFill>
              </a:rPr>
              <a:t>OSAC Grants</a:t>
            </a:r>
          </a:p>
        </p:txBody>
      </p:sp>
      <p:sp>
        <p:nvSpPr>
          <p:cNvPr id="11" name="TextBox 10">
            <a:extLst>
              <a:ext uri="{FF2B5EF4-FFF2-40B4-BE49-F238E27FC236}">
                <a16:creationId xmlns:a16="http://schemas.microsoft.com/office/drawing/2014/main" id="{BAA8F53A-2A13-00C7-C9D4-01A6E1A77923}"/>
              </a:ext>
            </a:extLst>
          </p:cNvPr>
          <p:cNvSpPr txBox="1"/>
          <p:nvPr/>
        </p:nvSpPr>
        <p:spPr>
          <a:xfrm>
            <a:off x="0" y="4547996"/>
            <a:ext cx="3707027" cy="461665"/>
          </a:xfrm>
          <a:prstGeom prst="rect">
            <a:avLst/>
          </a:prstGeom>
          <a:noFill/>
        </p:spPr>
        <p:txBody>
          <a:bodyPr wrap="square" rtlCol="0">
            <a:spAutoFit/>
          </a:bodyPr>
          <a:lstStyle/>
          <a:p>
            <a:pPr algn="ctr"/>
            <a:r>
              <a:rPr lang="en-US" sz="2400" b="1" dirty="0"/>
              <a:t>Oregon  Opportunity Grant</a:t>
            </a:r>
          </a:p>
        </p:txBody>
      </p:sp>
      <p:sp>
        <p:nvSpPr>
          <p:cNvPr id="12" name="TextBox 11">
            <a:extLst>
              <a:ext uri="{FF2B5EF4-FFF2-40B4-BE49-F238E27FC236}">
                <a16:creationId xmlns:a16="http://schemas.microsoft.com/office/drawing/2014/main" id="{E8EF7704-7DBE-F89E-249E-DC895B9F45D3}"/>
              </a:ext>
            </a:extLst>
          </p:cNvPr>
          <p:cNvSpPr txBox="1"/>
          <p:nvPr/>
        </p:nvSpPr>
        <p:spPr>
          <a:xfrm>
            <a:off x="9539416" y="4569609"/>
            <a:ext cx="2652584" cy="461665"/>
          </a:xfrm>
          <a:prstGeom prst="rect">
            <a:avLst/>
          </a:prstGeom>
          <a:noFill/>
        </p:spPr>
        <p:txBody>
          <a:bodyPr wrap="square" rtlCol="0">
            <a:spAutoFit/>
          </a:bodyPr>
          <a:lstStyle/>
          <a:p>
            <a:pPr algn="ctr"/>
            <a:r>
              <a:rPr lang="en-US" sz="2400" b="1" dirty="0"/>
              <a:t>Other OSAC Grants</a:t>
            </a:r>
          </a:p>
        </p:txBody>
      </p:sp>
      <p:sp>
        <p:nvSpPr>
          <p:cNvPr id="3" name="TextBox 2">
            <a:extLst>
              <a:ext uri="{FF2B5EF4-FFF2-40B4-BE49-F238E27FC236}">
                <a16:creationId xmlns:a16="http://schemas.microsoft.com/office/drawing/2014/main" id="{6EC71650-97ED-6B8E-AA46-ECCB3EB07033}"/>
              </a:ext>
            </a:extLst>
          </p:cNvPr>
          <p:cNvSpPr txBox="1"/>
          <p:nvPr/>
        </p:nvSpPr>
        <p:spPr>
          <a:xfrm>
            <a:off x="4685563" y="4563699"/>
            <a:ext cx="3158328" cy="461665"/>
          </a:xfrm>
          <a:prstGeom prst="rect">
            <a:avLst/>
          </a:prstGeom>
          <a:noFill/>
        </p:spPr>
        <p:txBody>
          <a:bodyPr wrap="square" rtlCol="0">
            <a:spAutoFit/>
          </a:bodyPr>
          <a:lstStyle/>
          <a:p>
            <a:pPr algn="ctr"/>
            <a:r>
              <a:rPr lang="en-US" sz="2400" b="1" dirty="0"/>
              <a:t>Oregon  Promise Grant</a:t>
            </a:r>
          </a:p>
        </p:txBody>
      </p:sp>
      <p:sp>
        <p:nvSpPr>
          <p:cNvPr id="4" name="TextBox 3">
            <a:extLst>
              <a:ext uri="{FF2B5EF4-FFF2-40B4-BE49-F238E27FC236}">
                <a16:creationId xmlns:a16="http://schemas.microsoft.com/office/drawing/2014/main" id="{B77A95A0-0F16-F1E2-3012-8FE726830F30}"/>
              </a:ext>
            </a:extLst>
          </p:cNvPr>
          <p:cNvSpPr txBox="1"/>
          <p:nvPr/>
        </p:nvSpPr>
        <p:spPr>
          <a:xfrm>
            <a:off x="4343400" y="5447156"/>
            <a:ext cx="3707027" cy="830997"/>
          </a:xfrm>
          <a:prstGeom prst="rect">
            <a:avLst/>
          </a:prstGeom>
          <a:noFill/>
        </p:spPr>
        <p:txBody>
          <a:bodyPr wrap="square" rtlCol="0">
            <a:spAutoFit/>
          </a:bodyPr>
          <a:lstStyle/>
          <a:p>
            <a:pPr algn="ctr"/>
            <a:r>
              <a:rPr lang="en-US" sz="2400" b="1" dirty="0"/>
              <a:t>Creating an OSAC Portal Account</a:t>
            </a:r>
          </a:p>
        </p:txBody>
      </p:sp>
    </p:spTree>
    <p:extLst>
      <p:ext uri="{BB962C8B-B14F-4D97-AF65-F5344CB8AC3E}">
        <p14:creationId xmlns:p14="http://schemas.microsoft.com/office/powerpoint/2010/main" val="34703462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Diagonal Corners Rounded 4">
            <a:extLst>
              <a:ext uri="{FF2B5EF4-FFF2-40B4-BE49-F238E27FC236}">
                <a16:creationId xmlns:a16="http://schemas.microsoft.com/office/drawing/2014/main" id="{1DEADBD6-BFB3-456B-A0F6-9012044A94A4}"/>
              </a:ext>
            </a:extLst>
          </p:cNvPr>
          <p:cNvSpPr/>
          <p:nvPr/>
        </p:nvSpPr>
        <p:spPr>
          <a:xfrm>
            <a:off x="293545" y="221672"/>
            <a:ext cx="5481205" cy="6414655"/>
          </a:xfrm>
          <a:prstGeom prst="round2DiagRect">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4">
            <a:extLst>
              <a:ext uri="{FF2B5EF4-FFF2-40B4-BE49-F238E27FC236}">
                <a16:creationId xmlns:a16="http://schemas.microsoft.com/office/drawing/2014/main" id="{D3ECC56A-20E8-43B1-9E28-510BCAFBF1DB}"/>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598345" y="2927293"/>
            <a:ext cx="4571999" cy="3709034"/>
          </a:xfrm>
          <a:prstGeom prst="rect">
            <a:avLst/>
          </a:prstGeom>
        </p:spPr>
      </p:pic>
      <p:grpSp>
        <p:nvGrpSpPr>
          <p:cNvPr id="8" name="Group 7">
            <a:extLst>
              <a:ext uri="{FF2B5EF4-FFF2-40B4-BE49-F238E27FC236}">
                <a16:creationId xmlns:a16="http://schemas.microsoft.com/office/drawing/2014/main" id="{667A93ED-9F0F-4236-908E-615F29C31E71}"/>
              </a:ext>
            </a:extLst>
          </p:cNvPr>
          <p:cNvGrpSpPr/>
          <p:nvPr/>
        </p:nvGrpSpPr>
        <p:grpSpPr>
          <a:xfrm>
            <a:off x="1026279" y="665839"/>
            <a:ext cx="4285176" cy="1343378"/>
            <a:chOff x="838199" y="339436"/>
            <a:chExt cx="5699813" cy="1343378"/>
          </a:xfrm>
        </p:grpSpPr>
        <p:sp>
          <p:nvSpPr>
            <p:cNvPr id="9" name="TextBox 8">
              <a:extLst>
                <a:ext uri="{FF2B5EF4-FFF2-40B4-BE49-F238E27FC236}">
                  <a16:creationId xmlns:a16="http://schemas.microsoft.com/office/drawing/2014/main" id="{1D0B74C8-46D8-4132-8AD6-13C537F98C21}"/>
                </a:ext>
              </a:extLst>
            </p:cNvPr>
            <p:cNvSpPr txBox="1"/>
            <p:nvPr/>
          </p:nvSpPr>
          <p:spPr>
            <a:xfrm>
              <a:off x="838199" y="339436"/>
              <a:ext cx="4816186" cy="769441"/>
            </a:xfrm>
            <a:prstGeom prst="rect">
              <a:avLst/>
            </a:prstGeom>
            <a:noFill/>
          </p:spPr>
          <p:txBody>
            <a:bodyPr wrap="square" rtlCol="0">
              <a:spAutoFit/>
            </a:bodyPr>
            <a:lstStyle/>
            <a:p>
              <a:r>
                <a:rPr lang="en-US" sz="4400" dirty="0">
                  <a:solidFill>
                    <a:schemeClr val="bg1"/>
                  </a:solidFill>
                  <a:latin typeface="Arial Black" panose="020B0A04020102020204" pitchFamily="34" charset="0"/>
                </a:rPr>
                <a:t>The OSAC</a:t>
              </a:r>
            </a:p>
          </p:txBody>
        </p:sp>
        <p:sp>
          <p:nvSpPr>
            <p:cNvPr id="10" name="TextBox 9">
              <a:extLst>
                <a:ext uri="{FF2B5EF4-FFF2-40B4-BE49-F238E27FC236}">
                  <a16:creationId xmlns:a16="http://schemas.microsoft.com/office/drawing/2014/main" id="{26438031-8F5F-4F00-83C7-B0DD98488CD5}"/>
                </a:ext>
              </a:extLst>
            </p:cNvPr>
            <p:cNvSpPr txBox="1"/>
            <p:nvPr/>
          </p:nvSpPr>
          <p:spPr>
            <a:xfrm>
              <a:off x="838200" y="821040"/>
              <a:ext cx="5699812" cy="861774"/>
            </a:xfrm>
            <a:prstGeom prst="rect">
              <a:avLst/>
            </a:prstGeom>
            <a:noFill/>
          </p:spPr>
          <p:txBody>
            <a:bodyPr wrap="square" rtlCol="0">
              <a:spAutoFit/>
            </a:bodyPr>
            <a:lstStyle/>
            <a:p>
              <a:r>
                <a:rPr lang="en-US" sz="5000" dirty="0">
                  <a:solidFill>
                    <a:schemeClr val="bg1"/>
                  </a:solidFill>
                  <a:latin typeface="Trebuchet MS" panose="020B0603020202020204" pitchFamily="34" charset="0"/>
                </a:rPr>
                <a:t>Student Portal</a:t>
              </a:r>
            </a:p>
          </p:txBody>
        </p:sp>
      </p:grpSp>
      <p:sp>
        <p:nvSpPr>
          <p:cNvPr id="13" name="TextBox 12">
            <a:extLst>
              <a:ext uri="{FF2B5EF4-FFF2-40B4-BE49-F238E27FC236}">
                <a16:creationId xmlns:a16="http://schemas.microsoft.com/office/drawing/2014/main" id="{E2A7D23B-9A37-44DC-B3E0-195E2B2C363F}"/>
              </a:ext>
            </a:extLst>
          </p:cNvPr>
          <p:cNvSpPr txBox="1"/>
          <p:nvPr/>
        </p:nvSpPr>
        <p:spPr>
          <a:xfrm>
            <a:off x="6671144" y="620202"/>
            <a:ext cx="5024003" cy="1077218"/>
          </a:xfrm>
          <a:prstGeom prst="rect">
            <a:avLst/>
          </a:prstGeom>
          <a:noFill/>
        </p:spPr>
        <p:txBody>
          <a:bodyPr wrap="square" rtlCol="0">
            <a:spAutoFit/>
          </a:bodyPr>
          <a:lstStyle/>
          <a:p>
            <a:pPr algn="ctr"/>
            <a:r>
              <a:rPr lang="en-US" sz="3200" dirty="0">
                <a:latin typeface="Arial Black" panose="020B0A04020102020204" pitchFamily="34" charset="0"/>
              </a:rPr>
              <a:t>Create a Student Account</a:t>
            </a:r>
          </a:p>
        </p:txBody>
      </p:sp>
      <p:cxnSp>
        <p:nvCxnSpPr>
          <p:cNvPr id="16" name="Straight Connector 15">
            <a:extLst>
              <a:ext uri="{FF2B5EF4-FFF2-40B4-BE49-F238E27FC236}">
                <a16:creationId xmlns:a16="http://schemas.microsoft.com/office/drawing/2014/main" id="{603E248F-3F40-4E11-A43D-9CBF3EBEF82F}"/>
              </a:ext>
            </a:extLst>
          </p:cNvPr>
          <p:cNvCxnSpPr>
            <a:cxnSpLocks/>
            <a:stCxn id="13" idx="2"/>
          </p:cNvCxnSpPr>
          <p:nvPr/>
        </p:nvCxnSpPr>
        <p:spPr>
          <a:xfrm>
            <a:off x="9183146" y="1697420"/>
            <a:ext cx="0" cy="311797"/>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D3EEBE3D-759B-431C-8586-2529F7575212}"/>
              </a:ext>
            </a:extLst>
          </p:cNvPr>
          <p:cNvSpPr txBox="1"/>
          <p:nvPr/>
        </p:nvSpPr>
        <p:spPr>
          <a:xfrm>
            <a:off x="6671164" y="2072950"/>
            <a:ext cx="5023983" cy="3785652"/>
          </a:xfrm>
          <a:prstGeom prst="rect">
            <a:avLst/>
          </a:prstGeom>
          <a:noFill/>
        </p:spPr>
        <p:txBody>
          <a:bodyPr wrap="square" rtlCol="0">
            <a:spAutoFit/>
          </a:bodyPr>
          <a:lstStyle/>
          <a:p>
            <a:pPr marL="285750" indent="-285750">
              <a:buFont typeface="Arial" panose="020B0604020202020204" pitchFamily="34" charset="0"/>
              <a:buChar char="•"/>
            </a:pPr>
            <a:r>
              <a:rPr lang="en-US" sz="2400" dirty="0"/>
              <a:t>Applications and Awards: </a:t>
            </a:r>
          </a:p>
          <a:p>
            <a:pPr marL="742950" lvl="1" indent="-285750">
              <a:buFont typeface="Arial" panose="020B0604020202020204" pitchFamily="34" charset="0"/>
              <a:buChar char="•"/>
            </a:pPr>
            <a:r>
              <a:rPr lang="en-US" sz="2400" dirty="0"/>
              <a:t>Oregon Promise Grant</a:t>
            </a:r>
          </a:p>
          <a:p>
            <a:pPr marL="742950" lvl="1" indent="-285750">
              <a:buFont typeface="Arial" panose="020B0604020202020204" pitchFamily="34" charset="0"/>
              <a:buChar char="•"/>
            </a:pPr>
            <a:r>
              <a:rPr lang="en-US" sz="2400" dirty="0"/>
              <a:t>Chafee Grant</a:t>
            </a:r>
          </a:p>
          <a:p>
            <a:pPr marL="742950" lvl="1" indent="-285750">
              <a:buFont typeface="Arial" panose="020B0604020202020204" pitchFamily="34" charset="0"/>
              <a:buChar char="•"/>
            </a:pPr>
            <a:r>
              <a:rPr lang="en-US" sz="2400" dirty="0"/>
              <a:t>Child Care Grant</a:t>
            </a:r>
          </a:p>
          <a:p>
            <a:pPr marL="742950" lvl="1" indent="-285750">
              <a:buFont typeface="Arial" panose="020B0604020202020204" pitchFamily="34" charset="0"/>
              <a:buChar char="•"/>
            </a:pPr>
            <a:r>
              <a:rPr lang="en-US" sz="2400" dirty="0"/>
              <a:t>Oregon Tribal Student Grant</a:t>
            </a:r>
          </a:p>
          <a:p>
            <a:pPr marL="742950" lvl="1" indent="-285750">
              <a:buFont typeface="Arial" panose="020B0604020202020204" pitchFamily="34" charset="0"/>
              <a:buChar char="•"/>
            </a:pPr>
            <a:r>
              <a:rPr lang="en-US" sz="2400" dirty="0"/>
              <a:t>OR National Guard State Tuition Assistance </a:t>
            </a:r>
          </a:p>
          <a:p>
            <a:pPr marL="742950" lvl="1" indent="-285750">
              <a:buFont typeface="Arial" panose="020B0604020202020204" pitchFamily="34" charset="0"/>
              <a:buChar char="•"/>
            </a:pPr>
            <a:r>
              <a:rPr lang="en-US" sz="2400" dirty="0"/>
              <a:t>Oregon Teacher Scholars Program Grant</a:t>
            </a:r>
          </a:p>
          <a:p>
            <a:pPr marL="742950" lvl="1" indent="-285750">
              <a:buFont typeface="Arial" panose="020B0604020202020204" pitchFamily="34" charset="0"/>
              <a:buChar char="•"/>
            </a:pPr>
            <a:r>
              <a:rPr lang="en-US" sz="2400" dirty="0"/>
              <a:t>OSAC Scholarships</a:t>
            </a:r>
          </a:p>
        </p:txBody>
      </p:sp>
      <p:sp>
        <p:nvSpPr>
          <p:cNvPr id="12" name="TextBox 11">
            <a:extLst>
              <a:ext uri="{FF2B5EF4-FFF2-40B4-BE49-F238E27FC236}">
                <a16:creationId xmlns:a16="http://schemas.microsoft.com/office/drawing/2014/main" id="{5DA7FE4B-760B-40F8-81DB-CF80255E3489}"/>
              </a:ext>
            </a:extLst>
          </p:cNvPr>
          <p:cNvSpPr txBox="1"/>
          <p:nvPr/>
        </p:nvSpPr>
        <p:spPr>
          <a:xfrm>
            <a:off x="5774750" y="5922335"/>
            <a:ext cx="6417250" cy="584775"/>
          </a:xfrm>
          <a:prstGeom prst="rect">
            <a:avLst/>
          </a:prstGeom>
          <a:noFill/>
        </p:spPr>
        <p:txBody>
          <a:bodyPr wrap="square" rtlCol="0">
            <a:spAutoFit/>
          </a:bodyPr>
          <a:lstStyle/>
          <a:p>
            <a:pPr algn="ctr"/>
            <a:r>
              <a:rPr lang="en-US" sz="3200" dirty="0" err="1">
                <a:latin typeface="Arial Black" panose="020B0A04020102020204" pitchFamily="34" charset="0"/>
              </a:rPr>
              <a:t>OregonStudentAid.Gov</a:t>
            </a:r>
            <a:endParaRPr lang="en-US" sz="3200" dirty="0">
              <a:latin typeface="Arial Black" panose="020B0A04020102020204" pitchFamily="34" charset="0"/>
            </a:endParaRPr>
          </a:p>
        </p:txBody>
      </p:sp>
    </p:spTree>
    <p:extLst>
      <p:ext uri="{BB962C8B-B14F-4D97-AF65-F5344CB8AC3E}">
        <p14:creationId xmlns:p14="http://schemas.microsoft.com/office/powerpoint/2010/main" val="35562776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17C9FD9-D77F-4E87-84EB-EDC2E1AB92F6}"/>
              </a:ext>
            </a:extLst>
          </p:cNvPr>
          <p:cNvGrpSpPr/>
          <p:nvPr/>
        </p:nvGrpSpPr>
        <p:grpSpPr>
          <a:xfrm>
            <a:off x="413906" y="346363"/>
            <a:ext cx="6291694" cy="935309"/>
            <a:chOff x="838200" y="339436"/>
            <a:chExt cx="4185526" cy="935309"/>
          </a:xfrm>
        </p:grpSpPr>
        <p:sp>
          <p:nvSpPr>
            <p:cNvPr id="6" name="TextBox 5">
              <a:extLst>
                <a:ext uri="{FF2B5EF4-FFF2-40B4-BE49-F238E27FC236}">
                  <a16:creationId xmlns:a16="http://schemas.microsoft.com/office/drawing/2014/main" id="{D6DAEA1F-ED80-4363-9920-43FF4D13BF4B}"/>
                </a:ext>
              </a:extLst>
            </p:cNvPr>
            <p:cNvSpPr txBox="1"/>
            <p:nvPr/>
          </p:nvSpPr>
          <p:spPr>
            <a:xfrm>
              <a:off x="838200" y="339436"/>
              <a:ext cx="3997036" cy="400110"/>
            </a:xfrm>
            <a:prstGeom prst="rect">
              <a:avLst/>
            </a:prstGeom>
            <a:noFill/>
          </p:spPr>
          <p:txBody>
            <a:bodyPr wrap="square" rtlCol="0">
              <a:spAutoFit/>
            </a:bodyPr>
            <a:lstStyle/>
            <a:p>
              <a:r>
                <a:rPr lang="en-US" sz="2000" dirty="0">
                  <a:solidFill>
                    <a:schemeClr val="accent5"/>
                  </a:solidFill>
                  <a:latin typeface="Arial" panose="020B0604020202020204" pitchFamily="34" charset="0"/>
                  <a:cs typeface="Arial" panose="020B0604020202020204" pitchFamily="34" charset="0"/>
                </a:rPr>
                <a:t>Creating An</a:t>
              </a:r>
            </a:p>
          </p:txBody>
        </p:sp>
        <p:sp>
          <p:nvSpPr>
            <p:cNvPr id="7" name="TextBox 6">
              <a:extLst>
                <a:ext uri="{FF2B5EF4-FFF2-40B4-BE49-F238E27FC236}">
                  <a16:creationId xmlns:a16="http://schemas.microsoft.com/office/drawing/2014/main" id="{C4E7DB1D-E1D7-43EE-8451-1FC638871EC5}"/>
                </a:ext>
              </a:extLst>
            </p:cNvPr>
            <p:cNvSpPr txBox="1"/>
            <p:nvPr/>
          </p:nvSpPr>
          <p:spPr>
            <a:xfrm>
              <a:off x="838200" y="566859"/>
              <a:ext cx="4185526" cy="707886"/>
            </a:xfrm>
            <a:prstGeom prst="rect">
              <a:avLst/>
            </a:prstGeom>
            <a:noFill/>
          </p:spPr>
          <p:txBody>
            <a:bodyPr wrap="square" rtlCol="0">
              <a:spAutoFit/>
            </a:bodyPr>
            <a:lstStyle/>
            <a:p>
              <a:r>
                <a:rPr lang="en-US" sz="4000" dirty="0">
                  <a:latin typeface="Arial Black" panose="020B0A04020102020204" pitchFamily="34" charset="0"/>
                </a:rPr>
                <a:t>OSAC </a:t>
              </a:r>
              <a:r>
                <a:rPr lang="en-US" sz="4000" dirty="0">
                  <a:latin typeface="Trebuchet MS" panose="020B0603020202020204" pitchFamily="34" charset="0"/>
                </a:rPr>
                <a:t>Portal Account</a:t>
              </a:r>
              <a:endParaRPr lang="en-US" sz="5000" dirty="0">
                <a:latin typeface="Trebuchet MS" panose="020B0603020202020204" pitchFamily="34" charset="0"/>
              </a:endParaRPr>
            </a:p>
          </p:txBody>
        </p:sp>
      </p:grpSp>
      <p:sp>
        <p:nvSpPr>
          <p:cNvPr id="8" name="TextBox 7">
            <a:extLst>
              <a:ext uri="{FF2B5EF4-FFF2-40B4-BE49-F238E27FC236}">
                <a16:creationId xmlns:a16="http://schemas.microsoft.com/office/drawing/2014/main" id="{9084630C-FE84-4963-A8EB-77596C329FB2}"/>
              </a:ext>
            </a:extLst>
          </p:cNvPr>
          <p:cNvSpPr txBox="1"/>
          <p:nvPr/>
        </p:nvSpPr>
        <p:spPr>
          <a:xfrm>
            <a:off x="612250" y="1923811"/>
            <a:ext cx="3840480" cy="2862322"/>
          </a:xfrm>
          <a:prstGeom prst="rect">
            <a:avLst/>
          </a:prstGeom>
          <a:noFill/>
        </p:spPr>
        <p:txBody>
          <a:bodyPr wrap="square" rtlCol="0">
            <a:spAutoFit/>
          </a:bodyPr>
          <a:lstStyle/>
          <a:p>
            <a:pPr marL="457200" indent="-457200">
              <a:buAutoNum type="arabicPeriod"/>
            </a:pPr>
            <a:r>
              <a:rPr lang="en-US" sz="2000" dirty="0"/>
              <a:t>Use your legal name, make sure it is the same name as the one on your FAFSA/ORSAA</a:t>
            </a:r>
          </a:p>
          <a:p>
            <a:pPr marL="457200" indent="-457200">
              <a:buAutoNum type="arabicPeriod"/>
            </a:pPr>
            <a:endParaRPr lang="en-US" sz="2000" dirty="0"/>
          </a:p>
          <a:p>
            <a:pPr marL="457200" indent="-457200">
              <a:buAutoNum type="arabicPeriod"/>
            </a:pPr>
            <a:endParaRPr lang="en-US" sz="2000" dirty="0"/>
          </a:p>
          <a:p>
            <a:pPr marL="457200" indent="-457200">
              <a:buAutoNum type="arabicPeriod"/>
            </a:pPr>
            <a:r>
              <a:rPr lang="en-US" sz="2000" dirty="0"/>
              <a:t>Password must be 12 characters including digits, upper case letter, lower case letter, and symbol (e.g. @$%)</a:t>
            </a:r>
          </a:p>
        </p:txBody>
      </p:sp>
      <p:pic>
        <p:nvPicPr>
          <p:cNvPr id="10" name="Picture 9" descr="Qr code&#10;&#10;Description automatically generated">
            <a:extLst>
              <a:ext uri="{FF2B5EF4-FFF2-40B4-BE49-F238E27FC236}">
                <a16:creationId xmlns:a16="http://schemas.microsoft.com/office/drawing/2014/main" id="{2FEC2674-F4E5-4830-BA57-974CD39507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308" y="5148254"/>
            <a:ext cx="1135960" cy="1135960"/>
          </a:xfrm>
          <a:prstGeom prst="rect">
            <a:avLst/>
          </a:prstGeom>
        </p:spPr>
      </p:pic>
      <p:sp>
        <p:nvSpPr>
          <p:cNvPr id="11" name="TextBox 10">
            <a:extLst>
              <a:ext uri="{FF2B5EF4-FFF2-40B4-BE49-F238E27FC236}">
                <a16:creationId xmlns:a16="http://schemas.microsoft.com/office/drawing/2014/main" id="{60DC49E2-5BF2-4FC6-AC6C-A549B640027A}"/>
              </a:ext>
            </a:extLst>
          </p:cNvPr>
          <p:cNvSpPr txBox="1"/>
          <p:nvPr/>
        </p:nvSpPr>
        <p:spPr>
          <a:xfrm>
            <a:off x="1106308" y="6276042"/>
            <a:ext cx="3840480" cy="369332"/>
          </a:xfrm>
          <a:prstGeom prst="rect">
            <a:avLst/>
          </a:prstGeom>
          <a:noFill/>
        </p:spPr>
        <p:txBody>
          <a:bodyPr wrap="square" rtlCol="0">
            <a:spAutoFit/>
          </a:bodyPr>
          <a:lstStyle/>
          <a:p>
            <a:r>
              <a:rPr lang="en-US" sz="1800" dirty="0">
                <a:hlinkClick r:id="rId4"/>
              </a:rPr>
              <a:t>https://app.oregonstudentaid.gov/</a:t>
            </a:r>
            <a:r>
              <a:rPr lang="en-US" sz="1800" dirty="0"/>
              <a:t> </a:t>
            </a:r>
          </a:p>
        </p:txBody>
      </p:sp>
      <p:pic>
        <p:nvPicPr>
          <p:cNvPr id="3" name="Picture 2" descr="Graphical user interface&#10;&#10;Description automatically generated">
            <a:extLst>
              <a:ext uri="{FF2B5EF4-FFF2-40B4-BE49-F238E27FC236}">
                <a16:creationId xmlns:a16="http://schemas.microsoft.com/office/drawing/2014/main" id="{832C5F54-C9EC-46BF-B7A7-BCC86451EEC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84476" y="1368801"/>
            <a:ext cx="6626524" cy="5091907"/>
          </a:xfrm>
          <a:prstGeom prst="rect">
            <a:avLst/>
          </a:prstGeom>
        </p:spPr>
      </p:pic>
    </p:spTree>
    <p:extLst>
      <p:ext uri="{BB962C8B-B14F-4D97-AF65-F5344CB8AC3E}">
        <p14:creationId xmlns:p14="http://schemas.microsoft.com/office/powerpoint/2010/main" val="23138390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 name="Picture 122" descr="Trees in forest">
            <a:extLst>
              <a:ext uri="{FF2B5EF4-FFF2-40B4-BE49-F238E27FC236}">
                <a16:creationId xmlns:a16="http://schemas.microsoft.com/office/drawing/2014/main" id="{F613A75B-C596-438A-93A4-B3189703180A}"/>
              </a:ext>
            </a:extLst>
          </p:cNvPr>
          <p:cNvPicPr>
            <a:picLocks noChangeAspect="1"/>
          </p:cNvPicPr>
          <p:nvPr/>
        </p:nvPicPr>
        <p:blipFill>
          <a:blip r:embed="rId3" cstate="email">
            <a:alphaModFix amt="2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F93395B6-2103-4931-BF30-88CFA3C90CDB}"/>
              </a:ext>
            </a:extLst>
          </p:cNvPr>
          <p:cNvGrpSpPr/>
          <p:nvPr/>
        </p:nvGrpSpPr>
        <p:grpSpPr>
          <a:xfrm>
            <a:off x="411480" y="347472"/>
            <a:ext cx="6654406" cy="935309"/>
            <a:chOff x="838200" y="339436"/>
            <a:chExt cx="4426819" cy="935309"/>
          </a:xfrm>
        </p:grpSpPr>
        <p:sp>
          <p:nvSpPr>
            <p:cNvPr id="3" name="TextBox 2">
              <a:extLst>
                <a:ext uri="{FF2B5EF4-FFF2-40B4-BE49-F238E27FC236}">
                  <a16:creationId xmlns:a16="http://schemas.microsoft.com/office/drawing/2014/main" id="{15F20A38-6F01-4842-A5DA-788F5FE66451}"/>
                </a:ext>
              </a:extLst>
            </p:cNvPr>
            <p:cNvSpPr txBox="1"/>
            <p:nvPr/>
          </p:nvSpPr>
          <p:spPr>
            <a:xfrm>
              <a:off x="838200" y="339436"/>
              <a:ext cx="3997036" cy="400110"/>
            </a:xfrm>
            <a:prstGeom prst="rect">
              <a:avLst/>
            </a:prstGeom>
            <a:noFill/>
          </p:spPr>
          <p:txBody>
            <a:bodyPr wrap="square" rtlCol="0">
              <a:spAutoFit/>
            </a:bodyPr>
            <a:lstStyle/>
            <a:p>
              <a:r>
                <a:rPr lang="en-US" sz="2000" dirty="0">
                  <a:solidFill>
                    <a:schemeClr val="accent5"/>
                  </a:solidFill>
                  <a:latin typeface="Arial" panose="020B0604020202020204" pitchFamily="34" charset="0"/>
                  <a:cs typeface="Arial" panose="020B0604020202020204" pitchFamily="34" charset="0"/>
                </a:rPr>
                <a:t>Getting To Know The </a:t>
              </a:r>
            </a:p>
          </p:txBody>
        </p:sp>
        <p:sp>
          <p:nvSpPr>
            <p:cNvPr id="4" name="TextBox 3">
              <a:extLst>
                <a:ext uri="{FF2B5EF4-FFF2-40B4-BE49-F238E27FC236}">
                  <a16:creationId xmlns:a16="http://schemas.microsoft.com/office/drawing/2014/main" id="{977B3D9C-6EC3-4751-B580-8C0E5262D789}"/>
                </a:ext>
              </a:extLst>
            </p:cNvPr>
            <p:cNvSpPr txBox="1"/>
            <p:nvPr/>
          </p:nvSpPr>
          <p:spPr>
            <a:xfrm>
              <a:off x="838200" y="566859"/>
              <a:ext cx="4426819" cy="707886"/>
            </a:xfrm>
            <a:prstGeom prst="rect">
              <a:avLst/>
            </a:prstGeom>
            <a:noFill/>
          </p:spPr>
          <p:txBody>
            <a:bodyPr wrap="square" rtlCol="0">
              <a:spAutoFit/>
            </a:bodyPr>
            <a:lstStyle/>
            <a:p>
              <a:r>
                <a:rPr lang="en-US" sz="4000" dirty="0">
                  <a:latin typeface="Arial Black" panose="020B0A04020102020204" pitchFamily="34" charset="0"/>
                </a:rPr>
                <a:t>Oregon </a:t>
              </a:r>
              <a:r>
                <a:rPr lang="en-US" sz="4000" dirty="0">
                  <a:latin typeface="Trebuchet MS" panose="020B0603020202020204" pitchFamily="34" charset="0"/>
                </a:rPr>
                <a:t>Opportunity Grant</a:t>
              </a:r>
              <a:endParaRPr lang="en-US" sz="5000" dirty="0">
                <a:latin typeface="Trebuchet MS" panose="020B0603020202020204" pitchFamily="34" charset="0"/>
              </a:endParaRPr>
            </a:p>
          </p:txBody>
        </p:sp>
      </p:grpSp>
      <p:sp>
        <p:nvSpPr>
          <p:cNvPr id="108" name="Rectangle: Rounded Corners 107">
            <a:extLst>
              <a:ext uri="{FF2B5EF4-FFF2-40B4-BE49-F238E27FC236}">
                <a16:creationId xmlns:a16="http://schemas.microsoft.com/office/drawing/2014/main" id="{C42EA5C4-7919-4E2F-8D80-BAA04F562CCF}"/>
              </a:ext>
            </a:extLst>
          </p:cNvPr>
          <p:cNvSpPr/>
          <p:nvPr/>
        </p:nvSpPr>
        <p:spPr>
          <a:xfrm>
            <a:off x="849474" y="4226814"/>
            <a:ext cx="4773168" cy="2286000"/>
          </a:xfrm>
          <a:prstGeom prst="roundRect">
            <a:avLst/>
          </a:prstGeom>
          <a:solidFill>
            <a:srgbClr val="517A9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Open to Oregon residents who meet SAI limit and FAFSA/ORSAA submission deadline</a:t>
            </a:r>
          </a:p>
        </p:txBody>
      </p:sp>
      <p:sp>
        <p:nvSpPr>
          <p:cNvPr id="107" name="Rectangle: Rounded Corners 106">
            <a:extLst>
              <a:ext uri="{FF2B5EF4-FFF2-40B4-BE49-F238E27FC236}">
                <a16:creationId xmlns:a16="http://schemas.microsoft.com/office/drawing/2014/main" id="{80068E62-FC51-4A1F-9FFA-D950BC1D5D1B}"/>
              </a:ext>
            </a:extLst>
          </p:cNvPr>
          <p:cNvSpPr/>
          <p:nvPr/>
        </p:nvSpPr>
        <p:spPr>
          <a:xfrm>
            <a:off x="849474" y="1249191"/>
            <a:ext cx="4773168" cy="2286000"/>
          </a:xfrm>
          <a:prstGeom prst="roundRect">
            <a:avLst/>
          </a:prstGeom>
          <a:solidFill>
            <a:srgbClr val="1A476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Supports roughly 30,000 low-income undergraduate students each year attending an eligible Oregon college </a:t>
            </a:r>
          </a:p>
          <a:p>
            <a:pPr algn="ctr"/>
            <a:r>
              <a:rPr lang="en-US" sz="2000" dirty="0"/>
              <a:t>or university</a:t>
            </a:r>
          </a:p>
        </p:txBody>
      </p:sp>
      <p:sp>
        <p:nvSpPr>
          <p:cNvPr id="113" name="Rectangle: Rounded Corners 112">
            <a:extLst>
              <a:ext uri="{FF2B5EF4-FFF2-40B4-BE49-F238E27FC236}">
                <a16:creationId xmlns:a16="http://schemas.microsoft.com/office/drawing/2014/main" id="{307A87F1-6FB2-4AAF-BB11-E927739FF17A}"/>
              </a:ext>
            </a:extLst>
          </p:cNvPr>
          <p:cNvSpPr/>
          <p:nvPr/>
        </p:nvSpPr>
        <p:spPr>
          <a:xfrm>
            <a:off x="6410559" y="4226814"/>
            <a:ext cx="4773168" cy="2286000"/>
          </a:xfrm>
          <a:prstGeom prst="roundRect">
            <a:avLst/>
          </a:prstGeom>
          <a:solidFill>
            <a:srgbClr val="89AEB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No additional application, students only need to submit a FAFSA or ORSAA as soon as possible after the application open</a:t>
            </a:r>
          </a:p>
        </p:txBody>
      </p:sp>
      <p:sp>
        <p:nvSpPr>
          <p:cNvPr id="114" name="Rectangle: Rounded Corners 113">
            <a:extLst>
              <a:ext uri="{FF2B5EF4-FFF2-40B4-BE49-F238E27FC236}">
                <a16:creationId xmlns:a16="http://schemas.microsoft.com/office/drawing/2014/main" id="{62FE454F-7E5D-479D-9B01-8C2E0EFC7CC8}"/>
              </a:ext>
            </a:extLst>
          </p:cNvPr>
          <p:cNvSpPr/>
          <p:nvPr/>
        </p:nvSpPr>
        <p:spPr>
          <a:xfrm>
            <a:off x="6410559" y="1248182"/>
            <a:ext cx="4772449" cy="2286000"/>
          </a:xfrm>
          <a:prstGeom prst="roundRect">
            <a:avLst/>
          </a:prstGeom>
          <a:solidFill>
            <a:srgbClr val="C0E1D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Maximum award for 2024-25 (full time)</a:t>
            </a:r>
          </a:p>
          <a:p>
            <a:pPr marL="342900" indent="-342900">
              <a:buFont typeface="Arial" panose="020B0604020202020204" pitchFamily="34" charset="0"/>
              <a:buChar char="•"/>
            </a:pPr>
            <a:r>
              <a:rPr lang="en-US" sz="2000" dirty="0">
                <a:solidFill>
                  <a:schemeClr val="tx1"/>
                </a:solidFill>
              </a:rPr>
              <a:t>Community College </a:t>
            </a:r>
          </a:p>
          <a:p>
            <a:r>
              <a:rPr lang="en-US" sz="2000" dirty="0">
                <a:solidFill>
                  <a:schemeClr val="tx1"/>
                </a:solidFill>
              </a:rPr>
              <a:t>      $3,900</a:t>
            </a:r>
          </a:p>
          <a:p>
            <a:pPr marL="342900" indent="-342900">
              <a:buFont typeface="Arial" panose="020B0604020202020204" pitchFamily="34" charset="0"/>
              <a:buChar char="•"/>
            </a:pPr>
            <a:r>
              <a:rPr lang="en-US" sz="2000" dirty="0">
                <a:solidFill>
                  <a:schemeClr val="tx1"/>
                </a:solidFill>
              </a:rPr>
              <a:t>BAS Program at Community College</a:t>
            </a:r>
          </a:p>
          <a:p>
            <a:r>
              <a:rPr lang="en-US" sz="2000" dirty="0">
                <a:solidFill>
                  <a:schemeClr val="tx1"/>
                </a:solidFill>
              </a:rPr>
              <a:t>      $5,904</a:t>
            </a:r>
          </a:p>
          <a:p>
            <a:pPr marL="342900" indent="-342900">
              <a:buFont typeface="Arial" panose="020B0604020202020204" pitchFamily="34" charset="0"/>
              <a:buChar char="•"/>
            </a:pPr>
            <a:r>
              <a:rPr lang="en-US" sz="2000" dirty="0">
                <a:solidFill>
                  <a:schemeClr val="tx1"/>
                </a:solidFill>
              </a:rPr>
              <a:t>4-Year College/University</a:t>
            </a:r>
          </a:p>
          <a:p>
            <a:r>
              <a:rPr lang="en-US" sz="2000" dirty="0">
                <a:solidFill>
                  <a:schemeClr val="tx1"/>
                </a:solidFill>
              </a:rPr>
              <a:t>     $7,524</a:t>
            </a:r>
          </a:p>
        </p:txBody>
      </p:sp>
      <p:sp>
        <p:nvSpPr>
          <p:cNvPr id="118" name="Arrow: Down 117">
            <a:extLst>
              <a:ext uri="{FF2B5EF4-FFF2-40B4-BE49-F238E27FC236}">
                <a16:creationId xmlns:a16="http://schemas.microsoft.com/office/drawing/2014/main" id="{D5EC0AB8-78A6-49DF-B2B3-6C85C9FC252F}"/>
              </a:ext>
            </a:extLst>
          </p:cNvPr>
          <p:cNvSpPr/>
          <p:nvPr/>
        </p:nvSpPr>
        <p:spPr>
          <a:xfrm>
            <a:off x="4047439" y="3681805"/>
            <a:ext cx="361950" cy="458589"/>
          </a:xfrm>
          <a:prstGeom prst="downArrow">
            <a:avLst/>
          </a:prstGeom>
          <a:solidFill>
            <a:srgbClr val="8B0C2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Arrow: Down 118">
            <a:extLst>
              <a:ext uri="{FF2B5EF4-FFF2-40B4-BE49-F238E27FC236}">
                <a16:creationId xmlns:a16="http://schemas.microsoft.com/office/drawing/2014/main" id="{59E7699E-2FD1-40BB-9FD6-C1D7FDE39D22}"/>
              </a:ext>
            </a:extLst>
          </p:cNvPr>
          <p:cNvSpPr/>
          <p:nvPr/>
        </p:nvSpPr>
        <p:spPr>
          <a:xfrm rot="16200000">
            <a:off x="5953125" y="5140519"/>
            <a:ext cx="361950" cy="458589"/>
          </a:xfrm>
          <a:prstGeom prst="downArrow">
            <a:avLst/>
          </a:prstGeom>
          <a:solidFill>
            <a:srgbClr val="8B0C2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Arrow: Down 119">
            <a:extLst>
              <a:ext uri="{FF2B5EF4-FFF2-40B4-BE49-F238E27FC236}">
                <a16:creationId xmlns:a16="http://schemas.microsoft.com/office/drawing/2014/main" id="{34D6266F-E36A-4B28-8AD4-3E510F5ED181}"/>
              </a:ext>
            </a:extLst>
          </p:cNvPr>
          <p:cNvSpPr/>
          <p:nvPr/>
        </p:nvSpPr>
        <p:spPr>
          <a:xfrm flipV="1">
            <a:off x="7829784" y="3682500"/>
            <a:ext cx="361950" cy="458589"/>
          </a:xfrm>
          <a:prstGeom prst="downArrow">
            <a:avLst/>
          </a:prstGeom>
          <a:solidFill>
            <a:srgbClr val="8B0C2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22902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 name="Picture 122" descr="Trees in forest">
            <a:extLst>
              <a:ext uri="{FF2B5EF4-FFF2-40B4-BE49-F238E27FC236}">
                <a16:creationId xmlns:a16="http://schemas.microsoft.com/office/drawing/2014/main" id="{F613A75B-C596-438A-93A4-B3189703180A}"/>
              </a:ext>
            </a:extLst>
          </p:cNvPr>
          <p:cNvPicPr>
            <a:picLocks noChangeAspect="1"/>
          </p:cNvPicPr>
          <p:nvPr/>
        </p:nvPicPr>
        <p:blipFill>
          <a:blip r:embed="rId3" cstate="email">
            <a:alphaModFix amt="2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F93395B6-2103-4931-BF30-88CFA3C90CDB}"/>
              </a:ext>
            </a:extLst>
          </p:cNvPr>
          <p:cNvGrpSpPr/>
          <p:nvPr/>
        </p:nvGrpSpPr>
        <p:grpSpPr>
          <a:xfrm>
            <a:off x="411480" y="347472"/>
            <a:ext cx="6654406" cy="935309"/>
            <a:chOff x="838200" y="339436"/>
            <a:chExt cx="4426819" cy="935309"/>
          </a:xfrm>
        </p:grpSpPr>
        <p:sp>
          <p:nvSpPr>
            <p:cNvPr id="3" name="TextBox 2">
              <a:extLst>
                <a:ext uri="{FF2B5EF4-FFF2-40B4-BE49-F238E27FC236}">
                  <a16:creationId xmlns:a16="http://schemas.microsoft.com/office/drawing/2014/main" id="{15F20A38-6F01-4842-A5DA-788F5FE66451}"/>
                </a:ext>
              </a:extLst>
            </p:cNvPr>
            <p:cNvSpPr txBox="1"/>
            <p:nvPr/>
          </p:nvSpPr>
          <p:spPr>
            <a:xfrm>
              <a:off x="838200" y="339436"/>
              <a:ext cx="3997036" cy="400110"/>
            </a:xfrm>
            <a:prstGeom prst="rect">
              <a:avLst/>
            </a:prstGeom>
            <a:noFill/>
          </p:spPr>
          <p:txBody>
            <a:bodyPr wrap="square" rtlCol="0">
              <a:spAutoFit/>
            </a:bodyPr>
            <a:lstStyle/>
            <a:p>
              <a:r>
                <a:rPr lang="en-US" sz="2000" dirty="0">
                  <a:solidFill>
                    <a:schemeClr val="accent5"/>
                  </a:solidFill>
                  <a:latin typeface="Arial" panose="020B0604020202020204" pitchFamily="34" charset="0"/>
                  <a:cs typeface="Arial" panose="020B0604020202020204" pitchFamily="34" charset="0"/>
                </a:rPr>
                <a:t>Getting To Know The </a:t>
              </a:r>
            </a:p>
          </p:txBody>
        </p:sp>
        <p:sp>
          <p:nvSpPr>
            <p:cNvPr id="4" name="TextBox 3">
              <a:extLst>
                <a:ext uri="{FF2B5EF4-FFF2-40B4-BE49-F238E27FC236}">
                  <a16:creationId xmlns:a16="http://schemas.microsoft.com/office/drawing/2014/main" id="{977B3D9C-6EC3-4751-B580-8C0E5262D789}"/>
                </a:ext>
              </a:extLst>
            </p:cNvPr>
            <p:cNvSpPr txBox="1"/>
            <p:nvPr/>
          </p:nvSpPr>
          <p:spPr>
            <a:xfrm>
              <a:off x="838200" y="566859"/>
              <a:ext cx="4426819" cy="707886"/>
            </a:xfrm>
            <a:prstGeom prst="rect">
              <a:avLst/>
            </a:prstGeom>
            <a:noFill/>
          </p:spPr>
          <p:txBody>
            <a:bodyPr wrap="square" rtlCol="0">
              <a:spAutoFit/>
            </a:bodyPr>
            <a:lstStyle/>
            <a:p>
              <a:r>
                <a:rPr lang="en-US" sz="4000" dirty="0">
                  <a:latin typeface="Arial Black" panose="020B0A04020102020204" pitchFamily="34" charset="0"/>
                </a:rPr>
                <a:t>Oregon </a:t>
              </a:r>
              <a:r>
                <a:rPr lang="en-US" sz="4000" dirty="0">
                  <a:latin typeface="Trebuchet MS" panose="020B0603020202020204" pitchFamily="34" charset="0"/>
                </a:rPr>
                <a:t>Promise Grant</a:t>
              </a:r>
              <a:endParaRPr lang="en-US" sz="5000" dirty="0">
                <a:latin typeface="Trebuchet MS" panose="020B0603020202020204" pitchFamily="34" charset="0"/>
              </a:endParaRPr>
            </a:p>
          </p:txBody>
        </p:sp>
      </p:grpSp>
      <p:sp>
        <p:nvSpPr>
          <p:cNvPr id="23" name="TextBox 22">
            <a:extLst>
              <a:ext uri="{FF2B5EF4-FFF2-40B4-BE49-F238E27FC236}">
                <a16:creationId xmlns:a16="http://schemas.microsoft.com/office/drawing/2014/main" id="{FEEC528C-39DB-44DC-95FB-E0F569365122}"/>
              </a:ext>
            </a:extLst>
          </p:cNvPr>
          <p:cNvSpPr txBox="1"/>
          <p:nvPr/>
        </p:nvSpPr>
        <p:spPr>
          <a:xfrm>
            <a:off x="8523754" y="4645618"/>
            <a:ext cx="3046453" cy="1464231"/>
          </a:xfrm>
          <a:prstGeom prst="roundRect">
            <a:avLst/>
          </a:prstGeom>
          <a:solidFill>
            <a:srgbClr val="C0E1DF"/>
          </a:solidFill>
        </p:spPr>
        <p:txBody>
          <a:bodyPr wrap="square" rtlCol="0">
            <a:spAutoFit/>
          </a:bodyPr>
          <a:lstStyle/>
          <a:p>
            <a:r>
              <a:rPr lang="en-US" sz="2000" dirty="0"/>
              <a:t>SAI may be considered, and SAI criteria is subject to change based on funding availability</a:t>
            </a:r>
          </a:p>
        </p:txBody>
      </p:sp>
      <p:grpSp>
        <p:nvGrpSpPr>
          <p:cNvPr id="31" name="Group 30">
            <a:extLst>
              <a:ext uri="{FF2B5EF4-FFF2-40B4-BE49-F238E27FC236}">
                <a16:creationId xmlns:a16="http://schemas.microsoft.com/office/drawing/2014/main" id="{58661940-C9AB-4668-9289-0CDC1AF70282}"/>
              </a:ext>
            </a:extLst>
          </p:cNvPr>
          <p:cNvGrpSpPr/>
          <p:nvPr/>
        </p:nvGrpSpPr>
        <p:grpSpPr>
          <a:xfrm flipV="1">
            <a:off x="776169" y="3268980"/>
            <a:ext cx="10502978" cy="1120140"/>
            <a:chOff x="776169" y="3268980"/>
            <a:chExt cx="10502978" cy="1120140"/>
          </a:xfrm>
        </p:grpSpPr>
        <p:sp>
          <p:nvSpPr>
            <p:cNvPr id="10" name="Oval 9">
              <a:extLst>
                <a:ext uri="{FF2B5EF4-FFF2-40B4-BE49-F238E27FC236}">
                  <a16:creationId xmlns:a16="http://schemas.microsoft.com/office/drawing/2014/main" id="{07F6F6A2-DD49-4A6D-80AA-6B09EA7D1497}"/>
                </a:ext>
              </a:extLst>
            </p:cNvPr>
            <p:cNvSpPr/>
            <p:nvPr/>
          </p:nvSpPr>
          <p:spPr>
            <a:xfrm>
              <a:off x="867609" y="3360420"/>
              <a:ext cx="914400" cy="914400"/>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a:extLst>
                <a:ext uri="{FF2B5EF4-FFF2-40B4-BE49-F238E27FC236}">
                  <a16:creationId xmlns:a16="http://schemas.microsoft.com/office/drawing/2014/main" id="{CADB4922-0229-49E4-BC24-B7E982EFB0E8}"/>
                </a:ext>
              </a:extLst>
            </p:cNvPr>
            <p:cNvSpPr/>
            <p:nvPr/>
          </p:nvSpPr>
          <p:spPr>
            <a:xfrm>
              <a:off x="10273307" y="3360420"/>
              <a:ext cx="914400" cy="914400"/>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E32BEDD1-BFCF-48F4-B364-409BAAA5F48F}"/>
                </a:ext>
              </a:extLst>
            </p:cNvPr>
            <p:cNvSpPr/>
            <p:nvPr/>
          </p:nvSpPr>
          <p:spPr>
            <a:xfrm>
              <a:off x="4012347" y="3360420"/>
              <a:ext cx="914400" cy="914400"/>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BCAF72F4-6FB8-4E17-A53F-AF7032E04629}"/>
                </a:ext>
              </a:extLst>
            </p:cNvPr>
            <p:cNvSpPr/>
            <p:nvPr/>
          </p:nvSpPr>
          <p:spPr>
            <a:xfrm>
              <a:off x="7157085" y="3360420"/>
              <a:ext cx="914400" cy="914400"/>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id="{B9666740-5570-4BC0-846C-A79392739499}"/>
                </a:ext>
              </a:extLst>
            </p:cNvPr>
            <p:cNvGrpSpPr/>
            <p:nvPr/>
          </p:nvGrpSpPr>
          <p:grpSpPr>
            <a:xfrm>
              <a:off x="776169" y="3268980"/>
              <a:ext cx="10502978" cy="1120140"/>
              <a:chOff x="776169" y="3268980"/>
              <a:chExt cx="10502978" cy="1120140"/>
            </a:xfrm>
            <a:effectLst>
              <a:outerShdw blurRad="50800" dist="38100" dir="2700000" algn="tl" rotWithShape="0">
                <a:prstClr val="black">
                  <a:alpha val="40000"/>
                </a:prstClr>
              </a:outerShdw>
            </a:effectLst>
          </p:grpSpPr>
          <p:sp>
            <p:nvSpPr>
              <p:cNvPr id="33" name="Arc 32">
                <a:extLst>
                  <a:ext uri="{FF2B5EF4-FFF2-40B4-BE49-F238E27FC236}">
                    <a16:creationId xmlns:a16="http://schemas.microsoft.com/office/drawing/2014/main" id="{401361C0-8D34-460C-89D8-D5894973C495}"/>
                  </a:ext>
                </a:extLst>
              </p:cNvPr>
              <p:cNvSpPr/>
              <p:nvPr/>
            </p:nvSpPr>
            <p:spPr>
              <a:xfrm flipV="1">
                <a:off x="10181867" y="3268980"/>
                <a:ext cx="1097280" cy="1097280"/>
              </a:xfrm>
              <a:prstGeom prst="arc">
                <a:avLst>
                  <a:gd name="adj1" fmla="val 10375316"/>
                  <a:gd name="adj2" fmla="val 302520"/>
                </a:avLst>
              </a:prstGeom>
              <a:ln w="28575">
                <a:solidFill>
                  <a:srgbClr val="8B0C2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8" name="Group 27">
                <a:extLst>
                  <a:ext uri="{FF2B5EF4-FFF2-40B4-BE49-F238E27FC236}">
                    <a16:creationId xmlns:a16="http://schemas.microsoft.com/office/drawing/2014/main" id="{C7E4F2E4-FA7A-444C-8DC4-E2A732F6F0DD}"/>
                  </a:ext>
                </a:extLst>
              </p:cNvPr>
              <p:cNvGrpSpPr/>
              <p:nvPr/>
            </p:nvGrpSpPr>
            <p:grpSpPr>
              <a:xfrm>
                <a:off x="776169" y="3268980"/>
                <a:ext cx="9419956" cy="1120140"/>
                <a:chOff x="776169" y="3268980"/>
                <a:chExt cx="9419956" cy="1120140"/>
              </a:xfrm>
            </p:grpSpPr>
            <p:grpSp>
              <p:nvGrpSpPr>
                <p:cNvPr id="19" name="Group 18">
                  <a:extLst>
                    <a:ext uri="{FF2B5EF4-FFF2-40B4-BE49-F238E27FC236}">
                      <a16:creationId xmlns:a16="http://schemas.microsoft.com/office/drawing/2014/main" id="{ACE6E49B-C671-4151-A411-70D37B5EAD87}"/>
                    </a:ext>
                  </a:extLst>
                </p:cNvPr>
                <p:cNvGrpSpPr/>
                <p:nvPr/>
              </p:nvGrpSpPr>
              <p:grpSpPr>
                <a:xfrm>
                  <a:off x="776169" y="3268980"/>
                  <a:ext cx="4242018" cy="1120140"/>
                  <a:chOff x="776169" y="3268980"/>
                  <a:chExt cx="4242018" cy="1120140"/>
                </a:xfrm>
              </p:grpSpPr>
              <p:sp>
                <p:nvSpPr>
                  <p:cNvPr id="12" name="Arc 11">
                    <a:extLst>
                      <a:ext uri="{FF2B5EF4-FFF2-40B4-BE49-F238E27FC236}">
                        <a16:creationId xmlns:a16="http://schemas.microsoft.com/office/drawing/2014/main" id="{25FDA413-3111-4217-938F-11AFC1827122}"/>
                      </a:ext>
                    </a:extLst>
                  </p:cNvPr>
                  <p:cNvSpPr/>
                  <p:nvPr/>
                </p:nvSpPr>
                <p:spPr>
                  <a:xfrm>
                    <a:off x="776169" y="3268980"/>
                    <a:ext cx="1097280" cy="1097280"/>
                  </a:xfrm>
                  <a:prstGeom prst="arc">
                    <a:avLst>
                      <a:gd name="adj1" fmla="val 11084287"/>
                      <a:gd name="adj2" fmla="val 21316191"/>
                    </a:avLst>
                  </a:prstGeom>
                  <a:ln w="28575">
                    <a:solidFill>
                      <a:srgbClr val="8B0C2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Arc 29">
                    <a:extLst>
                      <a:ext uri="{FF2B5EF4-FFF2-40B4-BE49-F238E27FC236}">
                        <a16:creationId xmlns:a16="http://schemas.microsoft.com/office/drawing/2014/main" id="{7FAF96F1-344E-442A-9D9E-6A0CD2631C65}"/>
                      </a:ext>
                    </a:extLst>
                  </p:cNvPr>
                  <p:cNvSpPr/>
                  <p:nvPr/>
                </p:nvSpPr>
                <p:spPr>
                  <a:xfrm flipV="1">
                    <a:off x="3920907" y="3291840"/>
                    <a:ext cx="1097280" cy="1097280"/>
                  </a:xfrm>
                  <a:prstGeom prst="arc">
                    <a:avLst>
                      <a:gd name="adj1" fmla="val 10219489"/>
                      <a:gd name="adj2" fmla="val 660296"/>
                    </a:avLst>
                  </a:prstGeom>
                  <a:ln w="28575">
                    <a:solidFill>
                      <a:srgbClr val="8B0C2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2" name="Straight Connector 31">
                    <a:extLst>
                      <a:ext uri="{FF2B5EF4-FFF2-40B4-BE49-F238E27FC236}">
                        <a16:creationId xmlns:a16="http://schemas.microsoft.com/office/drawing/2014/main" id="{959A53BF-A646-4748-BCE3-A4E0E910ED5B}"/>
                      </a:ext>
                    </a:extLst>
                  </p:cNvPr>
                  <p:cNvCxnSpPr>
                    <a:cxnSpLocks/>
                  </p:cNvCxnSpPr>
                  <p:nvPr/>
                </p:nvCxnSpPr>
                <p:spPr>
                  <a:xfrm>
                    <a:off x="1873449" y="3760681"/>
                    <a:ext cx="2047458" cy="0"/>
                  </a:xfrm>
                  <a:prstGeom prst="line">
                    <a:avLst/>
                  </a:prstGeom>
                  <a:ln w="28575">
                    <a:solidFill>
                      <a:srgbClr val="8B0C23"/>
                    </a:solidFill>
                  </a:ln>
                </p:spPr>
                <p:style>
                  <a:lnRef idx="1">
                    <a:schemeClr val="accent1"/>
                  </a:lnRef>
                  <a:fillRef idx="0">
                    <a:schemeClr val="accent1"/>
                  </a:fillRef>
                  <a:effectRef idx="0">
                    <a:schemeClr val="accent1"/>
                  </a:effectRef>
                  <a:fontRef idx="minor">
                    <a:schemeClr val="tx1"/>
                  </a:fontRef>
                </p:style>
              </p:cxnSp>
            </p:grpSp>
            <p:sp>
              <p:nvSpPr>
                <p:cNvPr id="34" name="Arc 33">
                  <a:extLst>
                    <a:ext uri="{FF2B5EF4-FFF2-40B4-BE49-F238E27FC236}">
                      <a16:creationId xmlns:a16="http://schemas.microsoft.com/office/drawing/2014/main" id="{6C9E48D9-229F-4B7F-A7BC-A3BCB9F4DD98}"/>
                    </a:ext>
                  </a:extLst>
                </p:cNvPr>
                <p:cNvSpPr/>
                <p:nvPr/>
              </p:nvSpPr>
              <p:spPr>
                <a:xfrm>
                  <a:off x="7051387" y="3268980"/>
                  <a:ext cx="1097280" cy="1097280"/>
                </a:xfrm>
                <a:prstGeom prst="arc">
                  <a:avLst>
                    <a:gd name="adj1" fmla="val 11336882"/>
                    <a:gd name="adj2" fmla="val 21296034"/>
                  </a:avLst>
                </a:prstGeom>
                <a:ln w="28575">
                  <a:solidFill>
                    <a:srgbClr val="8B0C2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5" name="Straight Connector 34">
                  <a:extLst>
                    <a:ext uri="{FF2B5EF4-FFF2-40B4-BE49-F238E27FC236}">
                      <a16:creationId xmlns:a16="http://schemas.microsoft.com/office/drawing/2014/main" id="{50D96B7F-892F-4821-986E-AA27BDBBF7E0}"/>
                    </a:ext>
                  </a:extLst>
                </p:cNvPr>
                <p:cNvCxnSpPr>
                  <a:cxnSpLocks/>
                </p:cNvCxnSpPr>
                <p:nvPr/>
              </p:nvCxnSpPr>
              <p:spPr>
                <a:xfrm>
                  <a:off x="5018187" y="3748060"/>
                  <a:ext cx="2047458" cy="0"/>
                </a:xfrm>
                <a:prstGeom prst="line">
                  <a:avLst/>
                </a:prstGeom>
                <a:ln w="28575">
                  <a:solidFill>
                    <a:srgbClr val="8B0C23"/>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F546B5D5-C77C-4334-AE81-20444C371EFC}"/>
                    </a:ext>
                  </a:extLst>
                </p:cNvPr>
                <p:cNvCxnSpPr>
                  <a:cxnSpLocks/>
                </p:cNvCxnSpPr>
                <p:nvPr/>
              </p:nvCxnSpPr>
              <p:spPr>
                <a:xfrm>
                  <a:off x="8148667" y="3760634"/>
                  <a:ext cx="2047458" cy="0"/>
                </a:xfrm>
                <a:prstGeom prst="line">
                  <a:avLst/>
                </a:prstGeom>
                <a:ln w="28575">
                  <a:solidFill>
                    <a:srgbClr val="8B0C23"/>
                  </a:solidFill>
                </a:ln>
              </p:spPr>
              <p:style>
                <a:lnRef idx="1">
                  <a:schemeClr val="accent1"/>
                </a:lnRef>
                <a:fillRef idx="0">
                  <a:schemeClr val="accent1"/>
                </a:fillRef>
                <a:effectRef idx="0">
                  <a:schemeClr val="accent1"/>
                </a:effectRef>
                <a:fontRef idx="minor">
                  <a:schemeClr val="tx1"/>
                </a:fontRef>
              </p:style>
            </p:cxnSp>
          </p:grpSp>
        </p:grpSp>
      </p:grpSp>
      <p:sp>
        <p:nvSpPr>
          <p:cNvPr id="11" name="TextBox 10">
            <a:extLst>
              <a:ext uri="{FF2B5EF4-FFF2-40B4-BE49-F238E27FC236}">
                <a16:creationId xmlns:a16="http://schemas.microsoft.com/office/drawing/2014/main" id="{9D5771EC-4E48-46E9-8BC8-B5A23DFD7B18}"/>
              </a:ext>
            </a:extLst>
          </p:cNvPr>
          <p:cNvSpPr txBox="1"/>
          <p:nvPr/>
        </p:nvSpPr>
        <p:spPr>
          <a:xfrm>
            <a:off x="643260" y="1563120"/>
            <a:ext cx="2743200" cy="1123712"/>
          </a:xfrm>
          <a:prstGeom prst="roundRect">
            <a:avLst/>
          </a:prstGeom>
          <a:solidFill>
            <a:srgbClr val="C0E1DF"/>
          </a:solidFill>
        </p:spPr>
        <p:txBody>
          <a:bodyPr wrap="square" rtlCol="0">
            <a:spAutoFit/>
          </a:bodyPr>
          <a:lstStyle/>
          <a:p>
            <a:r>
              <a:rPr lang="en-US" sz="2000" dirty="0"/>
              <a:t>Helps pay tuition costs at an Oregon Community College</a:t>
            </a:r>
          </a:p>
        </p:txBody>
      </p:sp>
      <p:sp>
        <p:nvSpPr>
          <p:cNvPr id="22" name="TextBox 21">
            <a:extLst>
              <a:ext uri="{FF2B5EF4-FFF2-40B4-BE49-F238E27FC236}">
                <a16:creationId xmlns:a16="http://schemas.microsoft.com/office/drawing/2014/main" id="{1C915A88-02F0-4A89-BFC4-4AD62C585101}"/>
              </a:ext>
            </a:extLst>
          </p:cNvPr>
          <p:cNvSpPr txBox="1"/>
          <p:nvPr/>
        </p:nvSpPr>
        <p:spPr>
          <a:xfrm>
            <a:off x="7028618" y="1472871"/>
            <a:ext cx="2743200" cy="1804749"/>
          </a:xfrm>
          <a:prstGeom prst="roundRect">
            <a:avLst/>
          </a:prstGeom>
          <a:solidFill>
            <a:srgbClr val="C0E1DF"/>
          </a:solidFill>
        </p:spPr>
        <p:txBody>
          <a:bodyPr wrap="square" rtlCol="0">
            <a:spAutoFit/>
          </a:bodyPr>
          <a:lstStyle/>
          <a:p>
            <a:r>
              <a:rPr lang="en-US" sz="2000" dirty="0"/>
              <a:t>Must begin community College immediately, within 6 months of HS/GED® graduation</a:t>
            </a:r>
          </a:p>
        </p:txBody>
      </p:sp>
      <p:sp>
        <p:nvSpPr>
          <p:cNvPr id="21" name="TextBox 20">
            <a:extLst>
              <a:ext uri="{FF2B5EF4-FFF2-40B4-BE49-F238E27FC236}">
                <a16:creationId xmlns:a16="http://schemas.microsoft.com/office/drawing/2014/main" id="{0340354A-E604-4B8F-85F6-0B6B0E0706B7}"/>
              </a:ext>
            </a:extLst>
          </p:cNvPr>
          <p:cNvSpPr txBox="1"/>
          <p:nvPr/>
        </p:nvSpPr>
        <p:spPr>
          <a:xfrm>
            <a:off x="2454057" y="4552229"/>
            <a:ext cx="2743200" cy="1828800"/>
          </a:xfrm>
          <a:prstGeom prst="roundRect">
            <a:avLst/>
          </a:prstGeom>
          <a:solidFill>
            <a:srgbClr val="C0E1DF"/>
          </a:solidFill>
        </p:spPr>
        <p:txBody>
          <a:bodyPr wrap="square" rtlCol="0">
            <a:spAutoFit/>
          </a:bodyPr>
          <a:lstStyle/>
          <a:p>
            <a:r>
              <a:rPr lang="en-US" sz="2000" dirty="0"/>
              <a:t>New HS or GED® test graduates</a:t>
            </a:r>
          </a:p>
          <a:p>
            <a:pPr marL="342900" indent="-342900">
              <a:buFont typeface="Arial" panose="020B0604020202020204" pitchFamily="34" charset="0"/>
              <a:buChar char="•"/>
            </a:pPr>
            <a:r>
              <a:rPr lang="en-US" sz="2000" dirty="0"/>
              <a:t>2.0 cumulative GPA</a:t>
            </a:r>
          </a:p>
          <a:p>
            <a:pPr marL="342900" indent="-342900">
              <a:buFont typeface="Arial" panose="020B0604020202020204" pitchFamily="34" charset="0"/>
              <a:buChar char="•"/>
            </a:pPr>
            <a:r>
              <a:rPr lang="en-US" sz="2000" dirty="0"/>
              <a:t>145+ on all GED tests</a:t>
            </a:r>
          </a:p>
        </p:txBody>
      </p:sp>
      <p:sp>
        <p:nvSpPr>
          <p:cNvPr id="56" name="Freeform 77">
            <a:extLst>
              <a:ext uri="{FF2B5EF4-FFF2-40B4-BE49-F238E27FC236}">
                <a16:creationId xmlns:a16="http://schemas.microsoft.com/office/drawing/2014/main" id="{4B3983DD-EC53-416C-8847-65D612707DC0}"/>
              </a:ext>
            </a:extLst>
          </p:cNvPr>
          <p:cNvSpPr>
            <a:spLocks/>
          </p:cNvSpPr>
          <p:nvPr/>
        </p:nvSpPr>
        <p:spPr bwMode="auto">
          <a:xfrm>
            <a:off x="4202341" y="3619107"/>
            <a:ext cx="548640" cy="548640"/>
          </a:xfrm>
          <a:custGeom>
            <a:avLst/>
            <a:gdLst>
              <a:gd name="T0" fmla="*/ 199 w 380"/>
              <a:gd name="T1" fmla="*/ 0 h 324"/>
              <a:gd name="T2" fmla="*/ 367 w 380"/>
              <a:gd name="T3" fmla="*/ 84 h 324"/>
              <a:gd name="T4" fmla="*/ 377 w 380"/>
              <a:gd name="T5" fmla="*/ 92 h 324"/>
              <a:gd name="T6" fmla="*/ 380 w 380"/>
              <a:gd name="T7" fmla="*/ 105 h 324"/>
              <a:gd name="T8" fmla="*/ 378 w 380"/>
              <a:gd name="T9" fmla="*/ 116 h 324"/>
              <a:gd name="T10" fmla="*/ 369 w 380"/>
              <a:gd name="T11" fmla="*/ 125 h 324"/>
              <a:gd name="T12" fmla="*/ 206 w 380"/>
              <a:gd name="T13" fmla="*/ 219 h 324"/>
              <a:gd name="T14" fmla="*/ 195 w 380"/>
              <a:gd name="T15" fmla="*/ 219 h 324"/>
              <a:gd name="T16" fmla="*/ 55 w 380"/>
              <a:gd name="T17" fmla="*/ 149 h 324"/>
              <a:gd name="T18" fmla="*/ 182 w 380"/>
              <a:gd name="T19" fmla="*/ 116 h 324"/>
              <a:gd name="T20" fmla="*/ 210 w 380"/>
              <a:gd name="T21" fmla="*/ 117 h 324"/>
              <a:gd name="T22" fmla="*/ 228 w 380"/>
              <a:gd name="T23" fmla="*/ 108 h 324"/>
              <a:gd name="T24" fmla="*/ 229 w 380"/>
              <a:gd name="T25" fmla="*/ 95 h 324"/>
              <a:gd name="T26" fmla="*/ 223 w 380"/>
              <a:gd name="T27" fmla="*/ 86 h 324"/>
              <a:gd name="T28" fmla="*/ 220 w 380"/>
              <a:gd name="T29" fmla="*/ 98 h 324"/>
              <a:gd name="T30" fmla="*/ 198 w 380"/>
              <a:gd name="T31" fmla="*/ 105 h 324"/>
              <a:gd name="T32" fmla="*/ 177 w 380"/>
              <a:gd name="T33" fmla="*/ 100 h 324"/>
              <a:gd name="T34" fmla="*/ 171 w 380"/>
              <a:gd name="T35" fmla="*/ 89 h 324"/>
              <a:gd name="T36" fmla="*/ 171 w 380"/>
              <a:gd name="T37" fmla="*/ 87 h 324"/>
              <a:gd name="T38" fmla="*/ 168 w 380"/>
              <a:gd name="T39" fmla="*/ 90 h 324"/>
              <a:gd name="T40" fmla="*/ 164 w 380"/>
              <a:gd name="T41" fmla="*/ 97 h 324"/>
              <a:gd name="T42" fmla="*/ 41 w 380"/>
              <a:gd name="T43" fmla="*/ 219 h 324"/>
              <a:gd name="T44" fmla="*/ 50 w 380"/>
              <a:gd name="T45" fmla="*/ 227 h 324"/>
              <a:gd name="T46" fmla="*/ 53 w 380"/>
              <a:gd name="T47" fmla="*/ 240 h 324"/>
              <a:gd name="T48" fmla="*/ 52 w 380"/>
              <a:gd name="T49" fmla="*/ 249 h 324"/>
              <a:gd name="T50" fmla="*/ 50 w 380"/>
              <a:gd name="T51" fmla="*/ 265 h 324"/>
              <a:gd name="T52" fmla="*/ 52 w 380"/>
              <a:gd name="T53" fmla="*/ 297 h 324"/>
              <a:gd name="T54" fmla="*/ 42 w 380"/>
              <a:gd name="T55" fmla="*/ 317 h 324"/>
              <a:gd name="T56" fmla="*/ 31 w 380"/>
              <a:gd name="T57" fmla="*/ 324 h 324"/>
              <a:gd name="T58" fmla="*/ 19 w 380"/>
              <a:gd name="T59" fmla="*/ 322 h 324"/>
              <a:gd name="T60" fmla="*/ 9 w 380"/>
              <a:gd name="T61" fmla="*/ 317 h 324"/>
              <a:gd name="T62" fmla="*/ 1 w 380"/>
              <a:gd name="T63" fmla="*/ 306 h 324"/>
              <a:gd name="T64" fmla="*/ 0 w 380"/>
              <a:gd name="T65" fmla="*/ 293 h 324"/>
              <a:gd name="T66" fmla="*/ 7 w 380"/>
              <a:gd name="T67" fmla="*/ 281 h 324"/>
              <a:gd name="T68" fmla="*/ 20 w 380"/>
              <a:gd name="T69" fmla="*/ 255 h 324"/>
              <a:gd name="T70" fmla="*/ 14 w 380"/>
              <a:gd name="T71" fmla="*/ 246 h 324"/>
              <a:gd name="T72" fmla="*/ 14 w 380"/>
              <a:gd name="T73" fmla="*/ 232 h 324"/>
              <a:gd name="T74" fmla="*/ 20 w 380"/>
              <a:gd name="T75" fmla="*/ 222 h 324"/>
              <a:gd name="T76" fmla="*/ 27 w 380"/>
              <a:gd name="T77" fmla="*/ 136 h 324"/>
              <a:gd name="T78" fmla="*/ 17 w 380"/>
              <a:gd name="T79" fmla="*/ 127 h 324"/>
              <a:gd name="T80" fmla="*/ 14 w 380"/>
              <a:gd name="T81" fmla="*/ 116 h 324"/>
              <a:gd name="T82" fmla="*/ 17 w 380"/>
              <a:gd name="T83" fmla="*/ 103 h 324"/>
              <a:gd name="T84" fmla="*/ 25 w 380"/>
              <a:gd name="T85" fmla="*/ 95 h 324"/>
              <a:gd name="T86" fmla="*/ 188 w 380"/>
              <a:gd name="T87" fmla="*/ 2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80" h="324">
                <a:moveTo>
                  <a:pt x="193" y="0"/>
                </a:moveTo>
                <a:lnTo>
                  <a:pt x="199" y="0"/>
                </a:lnTo>
                <a:lnTo>
                  <a:pt x="204" y="3"/>
                </a:lnTo>
                <a:lnTo>
                  <a:pt x="367" y="84"/>
                </a:lnTo>
                <a:lnTo>
                  <a:pt x="374" y="87"/>
                </a:lnTo>
                <a:lnTo>
                  <a:pt x="377" y="92"/>
                </a:lnTo>
                <a:lnTo>
                  <a:pt x="380" y="98"/>
                </a:lnTo>
                <a:lnTo>
                  <a:pt x="380" y="105"/>
                </a:lnTo>
                <a:lnTo>
                  <a:pt x="380" y="111"/>
                </a:lnTo>
                <a:lnTo>
                  <a:pt x="378" y="116"/>
                </a:lnTo>
                <a:lnTo>
                  <a:pt x="374" y="121"/>
                </a:lnTo>
                <a:lnTo>
                  <a:pt x="369" y="125"/>
                </a:lnTo>
                <a:lnTo>
                  <a:pt x="212" y="217"/>
                </a:lnTo>
                <a:lnTo>
                  <a:pt x="206" y="219"/>
                </a:lnTo>
                <a:lnTo>
                  <a:pt x="201" y="221"/>
                </a:lnTo>
                <a:lnTo>
                  <a:pt x="195" y="219"/>
                </a:lnTo>
                <a:lnTo>
                  <a:pt x="190" y="217"/>
                </a:lnTo>
                <a:lnTo>
                  <a:pt x="55" y="149"/>
                </a:lnTo>
                <a:lnTo>
                  <a:pt x="168" y="111"/>
                </a:lnTo>
                <a:lnTo>
                  <a:pt x="182" y="116"/>
                </a:lnTo>
                <a:lnTo>
                  <a:pt x="198" y="117"/>
                </a:lnTo>
                <a:lnTo>
                  <a:pt x="210" y="117"/>
                </a:lnTo>
                <a:lnTo>
                  <a:pt x="220" y="114"/>
                </a:lnTo>
                <a:lnTo>
                  <a:pt x="228" y="108"/>
                </a:lnTo>
                <a:lnTo>
                  <a:pt x="229" y="101"/>
                </a:lnTo>
                <a:lnTo>
                  <a:pt x="229" y="95"/>
                </a:lnTo>
                <a:lnTo>
                  <a:pt x="226" y="90"/>
                </a:lnTo>
                <a:lnTo>
                  <a:pt x="223" y="86"/>
                </a:lnTo>
                <a:lnTo>
                  <a:pt x="225" y="90"/>
                </a:lnTo>
                <a:lnTo>
                  <a:pt x="220" y="98"/>
                </a:lnTo>
                <a:lnTo>
                  <a:pt x="210" y="103"/>
                </a:lnTo>
                <a:lnTo>
                  <a:pt x="198" y="105"/>
                </a:lnTo>
                <a:lnTo>
                  <a:pt x="185" y="103"/>
                </a:lnTo>
                <a:lnTo>
                  <a:pt x="177" y="100"/>
                </a:lnTo>
                <a:lnTo>
                  <a:pt x="172" y="94"/>
                </a:lnTo>
                <a:lnTo>
                  <a:pt x="171" y="89"/>
                </a:lnTo>
                <a:lnTo>
                  <a:pt x="171" y="87"/>
                </a:lnTo>
                <a:lnTo>
                  <a:pt x="171" y="87"/>
                </a:lnTo>
                <a:lnTo>
                  <a:pt x="169" y="89"/>
                </a:lnTo>
                <a:lnTo>
                  <a:pt x="168" y="90"/>
                </a:lnTo>
                <a:lnTo>
                  <a:pt x="166" y="94"/>
                </a:lnTo>
                <a:lnTo>
                  <a:pt x="164" y="97"/>
                </a:lnTo>
                <a:lnTo>
                  <a:pt x="41" y="140"/>
                </a:lnTo>
                <a:lnTo>
                  <a:pt x="41" y="219"/>
                </a:lnTo>
                <a:lnTo>
                  <a:pt x="46" y="222"/>
                </a:lnTo>
                <a:lnTo>
                  <a:pt x="50" y="227"/>
                </a:lnTo>
                <a:lnTo>
                  <a:pt x="53" y="233"/>
                </a:lnTo>
                <a:lnTo>
                  <a:pt x="53" y="240"/>
                </a:lnTo>
                <a:lnTo>
                  <a:pt x="53" y="244"/>
                </a:lnTo>
                <a:lnTo>
                  <a:pt x="52" y="249"/>
                </a:lnTo>
                <a:lnTo>
                  <a:pt x="47" y="254"/>
                </a:lnTo>
                <a:lnTo>
                  <a:pt x="50" y="265"/>
                </a:lnTo>
                <a:lnTo>
                  <a:pt x="52" y="279"/>
                </a:lnTo>
                <a:lnTo>
                  <a:pt x="52" y="297"/>
                </a:lnTo>
                <a:lnTo>
                  <a:pt x="46" y="311"/>
                </a:lnTo>
                <a:lnTo>
                  <a:pt x="42" y="317"/>
                </a:lnTo>
                <a:lnTo>
                  <a:pt x="36" y="320"/>
                </a:lnTo>
                <a:lnTo>
                  <a:pt x="31" y="324"/>
                </a:lnTo>
                <a:lnTo>
                  <a:pt x="25" y="324"/>
                </a:lnTo>
                <a:lnTo>
                  <a:pt x="19" y="322"/>
                </a:lnTo>
                <a:lnTo>
                  <a:pt x="12" y="319"/>
                </a:lnTo>
                <a:lnTo>
                  <a:pt x="9" y="317"/>
                </a:lnTo>
                <a:lnTo>
                  <a:pt x="4" y="313"/>
                </a:lnTo>
                <a:lnTo>
                  <a:pt x="1" y="306"/>
                </a:lnTo>
                <a:lnTo>
                  <a:pt x="0" y="300"/>
                </a:lnTo>
                <a:lnTo>
                  <a:pt x="0" y="293"/>
                </a:lnTo>
                <a:lnTo>
                  <a:pt x="3" y="287"/>
                </a:lnTo>
                <a:lnTo>
                  <a:pt x="7" y="281"/>
                </a:lnTo>
                <a:lnTo>
                  <a:pt x="15" y="271"/>
                </a:lnTo>
                <a:lnTo>
                  <a:pt x="20" y="255"/>
                </a:lnTo>
                <a:lnTo>
                  <a:pt x="15" y="251"/>
                </a:lnTo>
                <a:lnTo>
                  <a:pt x="14" y="246"/>
                </a:lnTo>
                <a:lnTo>
                  <a:pt x="12" y="240"/>
                </a:lnTo>
                <a:lnTo>
                  <a:pt x="14" y="232"/>
                </a:lnTo>
                <a:lnTo>
                  <a:pt x="15" y="227"/>
                </a:lnTo>
                <a:lnTo>
                  <a:pt x="20" y="222"/>
                </a:lnTo>
                <a:lnTo>
                  <a:pt x="27" y="219"/>
                </a:lnTo>
                <a:lnTo>
                  <a:pt x="27" y="136"/>
                </a:lnTo>
                <a:lnTo>
                  <a:pt x="22" y="132"/>
                </a:lnTo>
                <a:lnTo>
                  <a:pt x="17" y="127"/>
                </a:lnTo>
                <a:lnTo>
                  <a:pt x="15" y="122"/>
                </a:lnTo>
                <a:lnTo>
                  <a:pt x="14" y="116"/>
                </a:lnTo>
                <a:lnTo>
                  <a:pt x="14" y="109"/>
                </a:lnTo>
                <a:lnTo>
                  <a:pt x="17" y="103"/>
                </a:lnTo>
                <a:lnTo>
                  <a:pt x="20" y="98"/>
                </a:lnTo>
                <a:lnTo>
                  <a:pt x="25" y="95"/>
                </a:lnTo>
                <a:lnTo>
                  <a:pt x="182" y="3"/>
                </a:lnTo>
                <a:lnTo>
                  <a:pt x="188" y="2"/>
                </a:lnTo>
                <a:lnTo>
                  <a:pt x="193" y="0"/>
                </a:lnTo>
                <a:close/>
              </a:path>
            </a:pathLst>
          </a:custGeom>
          <a:solidFill>
            <a:schemeClr val="bg1"/>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grpSp>
        <p:nvGrpSpPr>
          <p:cNvPr id="58" name="Group 57">
            <a:extLst>
              <a:ext uri="{FF2B5EF4-FFF2-40B4-BE49-F238E27FC236}">
                <a16:creationId xmlns:a16="http://schemas.microsoft.com/office/drawing/2014/main" id="{DB754F30-80D2-4C68-BC74-BAA1EB5C4487}"/>
              </a:ext>
            </a:extLst>
          </p:cNvPr>
          <p:cNvGrpSpPr/>
          <p:nvPr/>
        </p:nvGrpSpPr>
        <p:grpSpPr>
          <a:xfrm>
            <a:off x="7343328" y="3520440"/>
            <a:ext cx="548640" cy="548640"/>
            <a:chOff x="6878637" y="3923771"/>
            <a:chExt cx="603250" cy="566738"/>
          </a:xfrm>
          <a:solidFill>
            <a:schemeClr val="bg1"/>
          </a:solidFill>
        </p:grpSpPr>
        <p:sp>
          <p:nvSpPr>
            <p:cNvPr id="59" name="Freeform 118">
              <a:extLst>
                <a:ext uri="{FF2B5EF4-FFF2-40B4-BE49-F238E27FC236}">
                  <a16:creationId xmlns:a16="http://schemas.microsoft.com/office/drawing/2014/main" id="{D5B1B98A-8B07-4DEE-AA38-00C3D0AEC43F}"/>
                </a:ext>
              </a:extLst>
            </p:cNvPr>
            <p:cNvSpPr>
              <a:spLocks/>
            </p:cNvSpPr>
            <p:nvPr/>
          </p:nvSpPr>
          <p:spPr bwMode="auto">
            <a:xfrm>
              <a:off x="6896100" y="4392084"/>
              <a:ext cx="571500" cy="98425"/>
            </a:xfrm>
            <a:custGeom>
              <a:avLst/>
              <a:gdLst>
                <a:gd name="T0" fmla="*/ 42 w 360"/>
                <a:gd name="T1" fmla="*/ 0 h 62"/>
                <a:gd name="T2" fmla="*/ 318 w 360"/>
                <a:gd name="T3" fmla="*/ 0 h 62"/>
                <a:gd name="T4" fmla="*/ 318 w 360"/>
                <a:gd name="T5" fmla="*/ 21 h 62"/>
                <a:gd name="T6" fmla="*/ 342 w 360"/>
                <a:gd name="T7" fmla="*/ 21 h 62"/>
                <a:gd name="T8" fmla="*/ 342 w 360"/>
                <a:gd name="T9" fmla="*/ 41 h 62"/>
                <a:gd name="T10" fmla="*/ 360 w 360"/>
                <a:gd name="T11" fmla="*/ 41 h 62"/>
                <a:gd name="T12" fmla="*/ 360 w 360"/>
                <a:gd name="T13" fmla="*/ 62 h 62"/>
                <a:gd name="T14" fmla="*/ 0 w 360"/>
                <a:gd name="T15" fmla="*/ 62 h 62"/>
                <a:gd name="T16" fmla="*/ 0 w 360"/>
                <a:gd name="T17" fmla="*/ 41 h 62"/>
                <a:gd name="T18" fmla="*/ 17 w 360"/>
                <a:gd name="T19" fmla="*/ 41 h 62"/>
                <a:gd name="T20" fmla="*/ 17 w 360"/>
                <a:gd name="T21" fmla="*/ 21 h 62"/>
                <a:gd name="T22" fmla="*/ 42 w 360"/>
                <a:gd name="T23" fmla="*/ 21 h 62"/>
                <a:gd name="T24" fmla="*/ 42 w 360"/>
                <a:gd name="T25"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0" h="62">
                  <a:moveTo>
                    <a:pt x="42" y="0"/>
                  </a:moveTo>
                  <a:lnTo>
                    <a:pt x="318" y="0"/>
                  </a:lnTo>
                  <a:lnTo>
                    <a:pt x="318" y="21"/>
                  </a:lnTo>
                  <a:lnTo>
                    <a:pt x="342" y="21"/>
                  </a:lnTo>
                  <a:lnTo>
                    <a:pt x="342" y="41"/>
                  </a:lnTo>
                  <a:lnTo>
                    <a:pt x="360" y="41"/>
                  </a:lnTo>
                  <a:lnTo>
                    <a:pt x="360" y="62"/>
                  </a:lnTo>
                  <a:lnTo>
                    <a:pt x="0" y="62"/>
                  </a:lnTo>
                  <a:lnTo>
                    <a:pt x="0" y="41"/>
                  </a:lnTo>
                  <a:lnTo>
                    <a:pt x="17" y="41"/>
                  </a:lnTo>
                  <a:lnTo>
                    <a:pt x="17" y="21"/>
                  </a:lnTo>
                  <a:lnTo>
                    <a:pt x="42" y="21"/>
                  </a:lnTo>
                  <a:lnTo>
                    <a:pt x="42"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60" name="Freeform 119">
              <a:extLst>
                <a:ext uri="{FF2B5EF4-FFF2-40B4-BE49-F238E27FC236}">
                  <a16:creationId xmlns:a16="http://schemas.microsoft.com/office/drawing/2014/main" id="{EEB9EE64-B7C7-4C8B-A77F-3598C35E8F3D}"/>
                </a:ext>
              </a:extLst>
            </p:cNvPr>
            <p:cNvSpPr>
              <a:spLocks/>
            </p:cNvSpPr>
            <p:nvPr/>
          </p:nvSpPr>
          <p:spPr bwMode="auto">
            <a:xfrm>
              <a:off x="6943725" y="4152371"/>
              <a:ext cx="133350" cy="214313"/>
            </a:xfrm>
            <a:custGeom>
              <a:avLst/>
              <a:gdLst>
                <a:gd name="T0" fmla="*/ 16 w 84"/>
                <a:gd name="T1" fmla="*/ 0 h 135"/>
                <a:gd name="T2" fmla="*/ 68 w 84"/>
                <a:gd name="T3" fmla="*/ 0 h 135"/>
                <a:gd name="T4" fmla="*/ 74 w 84"/>
                <a:gd name="T5" fmla="*/ 2 h 135"/>
                <a:gd name="T6" fmla="*/ 79 w 84"/>
                <a:gd name="T7" fmla="*/ 5 h 135"/>
                <a:gd name="T8" fmla="*/ 82 w 84"/>
                <a:gd name="T9" fmla="*/ 10 h 135"/>
                <a:gd name="T10" fmla="*/ 84 w 84"/>
                <a:gd name="T11" fmla="*/ 16 h 135"/>
                <a:gd name="T12" fmla="*/ 84 w 84"/>
                <a:gd name="T13" fmla="*/ 30 h 135"/>
                <a:gd name="T14" fmla="*/ 71 w 84"/>
                <a:gd name="T15" fmla="*/ 30 h 135"/>
                <a:gd name="T16" fmla="*/ 71 w 84"/>
                <a:gd name="T17" fmla="*/ 135 h 135"/>
                <a:gd name="T18" fmla="*/ 12 w 84"/>
                <a:gd name="T19" fmla="*/ 135 h 135"/>
                <a:gd name="T20" fmla="*/ 12 w 84"/>
                <a:gd name="T21" fmla="*/ 30 h 135"/>
                <a:gd name="T22" fmla="*/ 0 w 84"/>
                <a:gd name="T23" fmla="*/ 30 h 135"/>
                <a:gd name="T24" fmla="*/ 0 w 84"/>
                <a:gd name="T25" fmla="*/ 16 h 135"/>
                <a:gd name="T26" fmla="*/ 1 w 84"/>
                <a:gd name="T27" fmla="*/ 10 h 135"/>
                <a:gd name="T28" fmla="*/ 5 w 84"/>
                <a:gd name="T29" fmla="*/ 5 h 135"/>
                <a:gd name="T30" fmla="*/ 9 w 84"/>
                <a:gd name="T31" fmla="*/ 2 h 135"/>
                <a:gd name="T32" fmla="*/ 16 w 84"/>
                <a:gd name="T33" fmla="*/ 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4" h="135">
                  <a:moveTo>
                    <a:pt x="16" y="0"/>
                  </a:moveTo>
                  <a:lnTo>
                    <a:pt x="68" y="0"/>
                  </a:lnTo>
                  <a:lnTo>
                    <a:pt x="74" y="2"/>
                  </a:lnTo>
                  <a:lnTo>
                    <a:pt x="79" y="5"/>
                  </a:lnTo>
                  <a:lnTo>
                    <a:pt x="82" y="10"/>
                  </a:lnTo>
                  <a:lnTo>
                    <a:pt x="84" y="16"/>
                  </a:lnTo>
                  <a:lnTo>
                    <a:pt x="84" y="30"/>
                  </a:lnTo>
                  <a:lnTo>
                    <a:pt x="71" y="30"/>
                  </a:lnTo>
                  <a:lnTo>
                    <a:pt x="71" y="135"/>
                  </a:lnTo>
                  <a:lnTo>
                    <a:pt x="12" y="135"/>
                  </a:lnTo>
                  <a:lnTo>
                    <a:pt x="12" y="30"/>
                  </a:lnTo>
                  <a:lnTo>
                    <a:pt x="0" y="30"/>
                  </a:lnTo>
                  <a:lnTo>
                    <a:pt x="0" y="16"/>
                  </a:lnTo>
                  <a:lnTo>
                    <a:pt x="1" y="10"/>
                  </a:lnTo>
                  <a:lnTo>
                    <a:pt x="5" y="5"/>
                  </a:lnTo>
                  <a:lnTo>
                    <a:pt x="9" y="2"/>
                  </a:lnTo>
                  <a:lnTo>
                    <a:pt x="16"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61" name="Freeform 120">
              <a:extLst>
                <a:ext uri="{FF2B5EF4-FFF2-40B4-BE49-F238E27FC236}">
                  <a16:creationId xmlns:a16="http://schemas.microsoft.com/office/drawing/2014/main" id="{B0307A22-BAA7-45C8-9A21-BE75E75FE10E}"/>
                </a:ext>
              </a:extLst>
            </p:cNvPr>
            <p:cNvSpPr>
              <a:spLocks/>
            </p:cNvSpPr>
            <p:nvPr/>
          </p:nvSpPr>
          <p:spPr bwMode="auto">
            <a:xfrm>
              <a:off x="7288212" y="4152371"/>
              <a:ext cx="133350" cy="214313"/>
            </a:xfrm>
            <a:custGeom>
              <a:avLst/>
              <a:gdLst>
                <a:gd name="T0" fmla="*/ 16 w 84"/>
                <a:gd name="T1" fmla="*/ 0 h 135"/>
                <a:gd name="T2" fmla="*/ 68 w 84"/>
                <a:gd name="T3" fmla="*/ 0 h 135"/>
                <a:gd name="T4" fmla="*/ 75 w 84"/>
                <a:gd name="T5" fmla="*/ 2 h 135"/>
                <a:gd name="T6" fmla="*/ 79 w 84"/>
                <a:gd name="T7" fmla="*/ 5 h 135"/>
                <a:gd name="T8" fmla="*/ 82 w 84"/>
                <a:gd name="T9" fmla="*/ 10 h 135"/>
                <a:gd name="T10" fmla="*/ 84 w 84"/>
                <a:gd name="T11" fmla="*/ 16 h 135"/>
                <a:gd name="T12" fmla="*/ 84 w 84"/>
                <a:gd name="T13" fmla="*/ 30 h 135"/>
                <a:gd name="T14" fmla="*/ 71 w 84"/>
                <a:gd name="T15" fmla="*/ 30 h 135"/>
                <a:gd name="T16" fmla="*/ 71 w 84"/>
                <a:gd name="T17" fmla="*/ 135 h 135"/>
                <a:gd name="T18" fmla="*/ 13 w 84"/>
                <a:gd name="T19" fmla="*/ 135 h 135"/>
                <a:gd name="T20" fmla="*/ 13 w 84"/>
                <a:gd name="T21" fmla="*/ 30 h 135"/>
                <a:gd name="T22" fmla="*/ 0 w 84"/>
                <a:gd name="T23" fmla="*/ 30 h 135"/>
                <a:gd name="T24" fmla="*/ 0 w 84"/>
                <a:gd name="T25" fmla="*/ 16 h 135"/>
                <a:gd name="T26" fmla="*/ 2 w 84"/>
                <a:gd name="T27" fmla="*/ 10 h 135"/>
                <a:gd name="T28" fmla="*/ 5 w 84"/>
                <a:gd name="T29" fmla="*/ 5 h 135"/>
                <a:gd name="T30" fmla="*/ 10 w 84"/>
                <a:gd name="T31" fmla="*/ 2 h 135"/>
                <a:gd name="T32" fmla="*/ 16 w 84"/>
                <a:gd name="T33" fmla="*/ 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4" h="135">
                  <a:moveTo>
                    <a:pt x="16" y="0"/>
                  </a:moveTo>
                  <a:lnTo>
                    <a:pt x="68" y="0"/>
                  </a:lnTo>
                  <a:lnTo>
                    <a:pt x="75" y="2"/>
                  </a:lnTo>
                  <a:lnTo>
                    <a:pt x="79" y="5"/>
                  </a:lnTo>
                  <a:lnTo>
                    <a:pt x="82" y="10"/>
                  </a:lnTo>
                  <a:lnTo>
                    <a:pt x="84" y="16"/>
                  </a:lnTo>
                  <a:lnTo>
                    <a:pt x="84" y="30"/>
                  </a:lnTo>
                  <a:lnTo>
                    <a:pt x="71" y="30"/>
                  </a:lnTo>
                  <a:lnTo>
                    <a:pt x="71" y="135"/>
                  </a:lnTo>
                  <a:lnTo>
                    <a:pt x="13" y="135"/>
                  </a:lnTo>
                  <a:lnTo>
                    <a:pt x="13" y="30"/>
                  </a:lnTo>
                  <a:lnTo>
                    <a:pt x="0" y="30"/>
                  </a:lnTo>
                  <a:lnTo>
                    <a:pt x="0" y="16"/>
                  </a:lnTo>
                  <a:lnTo>
                    <a:pt x="2" y="10"/>
                  </a:lnTo>
                  <a:lnTo>
                    <a:pt x="5" y="5"/>
                  </a:lnTo>
                  <a:lnTo>
                    <a:pt x="10" y="2"/>
                  </a:lnTo>
                  <a:lnTo>
                    <a:pt x="16"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62" name="Freeform 121">
              <a:extLst>
                <a:ext uri="{FF2B5EF4-FFF2-40B4-BE49-F238E27FC236}">
                  <a16:creationId xmlns:a16="http://schemas.microsoft.com/office/drawing/2014/main" id="{B4C74D69-D197-41D3-B179-9287F31DF578}"/>
                </a:ext>
              </a:extLst>
            </p:cNvPr>
            <p:cNvSpPr>
              <a:spLocks/>
            </p:cNvSpPr>
            <p:nvPr/>
          </p:nvSpPr>
          <p:spPr bwMode="auto">
            <a:xfrm>
              <a:off x="7116762" y="4152371"/>
              <a:ext cx="115045" cy="214313"/>
            </a:xfrm>
            <a:custGeom>
              <a:avLst/>
              <a:gdLst>
                <a:gd name="T0" fmla="*/ 14 w 83"/>
                <a:gd name="T1" fmla="*/ 0 h 135"/>
                <a:gd name="T2" fmla="*/ 68 w 83"/>
                <a:gd name="T3" fmla="*/ 0 h 135"/>
                <a:gd name="T4" fmla="*/ 73 w 83"/>
                <a:gd name="T5" fmla="*/ 2 h 135"/>
                <a:gd name="T6" fmla="*/ 78 w 83"/>
                <a:gd name="T7" fmla="*/ 5 h 135"/>
                <a:gd name="T8" fmla="*/ 81 w 83"/>
                <a:gd name="T9" fmla="*/ 10 h 135"/>
                <a:gd name="T10" fmla="*/ 83 w 83"/>
                <a:gd name="T11" fmla="*/ 16 h 135"/>
                <a:gd name="T12" fmla="*/ 83 w 83"/>
                <a:gd name="T13" fmla="*/ 30 h 135"/>
                <a:gd name="T14" fmla="*/ 70 w 83"/>
                <a:gd name="T15" fmla="*/ 30 h 135"/>
                <a:gd name="T16" fmla="*/ 70 w 83"/>
                <a:gd name="T17" fmla="*/ 135 h 135"/>
                <a:gd name="T18" fmla="*/ 11 w 83"/>
                <a:gd name="T19" fmla="*/ 135 h 135"/>
                <a:gd name="T20" fmla="*/ 11 w 83"/>
                <a:gd name="T21" fmla="*/ 30 h 135"/>
                <a:gd name="T22" fmla="*/ 0 w 83"/>
                <a:gd name="T23" fmla="*/ 30 h 135"/>
                <a:gd name="T24" fmla="*/ 0 w 83"/>
                <a:gd name="T25" fmla="*/ 16 h 135"/>
                <a:gd name="T26" fmla="*/ 0 w 83"/>
                <a:gd name="T27" fmla="*/ 11 h 135"/>
                <a:gd name="T28" fmla="*/ 2 w 83"/>
                <a:gd name="T29" fmla="*/ 7 h 135"/>
                <a:gd name="T30" fmla="*/ 5 w 83"/>
                <a:gd name="T31" fmla="*/ 3 h 135"/>
                <a:gd name="T32" fmla="*/ 10 w 83"/>
                <a:gd name="T33" fmla="*/ 2 h 135"/>
                <a:gd name="T34" fmla="*/ 14 w 83"/>
                <a:gd name="T35" fmla="*/ 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3" h="135">
                  <a:moveTo>
                    <a:pt x="14" y="0"/>
                  </a:moveTo>
                  <a:lnTo>
                    <a:pt x="68" y="0"/>
                  </a:lnTo>
                  <a:lnTo>
                    <a:pt x="73" y="2"/>
                  </a:lnTo>
                  <a:lnTo>
                    <a:pt x="78" y="5"/>
                  </a:lnTo>
                  <a:lnTo>
                    <a:pt x="81" y="10"/>
                  </a:lnTo>
                  <a:lnTo>
                    <a:pt x="83" y="16"/>
                  </a:lnTo>
                  <a:lnTo>
                    <a:pt x="83" y="30"/>
                  </a:lnTo>
                  <a:lnTo>
                    <a:pt x="70" y="30"/>
                  </a:lnTo>
                  <a:lnTo>
                    <a:pt x="70" y="135"/>
                  </a:lnTo>
                  <a:lnTo>
                    <a:pt x="11" y="135"/>
                  </a:lnTo>
                  <a:lnTo>
                    <a:pt x="11" y="30"/>
                  </a:lnTo>
                  <a:lnTo>
                    <a:pt x="0" y="30"/>
                  </a:lnTo>
                  <a:lnTo>
                    <a:pt x="0" y="16"/>
                  </a:lnTo>
                  <a:lnTo>
                    <a:pt x="0" y="11"/>
                  </a:lnTo>
                  <a:lnTo>
                    <a:pt x="2" y="7"/>
                  </a:lnTo>
                  <a:lnTo>
                    <a:pt x="5" y="3"/>
                  </a:lnTo>
                  <a:lnTo>
                    <a:pt x="10" y="2"/>
                  </a:lnTo>
                  <a:lnTo>
                    <a:pt x="14"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63" name="Freeform 122">
              <a:extLst>
                <a:ext uri="{FF2B5EF4-FFF2-40B4-BE49-F238E27FC236}">
                  <a16:creationId xmlns:a16="http://schemas.microsoft.com/office/drawing/2014/main" id="{31DD9CAD-08A3-4486-88CC-6662DAAAE897}"/>
                </a:ext>
              </a:extLst>
            </p:cNvPr>
            <p:cNvSpPr>
              <a:spLocks noEditPoints="1"/>
            </p:cNvSpPr>
            <p:nvPr/>
          </p:nvSpPr>
          <p:spPr bwMode="auto">
            <a:xfrm>
              <a:off x="6878637" y="3923771"/>
              <a:ext cx="603250" cy="206375"/>
            </a:xfrm>
            <a:custGeom>
              <a:avLst/>
              <a:gdLst>
                <a:gd name="T0" fmla="*/ 190 w 380"/>
                <a:gd name="T1" fmla="*/ 49 h 130"/>
                <a:gd name="T2" fmla="*/ 176 w 380"/>
                <a:gd name="T3" fmla="*/ 52 h 130"/>
                <a:gd name="T4" fmla="*/ 128 w 380"/>
                <a:gd name="T5" fmla="*/ 79 h 130"/>
                <a:gd name="T6" fmla="*/ 126 w 380"/>
                <a:gd name="T7" fmla="*/ 81 h 130"/>
                <a:gd name="T8" fmla="*/ 126 w 380"/>
                <a:gd name="T9" fmla="*/ 84 h 130"/>
                <a:gd name="T10" fmla="*/ 126 w 380"/>
                <a:gd name="T11" fmla="*/ 86 h 130"/>
                <a:gd name="T12" fmla="*/ 130 w 380"/>
                <a:gd name="T13" fmla="*/ 86 h 130"/>
                <a:gd name="T14" fmla="*/ 250 w 380"/>
                <a:gd name="T15" fmla="*/ 86 h 130"/>
                <a:gd name="T16" fmla="*/ 252 w 380"/>
                <a:gd name="T17" fmla="*/ 86 h 130"/>
                <a:gd name="T18" fmla="*/ 253 w 380"/>
                <a:gd name="T19" fmla="*/ 84 h 130"/>
                <a:gd name="T20" fmla="*/ 253 w 380"/>
                <a:gd name="T21" fmla="*/ 81 h 130"/>
                <a:gd name="T22" fmla="*/ 252 w 380"/>
                <a:gd name="T23" fmla="*/ 79 h 130"/>
                <a:gd name="T24" fmla="*/ 204 w 380"/>
                <a:gd name="T25" fmla="*/ 52 h 130"/>
                <a:gd name="T26" fmla="*/ 190 w 380"/>
                <a:gd name="T27" fmla="*/ 49 h 130"/>
                <a:gd name="T28" fmla="*/ 190 w 380"/>
                <a:gd name="T29" fmla="*/ 0 h 130"/>
                <a:gd name="T30" fmla="*/ 204 w 380"/>
                <a:gd name="T31" fmla="*/ 3 h 130"/>
                <a:gd name="T32" fmla="*/ 364 w 380"/>
                <a:gd name="T33" fmla="*/ 92 h 130"/>
                <a:gd name="T34" fmla="*/ 372 w 380"/>
                <a:gd name="T35" fmla="*/ 98 h 130"/>
                <a:gd name="T36" fmla="*/ 378 w 380"/>
                <a:gd name="T37" fmla="*/ 108 h 130"/>
                <a:gd name="T38" fmla="*/ 380 w 380"/>
                <a:gd name="T39" fmla="*/ 120 h 130"/>
                <a:gd name="T40" fmla="*/ 380 w 380"/>
                <a:gd name="T41" fmla="*/ 130 h 130"/>
                <a:gd name="T42" fmla="*/ 0 w 380"/>
                <a:gd name="T43" fmla="*/ 130 h 130"/>
                <a:gd name="T44" fmla="*/ 0 w 380"/>
                <a:gd name="T45" fmla="*/ 120 h 130"/>
                <a:gd name="T46" fmla="*/ 1 w 380"/>
                <a:gd name="T47" fmla="*/ 108 h 130"/>
                <a:gd name="T48" fmla="*/ 7 w 380"/>
                <a:gd name="T49" fmla="*/ 98 h 130"/>
                <a:gd name="T50" fmla="*/ 15 w 380"/>
                <a:gd name="T51" fmla="*/ 92 h 130"/>
                <a:gd name="T52" fmla="*/ 176 w 380"/>
                <a:gd name="T53" fmla="*/ 3 h 130"/>
                <a:gd name="T54" fmla="*/ 190 w 380"/>
                <a:gd name="T55"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80" h="130">
                  <a:moveTo>
                    <a:pt x="190" y="49"/>
                  </a:moveTo>
                  <a:lnTo>
                    <a:pt x="176" y="52"/>
                  </a:lnTo>
                  <a:lnTo>
                    <a:pt x="128" y="79"/>
                  </a:lnTo>
                  <a:lnTo>
                    <a:pt x="126" y="81"/>
                  </a:lnTo>
                  <a:lnTo>
                    <a:pt x="126" y="84"/>
                  </a:lnTo>
                  <a:lnTo>
                    <a:pt x="126" y="86"/>
                  </a:lnTo>
                  <a:lnTo>
                    <a:pt x="130" y="86"/>
                  </a:lnTo>
                  <a:lnTo>
                    <a:pt x="250" y="86"/>
                  </a:lnTo>
                  <a:lnTo>
                    <a:pt x="252" y="86"/>
                  </a:lnTo>
                  <a:lnTo>
                    <a:pt x="253" y="84"/>
                  </a:lnTo>
                  <a:lnTo>
                    <a:pt x="253" y="81"/>
                  </a:lnTo>
                  <a:lnTo>
                    <a:pt x="252" y="79"/>
                  </a:lnTo>
                  <a:lnTo>
                    <a:pt x="204" y="52"/>
                  </a:lnTo>
                  <a:lnTo>
                    <a:pt x="190" y="49"/>
                  </a:lnTo>
                  <a:close/>
                  <a:moveTo>
                    <a:pt x="190" y="0"/>
                  </a:moveTo>
                  <a:lnTo>
                    <a:pt x="204" y="3"/>
                  </a:lnTo>
                  <a:lnTo>
                    <a:pt x="364" y="92"/>
                  </a:lnTo>
                  <a:lnTo>
                    <a:pt x="372" y="98"/>
                  </a:lnTo>
                  <a:lnTo>
                    <a:pt x="378" y="108"/>
                  </a:lnTo>
                  <a:lnTo>
                    <a:pt x="380" y="120"/>
                  </a:lnTo>
                  <a:lnTo>
                    <a:pt x="380" y="130"/>
                  </a:lnTo>
                  <a:lnTo>
                    <a:pt x="0" y="130"/>
                  </a:lnTo>
                  <a:lnTo>
                    <a:pt x="0" y="120"/>
                  </a:lnTo>
                  <a:lnTo>
                    <a:pt x="1" y="108"/>
                  </a:lnTo>
                  <a:lnTo>
                    <a:pt x="7" y="98"/>
                  </a:lnTo>
                  <a:lnTo>
                    <a:pt x="15" y="92"/>
                  </a:lnTo>
                  <a:lnTo>
                    <a:pt x="176" y="3"/>
                  </a:lnTo>
                  <a:lnTo>
                    <a:pt x="190"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grpSp>
      <p:grpSp>
        <p:nvGrpSpPr>
          <p:cNvPr id="65" name="Group 64">
            <a:extLst>
              <a:ext uri="{FF2B5EF4-FFF2-40B4-BE49-F238E27FC236}">
                <a16:creationId xmlns:a16="http://schemas.microsoft.com/office/drawing/2014/main" id="{0084B137-BCD9-4F67-B70D-1AC53D888585}"/>
              </a:ext>
            </a:extLst>
          </p:cNvPr>
          <p:cNvGrpSpPr/>
          <p:nvPr/>
        </p:nvGrpSpPr>
        <p:grpSpPr>
          <a:xfrm>
            <a:off x="10456187" y="3525232"/>
            <a:ext cx="548640" cy="584775"/>
            <a:chOff x="473760" y="4816219"/>
            <a:chExt cx="1188720" cy="1410605"/>
          </a:xfrm>
        </p:grpSpPr>
        <p:sp>
          <p:nvSpPr>
            <p:cNvPr id="66" name="TextBox 65">
              <a:extLst>
                <a:ext uri="{FF2B5EF4-FFF2-40B4-BE49-F238E27FC236}">
                  <a16:creationId xmlns:a16="http://schemas.microsoft.com/office/drawing/2014/main" id="{F42598C1-3B16-486B-B56C-9C80AB68E931}"/>
                </a:ext>
              </a:extLst>
            </p:cNvPr>
            <p:cNvSpPr txBox="1"/>
            <p:nvPr/>
          </p:nvSpPr>
          <p:spPr>
            <a:xfrm>
              <a:off x="587828" y="4816219"/>
              <a:ext cx="994894" cy="1410605"/>
            </a:xfrm>
            <a:prstGeom prst="rect">
              <a:avLst/>
            </a:prstGeom>
            <a:noFill/>
            <a:ln>
              <a:noFill/>
            </a:ln>
          </p:spPr>
          <p:txBody>
            <a:bodyPr wrap="square" rtlCol="0" anchor="ctr">
              <a:spAutoFit/>
            </a:bodyPr>
            <a:lstStyle/>
            <a:p>
              <a:pPr algn="ctr"/>
              <a:r>
                <a:rPr lang="en-US" sz="3200" dirty="0">
                  <a:solidFill>
                    <a:schemeClr val="bg1"/>
                  </a:solidFill>
                  <a:latin typeface="Franklin Gothic Heavy" panose="020B0903020102020204" pitchFamily="34" charset="0"/>
                </a:rPr>
                <a:t>$</a:t>
              </a:r>
            </a:p>
          </p:txBody>
        </p:sp>
        <p:sp>
          <p:nvSpPr>
            <p:cNvPr id="67" name="Oval 66">
              <a:extLst>
                <a:ext uri="{FF2B5EF4-FFF2-40B4-BE49-F238E27FC236}">
                  <a16:creationId xmlns:a16="http://schemas.microsoft.com/office/drawing/2014/main" id="{4A667480-ADBB-481C-9993-4405EC5A7234}"/>
                </a:ext>
              </a:extLst>
            </p:cNvPr>
            <p:cNvSpPr/>
            <p:nvPr/>
          </p:nvSpPr>
          <p:spPr>
            <a:xfrm>
              <a:off x="473760" y="4951993"/>
              <a:ext cx="1188720" cy="1188720"/>
            </a:xfrm>
            <a:prstGeom prst="ellipse">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2" name="Picture 41" descr="A black and white logo&#10;&#10;Description automatically generated with low confidence">
            <a:extLst>
              <a:ext uri="{FF2B5EF4-FFF2-40B4-BE49-F238E27FC236}">
                <a16:creationId xmlns:a16="http://schemas.microsoft.com/office/drawing/2014/main" id="{99280CB1-F185-4C60-90FB-5BE4B5D5B8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2433" y="3720225"/>
            <a:ext cx="631325" cy="274320"/>
          </a:xfrm>
          <a:prstGeom prst="rect">
            <a:avLst/>
          </a:prstGeom>
        </p:spPr>
      </p:pic>
    </p:spTree>
    <p:extLst>
      <p:ext uri="{BB962C8B-B14F-4D97-AF65-F5344CB8AC3E}">
        <p14:creationId xmlns:p14="http://schemas.microsoft.com/office/powerpoint/2010/main" val="163463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t="-4000" b="-4000"/>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6AB30D6-F1CB-42FD-A77C-484D67F5A58F}"/>
              </a:ext>
            </a:extLst>
          </p:cNvPr>
          <p:cNvGrpSpPr/>
          <p:nvPr/>
        </p:nvGrpSpPr>
        <p:grpSpPr>
          <a:xfrm>
            <a:off x="411480" y="347472"/>
            <a:ext cx="6654406" cy="935309"/>
            <a:chOff x="838200" y="339436"/>
            <a:chExt cx="4426819" cy="935309"/>
          </a:xfrm>
        </p:grpSpPr>
        <p:sp>
          <p:nvSpPr>
            <p:cNvPr id="3" name="TextBox 2">
              <a:extLst>
                <a:ext uri="{FF2B5EF4-FFF2-40B4-BE49-F238E27FC236}">
                  <a16:creationId xmlns:a16="http://schemas.microsoft.com/office/drawing/2014/main" id="{105C5F59-485C-401B-BDA2-1ED1F615CD49}"/>
                </a:ext>
              </a:extLst>
            </p:cNvPr>
            <p:cNvSpPr txBox="1"/>
            <p:nvPr/>
          </p:nvSpPr>
          <p:spPr>
            <a:xfrm>
              <a:off x="838200" y="339436"/>
              <a:ext cx="3997036" cy="400110"/>
            </a:xfrm>
            <a:prstGeom prst="rect">
              <a:avLst/>
            </a:prstGeom>
            <a:noFill/>
          </p:spPr>
          <p:txBody>
            <a:bodyPr wrap="square" rtlCol="0">
              <a:spAutoFit/>
            </a:bodyPr>
            <a:lstStyle/>
            <a:p>
              <a:r>
                <a:rPr lang="en-US" sz="2000" dirty="0">
                  <a:solidFill>
                    <a:schemeClr val="accent5"/>
                  </a:solidFill>
                  <a:latin typeface="Arial" panose="020B0604020202020204" pitchFamily="34" charset="0"/>
                  <a:cs typeface="Arial" panose="020B0604020202020204" pitchFamily="34" charset="0"/>
                </a:rPr>
                <a:t>More Information About The</a:t>
              </a:r>
            </a:p>
          </p:txBody>
        </p:sp>
        <p:sp>
          <p:nvSpPr>
            <p:cNvPr id="4" name="TextBox 3">
              <a:extLst>
                <a:ext uri="{FF2B5EF4-FFF2-40B4-BE49-F238E27FC236}">
                  <a16:creationId xmlns:a16="http://schemas.microsoft.com/office/drawing/2014/main" id="{C83C8DF7-4DBE-48B6-9197-CBD567429753}"/>
                </a:ext>
              </a:extLst>
            </p:cNvPr>
            <p:cNvSpPr txBox="1"/>
            <p:nvPr/>
          </p:nvSpPr>
          <p:spPr>
            <a:xfrm>
              <a:off x="838200" y="566859"/>
              <a:ext cx="4426819" cy="707886"/>
            </a:xfrm>
            <a:prstGeom prst="rect">
              <a:avLst/>
            </a:prstGeom>
            <a:noFill/>
          </p:spPr>
          <p:txBody>
            <a:bodyPr wrap="square" rtlCol="0">
              <a:spAutoFit/>
            </a:bodyPr>
            <a:lstStyle/>
            <a:p>
              <a:r>
                <a:rPr lang="en-US" sz="4000" dirty="0">
                  <a:latin typeface="Arial Black" panose="020B0A04020102020204" pitchFamily="34" charset="0"/>
                </a:rPr>
                <a:t>Oregon </a:t>
              </a:r>
              <a:r>
                <a:rPr lang="en-US" sz="4000" dirty="0">
                  <a:latin typeface="Trebuchet MS" panose="020B0603020202020204" pitchFamily="34" charset="0"/>
                </a:rPr>
                <a:t>Promise Grant</a:t>
              </a:r>
              <a:endParaRPr lang="en-US" sz="5000" dirty="0">
                <a:latin typeface="Trebuchet MS" panose="020B0603020202020204" pitchFamily="34" charset="0"/>
              </a:endParaRPr>
            </a:p>
          </p:txBody>
        </p:sp>
      </p:grpSp>
      <p:sp>
        <p:nvSpPr>
          <p:cNvPr id="20" name="Oval 19">
            <a:extLst>
              <a:ext uri="{FF2B5EF4-FFF2-40B4-BE49-F238E27FC236}">
                <a16:creationId xmlns:a16="http://schemas.microsoft.com/office/drawing/2014/main" id="{DEFB301A-00A8-4409-80FA-8A9D262F7180}"/>
              </a:ext>
            </a:extLst>
          </p:cNvPr>
          <p:cNvSpPr/>
          <p:nvPr/>
        </p:nvSpPr>
        <p:spPr>
          <a:xfrm>
            <a:off x="4848790" y="2057400"/>
            <a:ext cx="2743200" cy="2743200"/>
          </a:xfrm>
          <a:prstGeom prst="ellipse">
            <a:avLst/>
          </a:prstGeom>
          <a:solidFill>
            <a:srgbClr val="0041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c 20">
            <a:extLst>
              <a:ext uri="{FF2B5EF4-FFF2-40B4-BE49-F238E27FC236}">
                <a16:creationId xmlns:a16="http://schemas.microsoft.com/office/drawing/2014/main" id="{280AEF66-6F7D-4CD2-9252-8D4BD2BC50AC}"/>
              </a:ext>
            </a:extLst>
          </p:cNvPr>
          <p:cNvSpPr/>
          <p:nvPr/>
        </p:nvSpPr>
        <p:spPr>
          <a:xfrm>
            <a:off x="4724400" y="1965960"/>
            <a:ext cx="2743200" cy="2926080"/>
          </a:xfrm>
          <a:prstGeom prst="arc">
            <a:avLst>
              <a:gd name="adj1" fmla="val 5390005"/>
              <a:gd name="adj2" fmla="val 16169581"/>
            </a:avLst>
          </a:prstGeom>
          <a:ln w="28575">
            <a:solidFill>
              <a:srgbClr val="8B0C2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9C56A500-D7C7-45E6-AE6F-5BBE39BA9592}"/>
              </a:ext>
            </a:extLst>
          </p:cNvPr>
          <p:cNvCxnSpPr>
            <a:cxnSpLocks/>
          </p:cNvCxnSpPr>
          <p:nvPr/>
        </p:nvCxnSpPr>
        <p:spPr>
          <a:xfrm flipH="1">
            <a:off x="3886201" y="3429000"/>
            <a:ext cx="819149" cy="0"/>
          </a:xfrm>
          <a:prstGeom prst="line">
            <a:avLst/>
          </a:prstGeom>
          <a:ln w="28575">
            <a:solidFill>
              <a:srgbClr val="8B0C23"/>
            </a:solidFill>
          </a:ln>
        </p:spPr>
        <p:style>
          <a:lnRef idx="1">
            <a:schemeClr val="accent1"/>
          </a:lnRef>
          <a:fillRef idx="0">
            <a:schemeClr val="accent1"/>
          </a:fillRef>
          <a:effectRef idx="0">
            <a:schemeClr val="accent1"/>
          </a:effectRef>
          <a:fontRef idx="minor">
            <a:schemeClr val="tx1"/>
          </a:fontRef>
        </p:style>
      </p:cxnSp>
      <p:sp>
        <p:nvSpPr>
          <p:cNvPr id="24" name="Rectangle: Rounded Corners 23">
            <a:extLst>
              <a:ext uri="{FF2B5EF4-FFF2-40B4-BE49-F238E27FC236}">
                <a16:creationId xmlns:a16="http://schemas.microsoft.com/office/drawing/2014/main" id="{CA5EA805-DC67-43A8-8337-D5E583A208FB}"/>
              </a:ext>
            </a:extLst>
          </p:cNvPr>
          <p:cNvSpPr/>
          <p:nvPr/>
        </p:nvSpPr>
        <p:spPr>
          <a:xfrm>
            <a:off x="552451" y="1809750"/>
            <a:ext cx="3333750" cy="3778248"/>
          </a:xfrm>
          <a:prstGeom prst="roundRect">
            <a:avLst/>
          </a:prstGeom>
          <a:solidFill>
            <a:srgbClr val="C0E1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How to Apply:</a:t>
            </a:r>
          </a:p>
          <a:p>
            <a:pPr algn="ctr"/>
            <a:endParaRPr lang="en-US" sz="2400" dirty="0">
              <a:solidFill>
                <a:schemeClr val="tx1"/>
              </a:solidFill>
            </a:endParaRPr>
          </a:p>
          <a:p>
            <a:pPr marL="457200" indent="-457200">
              <a:buFont typeface="Arial" panose="020B0604020202020204" pitchFamily="34" charset="0"/>
              <a:buChar char="•"/>
            </a:pPr>
            <a:r>
              <a:rPr lang="en-US" sz="2200" dirty="0">
                <a:solidFill>
                  <a:schemeClr val="tx1"/>
                </a:solidFill>
              </a:rPr>
              <a:t>File your FAFSA/ ORSAA, list an Oregon Community College</a:t>
            </a:r>
          </a:p>
          <a:p>
            <a:r>
              <a:rPr lang="en-US" sz="2200" dirty="0">
                <a:solidFill>
                  <a:schemeClr val="tx1"/>
                </a:solidFill>
              </a:rPr>
              <a:t>AND</a:t>
            </a:r>
          </a:p>
          <a:p>
            <a:pPr marL="457200" indent="-457200">
              <a:buFont typeface="Arial" panose="020B0604020202020204" pitchFamily="34" charset="0"/>
              <a:buChar char="•"/>
            </a:pPr>
            <a:r>
              <a:rPr lang="en-US" sz="2200" dirty="0">
                <a:solidFill>
                  <a:schemeClr val="tx1"/>
                </a:solidFill>
              </a:rPr>
              <a:t>Complete the Oregon Promise application in the OSAC Student Portal </a:t>
            </a:r>
          </a:p>
        </p:txBody>
      </p:sp>
      <p:sp>
        <p:nvSpPr>
          <p:cNvPr id="25" name="Rectangle: Rounded Corners 24">
            <a:extLst>
              <a:ext uri="{FF2B5EF4-FFF2-40B4-BE49-F238E27FC236}">
                <a16:creationId xmlns:a16="http://schemas.microsoft.com/office/drawing/2014/main" id="{967D4B09-3212-4B24-AF30-EC555683D640}"/>
              </a:ext>
            </a:extLst>
          </p:cNvPr>
          <p:cNvSpPr/>
          <p:nvPr/>
        </p:nvSpPr>
        <p:spPr>
          <a:xfrm>
            <a:off x="8391526" y="1714500"/>
            <a:ext cx="3333750" cy="3571873"/>
          </a:xfrm>
          <a:prstGeom prst="roundRect">
            <a:avLst/>
          </a:prstGeom>
          <a:solidFill>
            <a:srgbClr val="C0E1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Amount:</a:t>
            </a:r>
          </a:p>
          <a:p>
            <a:pPr algn="ctr"/>
            <a:r>
              <a:rPr lang="en-US" sz="2400" dirty="0">
                <a:solidFill>
                  <a:schemeClr val="tx1"/>
                </a:solidFill>
              </a:rPr>
              <a:t>In 2024-2025</a:t>
            </a:r>
          </a:p>
          <a:p>
            <a:pPr algn="ctr"/>
            <a:endParaRPr lang="en-US" sz="2400" dirty="0">
              <a:solidFill>
                <a:schemeClr val="tx1"/>
              </a:solidFill>
            </a:endParaRPr>
          </a:p>
          <a:p>
            <a:pPr marL="457200" indent="-457200">
              <a:buAutoNum type="arabicPeriod"/>
            </a:pPr>
            <a:r>
              <a:rPr lang="en-US" sz="2200" dirty="0">
                <a:solidFill>
                  <a:schemeClr val="tx1"/>
                </a:solidFill>
              </a:rPr>
              <a:t>Full-time students: $2,124-$4,422</a:t>
            </a:r>
          </a:p>
          <a:p>
            <a:pPr marL="457200" indent="-457200">
              <a:buAutoNum type="arabicPeriod"/>
            </a:pPr>
            <a:endParaRPr lang="en-US" sz="2200" dirty="0">
              <a:solidFill>
                <a:schemeClr val="tx1"/>
              </a:solidFill>
            </a:endParaRPr>
          </a:p>
          <a:p>
            <a:pPr marL="457200" indent="-457200">
              <a:buAutoNum type="arabicPeriod"/>
            </a:pPr>
            <a:r>
              <a:rPr lang="en-US" sz="2200" dirty="0">
                <a:solidFill>
                  <a:schemeClr val="tx1"/>
                </a:solidFill>
              </a:rPr>
              <a:t>Oregon Promise award amount depends on several factors</a:t>
            </a:r>
          </a:p>
        </p:txBody>
      </p:sp>
      <p:sp>
        <p:nvSpPr>
          <p:cNvPr id="26" name="Arc 25">
            <a:extLst>
              <a:ext uri="{FF2B5EF4-FFF2-40B4-BE49-F238E27FC236}">
                <a16:creationId xmlns:a16="http://schemas.microsoft.com/office/drawing/2014/main" id="{272E4C1B-3517-49AC-AE79-D37F322A4F4D}"/>
              </a:ext>
            </a:extLst>
          </p:cNvPr>
          <p:cNvSpPr/>
          <p:nvPr/>
        </p:nvSpPr>
        <p:spPr>
          <a:xfrm flipH="1">
            <a:off x="4973180" y="1965960"/>
            <a:ext cx="2743200" cy="2926080"/>
          </a:xfrm>
          <a:prstGeom prst="arc">
            <a:avLst>
              <a:gd name="adj1" fmla="val 5390005"/>
              <a:gd name="adj2" fmla="val 16169581"/>
            </a:avLst>
          </a:prstGeom>
          <a:ln w="28575">
            <a:solidFill>
              <a:srgbClr val="F7DB6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777B2983-E619-4CB1-B720-304B52535ACF}"/>
              </a:ext>
            </a:extLst>
          </p:cNvPr>
          <p:cNvCxnSpPr>
            <a:cxnSpLocks/>
            <a:stCxn id="25" idx="1"/>
          </p:cNvCxnSpPr>
          <p:nvPr/>
        </p:nvCxnSpPr>
        <p:spPr>
          <a:xfrm flipH="1" flipV="1">
            <a:off x="7734302" y="3429001"/>
            <a:ext cx="657224" cy="0"/>
          </a:xfrm>
          <a:prstGeom prst="line">
            <a:avLst/>
          </a:prstGeom>
          <a:ln w="28575">
            <a:solidFill>
              <a:srgbClr val="F7DB69"/>
            </a:solidFill>
          </a:ln>
        </p:spPr>
        <p:style>
          <a:lnRef idx="1">
            <a:schemeClr val="accent1"/>
          </a:lnRef>
          <a:fillRef idx="0">
            <a:schemeClr val="accent1"/>
          </a:fillRef>
          <a:effectRef idx="0">
            <a:schemeClr val="accent1"/>
          </a:effectRef>
          <a:fontRef idx="minor">
            <a:schemeClr val="tx1"/>
          </a:fontRef>
        </p:style>
      </p:cxnSp>
      <p:pic>
        <p:nvPicPr>
          <p:cNvPr id="31" name="Graphic 30" descr="Arrow circle with solid fill">
            <a:extLst>
              <a:ext uri="{FF2B5EF4-FFF2-40B4-BE49-F238E27FC236}">
                <a16:creationId xmlns:a16="http://schemas.microsoft.com/office/drawing/2014/main" id="{D3E8EFDA-E0E3-4F49-8CE3-A6A4BCE7B81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245157" y="2514600"/>
            <a:ext cx="1828800" cy="1828800"/>
          </a:xfrm>
          <a:prstGeom prst="rect">
            <a:avLst/>
          </a:prstGeom>
        </p:spPr>
      </p:pic>
    </p:spTree>
    <p:extLst>
      <p:ext uri="{BB962C8B-B14F-4D97-AF65-F5344CB8AC3E}">
        <p14:creationId xmlns:p14="http://schemas.microsoft.com/office/powerpoint/2010/main" val="30538713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t="-4000" b="-4000"/>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6AB30D6-F1CB-42FD-A77C-484D67F5A58F}"/>
              </a:ext>
            </a:extLst>
          </p:cNvPr>
          <p:cNvGrpSpPr/>
          <p:nvPr/>
        </p:nvGrpSpPr>
        <p:grpSpPr>
          <a:xfrm>
            <a:off x="411480" y="347472"/>
            <a:ext cx="6654406" cy="935309"/>
            <a:chOff x="838200" y="339436"/>
            <a:chExt cx="4426819" cy="935309"/>
          </a:xfrm>
        </p:grpSpPr>
        <p:sp>
          <p:nvSpPr>
            <p:cNvPr id="3" name="TextBox 2">
              <a:extLst>
                <a:ext uri="{FF2B5EF4-FFF2-40B4-BE49-F238E27FC236}">
                  <a16:creationId xmlns:a16="http://schemas.microsoft.com/office/drawing/2014/main" id="{105C5F59-485C-401B-BDA2-1ED1F615CD49}"/>
                </a:ext>
              </a:extLst>
            </p:cNvPr>
            <p:cNvSpPr txBox="1"/>
            <p:nvPr/>
          </p:nvSpPr>
          <p:spPr>
            <a:xfrm>
              <a:off x="838200" y="339436"/>
              <a:ext cx="3997036" cy="400110"/>
            </a:xfrm>
            <a:prstGeom prst="rect">
              <a:avLst/>
            </a:prstGeom>
            <a:noFill/>
          </p:spPr>
          <p:txBody>
            <a:bodyPr wrap="square" rtlCol="0">
              <a:spAutoFit/>
            </a:bodyPr>
            <a:lstStyle/>
            <a:p>
              <a:r>
                <a:rPr lang="en-US" sz="2000" dirty="0">
                  <a:solidFill>
                    <a:schemeClr val="accent5"/>
                  </a:solidFill>
                  <a:latin typeface="Arial" panose="020B0604020202020204" pitchFamily="34" charset="0"/>
                  <a:cs typeface="Arial" panose="020B0604020202020204" pitchFamily="34" charset="0"/>
                </a:rPr>
                <a:t>Deadlines</a:t>
              </a:r>
            </a:p>
          </p:txBody>
        </p:sp>
        <p:sp>
          <p:nvSpPr>
            <p:cNvPr id="4" name="TextBox 3">
              <a:extLst>
                <a:ext uri="{FF2B5EF4-FFF2-40B4-BE49-F238E27FC236}">
                  <a16:creationId xmlns:a16="http://schemas.microsoft.com/office/drawing/2014/main" id="{C83C8DF7-4DBE-48B6-9197-CBD567429753}"/>
                </a:ext>
              </a:extLst>
            </p:cNvPr>
            <p:cNvSpPr txBox="1"/>
            <p:nvPr/>
          </p:nvSpPr>
          <p:spPr>
            <a:xfrm>
              <a:off x="838200" y="566859"/>
              <a:ext cx="4426819" cy="707886"/>
            </a:xfrm>
            <a:prstGeom prst="rect">
              <a:avLst/>
            </a:prstGeom>
            <a:noFill/>
          </p:spPr>
          <p:txBody>
            <a:bodyPr wrap="square" rtlCol="0">
              <a:spAutoFit/>
            </a:bodyPr>
            <a:lstStyle/>
            <a:p>
              <a:r>
                <a:rPr lang="en-US" sz="4000" dirty="0">
                  <a:latin typeface="Arial Black" panose="020B0A04020102020204" pitchFamily="34" charset="0"/>
                </a:rPr>
                <a:t>Oregon </a:t>
              </a:r>
              <a:r>
                <a:rPr lang="en-US" sz="4000" dirty="0">
                  <a:latin typeface="Trebuchet MS" panose="020B0603020202020204" pitchFamily="34" charset="0"/>
                </a:rPr>
                <a:t>Promise Grant</a:t>
              </a:r>
              <a:endParaRPr lang="en-US" sz="5000" dirty="0">
                <a:latin typeface="Trebuchet MS" panose="020B0603020202020204" pitchFamily="34" charset="0"/>
              </a:endParaRPr>
            </a:p>
          </p:txBody>
        </p:sp>
      </p:grpSp>
      <p:graphicFrame>
        <p:nvGraphicFramePr>
          <p:cNvPr id="5" name="Table 5">
            <a:extLst>
              <a:ext uri="{FF2B5EF4-FFF2-40B4-BE49-F238E27FC236}">
                <a16:creationId xmlns:a16="http://schemas.microsoft.com/office/drawing/2014/main" id="{02609168-5DAA-4524-8E2A-02353E377641}"/>
              </a:ext>
            </a:extLst>
          </p:cNvPr>
          <p:cNvGraphicFramePr>
            <a:graphicFrameLocks noGrp="1"/>
          </p:cNvGraphicFramePr>
          <p:nvPr>
            <p:extLst>
              <p:ext uri="{D42A27DB-BD31-4B8C-83A1-F6EECF244321}">
                <p14:modId xmlns:p14="http://schemas.microsoft.com/office/powerpoint/2010/main" val="3237506885"/>
              </p:ext>
            </p:extLst>
          </p:nvPr>
        </p:nvGraphicFramePr>
        <p:xfrm>
          <a:off x="1592262" y="1249680"/>
          <a:ext cx="9007475" cy="4358640"/>
        </p:xfrm>
        <a:graphic>
          <a:graphicData uri="http://schemas.openxmlformats.org/drawingml/2006/table">
            <a:tbl>
              <a:tblPr firstRow="1" bandRow="1">
                <a:tableStyleId>{5C22544A-7EE6-4342-B048-85BDC9FD1C3A}</a:tableStyleId>
              </a:tblPr>
              <a:tblGrid>
                <a:gridCol w="2054830">
                  <a:extLst>
                    <a:ext uri="{9D8B030D-6E8A-4147-A177-3AD203B41FA5}">
                      <a16:colId xmlns:a16="http://schemas.microsoft.com/office/drawing/2014/main" val="3101773270"/>
                    </a:ext>
                  </a:extLst>
                </a:gridCol>
                <a:gridCol w="2448907">
                  <a:extLst>
                    <a:ext uri="{9D8B030D-6E8A-4147-A177-3AD203B41FA5}">
                      <a16:colId xmlns:a16="http://schemas.microsoft.com/office/drawing/2014/main" val="51331726"/>
                    </a:ext>
                  </a:extLst>
                </a:gridCol>
                <a:gridCol w="2251869">
                  <a:extLst>
                    <a:ext uri="{9D8B030D-6E8A-4147-A177-3AD203B41FA5}">
                      <a16:colId xmlns:a16="http://schemas.microsoft.com/office/drawing/2014/main" val="3836387501"/>
                    </a:ext>
                  </a:extLst>
                </a:gridCol>
                <a:gridCol w="2251869">
                  <a:extLst>
                    <a:ext uri="{9D8B030D-6E8A-4147-A177-3AD203B41FA5}">
                      <a16:colId xmlns:a16="http://schemas.microsoft.com/office/drawing/2014/main" val="1736411955"/>
                    </a:ext>
                  </a:extLst>
                </a:gridCol>
              </a:tblGrid>
              <a:tr h="370840">
                <a:tc>
                  <a:txBody>
                    <a:bodyPr/>
                    <a:lstStyle/>
                    <a:p>
                      <a:pPr algn="ctr"/>
                      <a:r>
                        <a:rPr lang="en-US" sz="2400" dirty="0">
                          <a:solidFill>
                            <a:schemeClr val="bg1"/>
                          </a:solidFill>
                        </a:rPr>
                        <a:t>I am graduating from:</a:t>
                      </a:r>
                    </a:p>
                  </a:txBody>
                  <a:tcPr>
                    <a:solidFill>
                      <a:srgbClr val="1A476E"/>
                    </a:solidFill>
                  </a:tcPr>
                </a:tc>
                <a:tc>
                  <a:txBody>
                    <a:bodyPr/>
                    <a:lstStyle/>
                    <a:p>
                      <a:pPr algn="ctr"/>
                      <a:r>
                        <a:rPr lang="en-US" sz="2400" dirty="0">
                          <a:solidFill>
                            <a:schemeClr val="bg1"/>
                          </a:solidFill>
                        </a:rPr>
                        <a:t>I am graduating during this time: </a:t>
                      </a:r>
                    </a:p>
                  </a:txBody>
                  <a:tcPr>
                    <a:solidFill>
                      <a:srgbClr val="1A476E"/>
                    </a:solidFill>
                  </a:tcPr>
                </a:tc>
                <a:tc>
                  <a:txBody>
                    <a:bodyPr/>
                    <a:lstStyle/>
                    <a:p>
                      <a:pPr algn="ctr"/>
                      <a:r>
                        <a:rPr lang="en-US" sz="2400" dirty="0">
                          <a:solidFill>
                            <a:schemeClr val="bg1"/>
                          </a:solidFill>
                        </a:rPr>
                        <a:t>Deadline to complete both: </a:t>
                      </a:r>
                    </a:p>
                    <a:p>
                      <a:r>
                        <a:rPr lang="en-US" dirty="0">
                          <a:solidFill>
                            <a:schemeClr val="bg1"/>
                          </a:solidFill>
                        </a:rPr>
                        <a:t>Oregon Promise App and FAFSA/ORSAA</a:t>
                      </a:r>
                    </a:p>
                  </a:txBody>
                  <a:tcPr>
                    <a:solidFill>
                      <a:srgbClr val="1A476E"/>
                    </a:solidFill>
                  </a:tcPr>
                </a:tc>
                <a:tc>
                  <a:txBody>
                    <a:bodyPr/>
                    <a:lstStyle/>
                    <a:p>
                      <a:pPr algn="ctr"/>
                      <a:r>
                        <a:rPr lang="en-US" sz="2400" dirty="0">
                          <a:solidFill>
                            <a:schemeClr val="bg1"/>
                          </a:solidFill>
                        </a:rPr>
                        <a:t>You must start community college by this term:</a:t>
                      </a:r>
                    </a:p>
                  </a:txBody>
                  <a:tcPr>
                    <a:solidFill>
                      <a:srgbClr val="1A476E"/>
                    </a:solidFill>
                  </a:tcPr>
                </a:tc>
                <a:extLst>
                  <a:ext uri="{0D108BD9-81ED-4DB2-BD59-A6C34878D82A}">
                    <a16:rowId xmlns:a16="http://schemas.microsoft.com/office/drawing/2014/main" val="764978284"/>
                  </a:ext>
                </a:extLst>
              </a:tr>
              <a:tr h="370840">
                <a:tc rowSpan="3">
                  <a:txBody>
                    <a:bodyPr/>
                    <a:lstStyle/>
                    <a:p>
                      <a:r>
                        <a:rPr lang="en-US" sz="2200" dirty="0"/>
                        <a:t>High School or Home School</a:t>
                      </a:r>
                    </a:p>
                  </a:txBody>
                  <a:tcPr anchor="ctr">
                    <a:solidFill>
                      <a:srgbClr val="C0E1DF"/>
                    </a:solidFill>
                  </a:tcPr>
                </a:tc>
                <a:tc>
                  <a:txBody>
                    <a:bodyPr/>
                    <a:lstStyle/>
                    <a:p>
                      <a:pPr algn="ctr"/>
                      <a:r>
                        <a:rPr lang="en-US" sz="2000" b="1" dirty="0"/>
                        <a:t>March 1 – June 30</a:t>
                      </a:r>
                    </a:p>
                  </a:txBody>
                  <a:tcPr>
                    <a:solidFill>
                      <a:srgbClr val="C0E1DF"/>
                    </a:solidFill>
                  </a:tcPr>
                </a:tc>
                <a:tc>
                  <a:txBody>
                    <a:bodyPr/>
                    <a:lstStyle/>
                    <a:p>
                      <a:pPr algn="ctr"/>
                      <a:r>
                        <a:rPr lang="en-US" sz="2000" b="1" dirty="0"/>
                        <a:t>June 2</a:t>
                      </a:r>
                    </a:p>
                  </a:txBody>
                  <a:tcPr>
                    <a:solidFill>
                      <a:srgbClr val="C0E1DF"/>
                    </a:solidFill>
                  </a:tcPr>
                </a:tc>
                <a:tc>
                  <a:txBody>
                    <a:bodyPr/>
                    <a:lstStyle/>
                    <a:p>
                      <a:pPr algn="ctr"/>
                      <a:r>
                        <a:rPr lang="en-US" sz="2000" dirty="0"/>
                        <a:t>Fall </a:t>
                      </a:r>
                    </a:p>
                  </a:txBody>
                  <a:tcPr>
                    <a:solidFill>
                      <a:srgbClr val="C0E1DF"/>
                    </a:solidFill>
                  </a:tcPr>
                </a:tc>
                <a:extLst>
                  <a:ext uri="{0D108BD9-81ED-4DB2-BD59-A6C34878D82A}">
                    <a16:rowId xmlns:a16="http://schemas.microsoft.com/office/drawing/2014/main" val="1371361367"/>
                  </a:ext>
                </a:extLst>
              </a:tr>
              <a:tr h="370840">
                <a:tc vMerge="1">
                  <a:txBody>
                    <a:bodyPr/>
                    <a:lstStyle/>
                    <a:p>
                      <a:endParaRPr lang="en-US" dirty="0"/>
                    </a:p>
                  </a:txBody>
                  <a:tcPr/>
                </a:tc>
                <a:tc>
                  <a:txBody>
                    <a:bodyPr/>
                    <a:lstStyle/>
                    <a:p>
                      <a:pPr algn="ctr"/>
                      <a:r>
                        <a:rPr lang="en-US" sz="2000" dirty="0"/>
                        <a:t>July 1 – Nov. 30</a:t>
                      </a:r>
                    </a:p>
                  </a:txBody>
                  <a:tcPr/>
                </a:tc>
                <a:tc>
                  <a:txBody>
                    <a:bodyPr/>
                    <a:lstStyle/>
                    <a:p>
                      <a:pPr algn="ctr"/>
                      <a:r>
                        <a:rPr lang="en-US" sz="2000" dirty="0"/>
                        <a:t>Nov. 1 </a:t>
                      </a:r>
                    </a:p>
                  </a:txBody>
                  <a:tcPr/>
                </a:tc>
                <a:tc>
                  <a:txBody>
                    <a:bodyPr/>
                    <a:lstStyle/>
                    <a:p>
                      <a:pPr algn="ctr"/>
                      <a:r>
                        <a:rPr lang="en-US" sz="2000" dirty="0"/>
                        <a:t>Winter</a:t>
                      </a:r>
                    </a:p>
                  </a:txBody>
                  <a:tcPr/>
                </a:tc>
                <a:extLst>
                  <a:ext uri="{0D108BD9-81ED-4DB2-BD59-A6C34878D82A}">
                    <a16:rowId xmlns:a16="http://schemas.microsoft.com/office/drawing/2014/main" val="1743532715"/>
                  </a:ext>
                </a:extLst>
              </a:tr>
              <a:tr h="370840">
                <a:tc vMerge="1">
                  <a:txBody>
                    <a:bodyPr/>
                    <a:lstStyle/>
                    <a:p>
                      <a:endParaRPr lang="en-US" dirty="0"/>
                    </a:p>
                  </a:txBody>
                  <a:tcPr/>
                </a:tc>
                <a:tc>
                  <a:txBody>
                    <a:bodyPr/>
                    <a:lstStyle/>
                    <a:p>
                      <a:pPr algn="ctr"/>
                      <a:r>
                        <a:rPr lang="en-US" sz="2000" dirty="0"/>
                        <a:t>Oct. 1 – Feb. 29 </a:t>
                      </a:r>
                    </a:p>
                  </a:txBody>
                  <a:tcPr>
                    <a:solidFill>
                      <a:srgbClr val="C0E1DF"/>
                    </a:solidFill>
                  </a:tcPr>
                </a:tc>
                <a:tc>
                  <a:txBody>
                    <a:bodyPr/>
                    <a:lstStyle/>
                    <a:p>
                      <a:pPr algn="ctr"/>
                      <a:r>
                        <a:rPr lang="en-US" sz="2000" dirty="0"/>
                        <a:t>Feb. 1</a:t>
                      </a:r>
                    </a:p>
                  </a:txBody>
                  <a:tcPr>
                    <a:solidFill>
                      <a:srgbClr val="C0E1DF"/>
                    </a:solidFill>
                  </a:tcPr>
                </a:tc>
                <a:tc>
                  <a:txBody>
                    <a:bodyPr/>
                    <a:lstStyle/>
                    <a:p>
                      <a:pPr algn="ctr"/>
                      <a:r>
                        <a:rPr lang="en-US" sz="2000" dirty="0"/>
                        <a:t>Spring</a:t>
                      </a:r>
                    </a:p>
                  </a:txBody>
                  <a:tcPr>
                    <a:solidFill>
                      <a:srgbClr val="C0E1DF"/>
                    </a:solidFill>
                  </a:tcPr>
                </a:tc>
                <a:extLst>
                  <a:ext uri="{0D108BD9-81ED-4DB2-BD59-A6C34878D82A}">
                    <a16:rowId xmlns:a16="http://schemas.microsoft.com/office/drawing/2014/main" val="2046297542"/>
                  </a:ext>
                </a:extLst>
              </a:tr>
              <a:tr h="370840">
                <a:tc gridSpan="4">
                  <a:txBody>
                    <a:bodyPr/>
                    <a:lstStyle/>
                    <a:p>
                      <a:pPr algn="ctr"/>
                      <a:endParaRPr lang="en-US" sz="2200" dirty="0"/>
                    </a:p>
                  </a:txBody>
                  <a:tcPr>
                    <a:noFill/>
                  </a:tcPr>
                </a:tc>
                <a:tc hMerge="1">
                  <a:txBody>
                    <a:bodyPr/>
                    <a:lstStyle/>
                    <a:p>
                      <a:endParaRPr lang="en-US" sz="2000" dirty="0"/>
                    </a:p>
                  </a:txBody>
                  <a:tcPr/>
                </a:tc>
                <a:tc hMerge="1">
                  <a:txBody>
                    <a:bodyPr/>
                    <a:lstStyle/>
                    <a:p>
                      <a:endParaRPr lang="en-US" sz="2000" dirty="0"/>
                    </a:p>
                  </a:txBody>
                  <a:tcPr/>
                </a:tc>
                <a:tc hMerge="1">
                  <a:txBody>
                    <a:bodyPr/>
                    <a:lstStyle/>
                    <a:p>
                      <a:endParaRPr lang="en-US" sz="2000" dirty="0"/>
                    </a:p>
                  </a:txBody>
                  <a:tcPr/>
                </a:tc>
                <a:extLst>
                  <a:ext uri="{0D108BD9-81ED-4DB2-BD59-A6C34878D82A}">
                    <a16:rowId xmlns:a16="http://schemas.microsoft.com/office/drawing/2014/main" val="1073516700"/>
                  </a:ext>
                </a:extLst>
              </a:tr>
              <a:tr h="370840">
                <a:tc rowSpan="3">
                  <a:txBody>
                    <a:bodyPr/>
                    <a:lstStyle/>
                    <a:p>
                      <a:r>
                        <a:rPr lang="en-US" sz="2200" dirty="0"/>
                        <a:t>GED® Program</a:t>
                      </a:r>
                    </a:p>
                  </a:txBody>
                  <a:tcPr anchor="ctr">
                    <a:solidFill>
                      <a:srgbClr val="EBF0EC"/>
                    </a:solidFill>
                  </a:tcPr>
                </a:tc>
                <a:tc>
                  <a:txBody>
                    <a:bodyPr/>
                    <a:lstStyle/>
                    <a:p>
                      <a:pPr algn="ctr"/>
                      <a:r>
                        <a:rPr lang="en-US" sz="2000" b="1" dirty="0"/>
                        <a:t>March 1 – June 30</a:t>
                      </a:r>
                    </a:p>
                  </a:txBody>
                  <a:tcPr>
                    <a:solidFill>
                      <a:srgbClr val="EBF0EC"/>
                    </a:solidFill>
                  </a:tcPr>
                </a:tc>
                <a:tc>
                  <a:txBody>
                    <a:bodyPr/>
                    <a:lstStyle/>
                    <a:p>
                      <a:pPr algn="ctr"/>
                      <a:r>
                        <a:rPr lang="en-US" sz="2000" b="1" dirty="0"/>
                        <a:t>July 10</a:t>
                      </a:r>
                    </a:p>
                  </a:txBody>
                  <a:tcPr>
                    <a:solidFill>
                      <a:srgbClr val="EBF0EC"/>
                    </a:solidFill>
                  </a:tcPr>
                </a:tc>
                <a:tc>
                  <a:txBody>
                    <a:bodyPr/>
                    <a:lstStyle/>
                    <a:p>
                      <a:pPr algn="ctr"/>
                      <a:r>
                        <a:rPr lang="en-US" sz="2000" dirty="0"/>
                        <a:t>Fall</a:t>
                      </a:r>
                    </a:p>
                  </a:txBody>
                  <a:tcPr>
                    <a:solidFill>
                      <a:srgbClr val="EBF0EC"/>
                    </a:solidFill>
                  </a:tcPr>
                </a:tc>
                <a:extLst>
                  <a:ext uri="{0D108BD9-81ED-4DB2-BD59-A6C34878D82A}">
                    <a16:rowId xmlns:a16="http://schemas.microsoft.com/office/drawing/2014/main" val="3898916000"/>
                  </a:ext>
                </a:extLst>
              </a:tr>
              <a:tr h="370840">
                <a:tc vMerge="1">
                  <a:txBody>
                    <a:bodyPr/>
                    <a:lstStyle/>
                    <a:p>
                      <a:endParaRPr lang="en-US" dirty="0"/>
                    </a:p>
                  </a:txBody>
                  <a:tcPr/>
                </a:tc>
                <a:tc>
                  <a:txBody>
                    <a:bodyPr/>
                    <a:lstStyle/>
                    <a:p>
                      <a:pPr algn="ctr"/>
                      <a:r>
                        <a:rPr lang="en-US" sz="2000" dirty="0"/>
                        <a:t>July 1 – Nov. 30</a:t>
                      </a:r>
                    </a:p>
                  </a:txBody>
                  <a:tcPr>
                    <a:solidFill>
                      <a:srgbClr val="C0E1DF"/>
                    </a:solidFill>
                  </a:tcPr>
                </a:tc>
                <a:tc>
                  <a:txBody>
                    <a:bodyPr/>
                    <a:lstStyle/>
                    <a:p>
                      <a:pPr algn="ctr"/>
                      <a:r>
                        <a:rPr lang="en-US" sz="2000" dirty="0"/>
                        <a:t>Dec. 10</a:t>
                      </a:r>
                    </a:p>
                  </a:txBody>
                  <a:tcPr>
                    <a:solidFill>
                      <a:srgbClr val="C0E1DF"/>
                    </a:solidFill>
                  </a:tcPr>
                </a:tc>
                <a:tc>
                  <a:txBody>
                    <a:bodyPr/>
                    <a:lstStyle/>
                    <a:p>
                      <a:pPr algn="ctr"/>
                      <a:r>
                        <a:rPr lang="en-US" sz="2000" dirty="0"/>
                        <a:t>Winter</a:t>
                      </a:r>
                    </a:p>
                  </a:txBody>
                  <a:tcPr>
                    <a:solidFill>
                      <a:srgbClr val="C0E1DF"/>
                    </a:solidFill>
                  </a:tcPr>
                </a:tc>
                <a:extLst>
                  <a:ext uri="{0D108BD9-81ED-4DB2-BD59-A6C34878D82A}">
                    <a16:rowId xmlns:a16="http://schemas.microsoft.com/office/drawing/2014/main" val="2885335862"/>
                  </a:ext>
                </a:extLst>
              </a:tr>
              <a:tr h="370840">
                <a:tc vMerge="1">
                  <a:txBody>
                    <a:bodyPr/>
                    <a:lstStyle/>
                    <a:p>
                      <a:endParaRPr lang="en-US" dirty="0"/>
                    </a:p>
                  </a:txBody>
                  <a:tcPr/>
                </a:tc>
                <a:tc>
                  <a:txBody>
                    <a:bodyPr/>
                    <a:lstStyle/>
                    <a:p>
                      <a:pPr algn="ctr"/>
                      <a:r>
                        <a:rPr lang="en-US" sz="2000" dirty="0"/>
                        <a:t>Oct. 1 – Feb. 29 </a:t>
                      </a:r>
                    </a:p>
                  </a:txBody>
                  <a:tcPr>
                    <a:solidFill>
                      <a:srgbClr val="EBF0EC"/>
                    </a:solidFill>
                  </a:tcPr>
                </a:tc>
                <a:tc>
                  <a:txBody>
                    <a:bodyPr/>
                    <a:lstStyle/>
                    <a:p>
                      <a:pPr algn="ctr"/>
                      <a:r>
                        <a:rPr lang="en-US" sz="2000" dirty="0"/>
                        <a:t>March 10</a:t>
                      </a:r>
                    </a:p>
                  </a:txBody>
                  <a:tcPr>
                    <a:solidFill>
                      <a:srgbClr val="EBF0EC"/>
                    </a:solidFill>
                  </a:tcPr>
                </a:tc>
                <a:tc>
                  <a:txBody>
                    <a:bodyPr/>
                    <a:lstStyle/>
                    <a:p>
                      <a:pPr algn="ctr"/>
                      <a:r>
                        <a:rPr lang="en-US" sz="2000" dirty="0"/>
                        <a:t>Spring</a:t>
                      </a:r>
                    </a:p>
                  </a:txBody>
                  <a:tcPr>
                    <a:solidFill>
                      <a:srgbClr val="EBF0EC"/>
                    </a:solidFill>
                  </a:tcPr>
                </a:tc>
                <a:extLst>
                  <a:ext uri="{0D108BD9-81ED-4DB2-BD59-A6C34878D82A}">
                    <a16:rowId xmlns:a16="http://schemas.microsoft.com/office/drawing/2014/main" val="2239665044"/>
                  </a:ext>
                </a:extLst>
              </a:tr>
            </a:tbl>
          </a:graphicData>
        </a:graphic>
      </p:graphicFrame>
      <p:sp>
        <p:nvSpPr>
          <p:cNvPr id="7" name="Oval 6">
            <a:extLst>
              <a:ext uri="{FF2B5EF4-FFF2-40B4-BE49-F238E27FC236}">
                <a16:creationId xmlns:a16="http://schemas.microsoft.com/office/drawing/2014/main" id="{EC464361-23AD-4343-B556-6A3F1FC7F6CB}"/>
              </a:ext>
            </a:extLst>
          </p:cNvPr>
          <p:cNvSpPr/>
          <p:nvPr/>
        </p:nvSpPr>
        <p:spPr>
          <a:xfrm>
            <a:off x="6096000" y="2835064"/>
            <a:ext cx="2239844" cy="314325"/>
          </a:xfrm>
          <a:prstGeom prst="ellipse">
            <a:avLst/>
          </a:prstGeom>
          <a:noFill/>
          <a:ln w="28575">
            <a:solidFill>
              <a:srgbClr val="8B0C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6A60B672-95F7-4BA5-A448-F36FFFEEDA8C}"/>
              </a:ext>
            </a:extLst>
          </p:cNvPr>
          <p:cNvSpPr/>
          <p:nvPr/>
        </p:nvSpPr>
        <p:spPr>
          <a:xfrm>
            <a:off x="6096000" y="4420448"/>
            <a:ext cx="2239844" cy="386291"/>
          </a:xfrm>
          <a:prstGeom prst="ellipse">
            <a:avLst/>
          </a:prstGeom>
          <a:noFill/>
          <a:ln w="28575">
            <a:solidFill>
              <a:srgbClr val="8B0C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0363D570-024D-4D55-89CA-F9A7CED3B45E}"/>
              </a:ext>
            </a:extLst>
          </p:cNvPr>
          <p:cNvGrpSpPr/>
          <p:nvPr/>
        </p:nvGrpSpPr>
        <p:grpSpPr>
          <a:xfrm>
            <a:off x="1706562" y="5916620"/>
            <a:ext cx="8878696" cy="715144"/>
            <a:chOff x="1706562" y="5916620"/>
            <a:chExt cx="8878696" cy="715144"/>
          </a:xfrm>
        </p:grpSpPr>
        <p:grpSp>
          <p:nvGrpSpPr>
            <p:cNvPr id="18" name="Group 17">
              <a:extLst>
                <a:ext uri="{FF2B5EF4-FFF2-40B4-BE49-F238E27FC236}">
                  <a16:creationId xmlns:a16="http://schemas.microsoft.com/office/drawing/2014/main" id="{40B7FFBD-E71F-41F5-8B23-F6BF3CEE9B34}"/>
                </a:ext>
              </a:extLst>
            </p:cNvPr>
            <p:cNvGrpSpPr/>
            <p:nvPr/>
          </p:nvGrpSpPr>
          <p:grpSpPr>
            <a:xfrm>
              <a:off x="1706562" y="5916620"/>
              <a:ext cx="640080" cy="640080"/>
              <a:chOff x="8170862" y="1670579"/>
              <a:chExt cx="582613" cy="604837"/>
            </a:xfrm>
            <a:solidFill>
              <a:srgbClr val="8B0C23"/>
            </a:solidFill>
          </p:grpSpPr>
          <p:sp>
            <p:nvSpPr>
              <p:cNvPr id="19" name="Freeform 139">
                <a:extLst>
                  <a:ext uri="{FF2B5EF4-FFF2-40B4-BE49-F238E27FC236}">
                    <a16:creationId xmlns:a16="http://schemas.microsoft.com/office/drawing/2014/main" id="{0E4BD9C0-762E-4DC5-9D89-9B761FEEBD5F}"/>
                  </a:ext>
                </a:extLst>
              </p:cNvPr>
              <p:cNvSpPr>
                <a:spLocks/>
              </p:cNvSpPr>
              <p:nvPr/>
            </p:nvSpPr>
            <p:spPr bwMode="auto">
              <a:xfrm>
                <a:off x="8445500" y="1786466"/>
                <a:ext cx="33338" cy="33338"/>
              </a:xfrm>
              <a:custGeom>
                <a:avLst/>
                <a:gdLst>
                  <a:gd name="T0" fmla="*/ 11 w 21"/>
                  <a:gd name="T1" fmla="*/ 0 h 21"/>
                  <a:gd name="T2" fmla="*/ 15 w 21"/>
                  <a:gd name="T3" fmla="*/ 0 h 21"/>
                  <a:gd name="T4" fmla="*/ 18 w 21"/>
                  <a:gd name="T5" fmla="*/ 3 h 21"/>
                  <a:gd name="T6" fmla="*/ 21 w 21"/>
                  <a:gd name="T7" fmla="*/ 7 h 21"/>
                  <a:gd name="T8" fmla="*/ 21 w 21"/>
                  <a:gd name="T9" fmla="*/ 10 h 21"/>
                  <a:gd name="T10" fmla="*/ 21 w 21"/>
                  <a:gd name="T11" fmla="*/ 15 h 21"/>
                  <a:gd name="T12" fmla="*/ 18 w 21"/>
                  <a:gd name="T13" fmla="*/ 18 h 21"/>
                  <a:gd name="T14" fmla="*/ 15 w 21"/>
                  <a:gd name="T15" fmla="*/ 19 h 21"/>
                  <a:gd name="T16" fmla="*/ 11 w 21"/>
                  <a:gd name="T17" fmla="*/ 21 h 21"/>
                  <a:gd name="T18" fmla="*/ 7 w 21"/>
                  <a:gd name="T19" fmla="*/ 19 h 21"/>
                  <a:gd name="T20" fmla="*/ 3 w 21"/>
                  <a:gd name="T21" fmla="*/ 18 h 21"/>
                  <a:gd name="T22" fmla="*/ 2 w 21"/>
                  <a:gd name="T23" fmla="*/ 15 h 21"/>
                  <a:gd name="T24" fmla="*/ 0 w 21"/>
                  <a:gd name="T25" fmla="*/ 10 h 21"/>
                  <a:gd name="T26" fmla="*/ 2 w 21"/>
                  <a:gd name="T27" fmla="*/ 7 h 21"/>
                  <a:gd name="T28" fmla="*/ 3 w 21"/>
                  <a:gd name="T29" fmla="*/ 3 h 21"/>
                  <a:gd name="T30" fmla="*/ 7 w 21"/>
                  <a:gd name="T31" fmla="*/ 0 h 21"/>
                  <a:gd name="T32" fmla="*/ 11 w 21"/>
                  <a:gd name="T33"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 h="21">
                    <a:moveTo>
                      <a:pt x="11" y="0"/>
                    </a:moveTo>
                    <a:lnTo>
                      <a:pt x="15" y="0"/>
                    </a:lnTo>
                    <a:lnTo>
                      <a:pt x="18" y="3"/>
                    </a:lnTo>
                    <a:lnTo>
                      <a:pt x="21" y="7"/>
                    </a:lnTo>
                    <a:lnTo>
                      <a:pt x="21" y="10"/>
                    </a:lnTo>
                    <a:lnTo>
                      <a:pt x="21" y="15"/>
                    </a:lnTo>
                    <a:lnTo>
                      <a:pt x="18" y="18"/>
                    </a:lnTo>
                    <a:lnTo>
                      <a:pt x="15" y="19"/>
                    </a:lnTo>
                    <a:lnTo>
                      <a:pt x="11" y="21"/>
                    </a:lnTo>
                    <a:lnTo>
                      <a:pt x="7" y="19"/>
                    </a:lnTo>
                    <a:lnTo>
                      <a:pt x="3" y="18"/>
                    </a:lnTo>
                    <a:lnTo>
                      <a:pt x="2" y="15"/>
                    </a:lnTo>
                    <a:lnTo>
                      <a:pt x="0" y="10"/>
                    </a:lnTo>
                    <a:lnTo>
                      <a:pt x="2" y="7"/>
                    </a:lnTo>
                    <a:lnTo>
                      <a:pt x="3" y="3"/>
                    </a:lnTo>
                    <a:lnTo>
                      <a:pt x="7" y="0"/>
                    </a:lnTo>
                    <a:lnTo>
                      <a:pt x="11"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22" name="Freeform 140">
                <a:extLst>
                  <a:ext uri="{FF2B5EF4-FFF2-40B4-BE49-F238E27FC236}">
                    <a16:creationId xmlns:a16="http://schemas.microsoft.com/office/drawing/2014/main" id="{6FEA4145-6FF1-4531-89CF-2692F086CDFA}"/>
                  </a:ext>
                </a:extLst>
              </p:cNvPr>
              <p:cNvSpPr>
                <a:spLocks/>
              </p:cNvSpPr>
              <p:nvPr/>
            </p:nvSpPr>
            <p:spPr bwMode="auto">
              <a:xfrm>
                <a:off x="8445500" y="2111904"/>
                <a:ext cx="33338" cy="33338"/>
              </a:xfrm>
              <a:custGeom>
                <a:avLst/>
                <a:gdLst>
                  <a:gd name="T0" fmla="*/ 11 w 21"/>
                  <a:gd name="T1" fmla="*/ 0 h 21"/>
                  <a:gd name="T2" fmla="*/ 15 w 21"/>
                  <a:gd name="T3" fmla="*/ 2 h 21"/>
                  <a:gd name="T4" fmla="*/ 18 w 21"/>
                  <a:gd name="T5" fmla="*/ 3 h 21"/>
                  <a:gd name="T6" fmla="*/ 21 w 21"/>
                  <a:gd name="T7" fmla="*/ 6 h 21"/>
                  <a:gd name="T8" fmla="*/ 21 w 21"/>
                  <a:gd name="T9" fmla="*/ 11 h 21"/>
                  <a:gd name="T10" fmla="*/ 21 w 21"/>
                  <a:gd name="T11" fmla="*/ 16 h 21"/>
                  <a:gd name="T12" fmla="*/ 18 w 21"/>
                  <a:gd name="T13" fmla="*/ 19 h 21"/>
                  <a:gd name="T14" fmla="*/ 15 w 21"/>
                  <a:gd name="T15" fmla="*/ 21 h 21"/>
                  <a:gd name="T16" fmla="*/ 11 w 21"/>
                  <a:gd name="T17" fmla="*/ 21 h 21"/>
                  <a:gd name="T18" fmla="*/ 7 w 21"/>
                  <a:gd name="T19" fmla="*/ 21 h 21"/>
                  <a:gd name="T20" fmla="*/ 3 w 21"/>
                  <a:gd name="T21" fmla="*/ 19 h 21"/>
                  <a:gd name="T22" fmla="*/ 2 w 21"/>
                  <a:gd name="T23" fmla="*/ 16 h 21"/>
                  <a:gd name="T24" fmla="*/ 0 w 21"/>
                  <a:gd name="T25" fmla="*/ 11 h 21"/>
                  <a:gd name="T26" fmla="*/ 2 w 21"/>
                  <a:gd name="T27" fmla="*/ 6 h 21"/>
                  <a:gd name="T28" fmla="*/ 3 w 21"/>
                  <a:gd name="T29" fmla="*/ 3 h 21"/>
                  <a:gd name="T30" fmla="*/ 7 w 21"/>
                  <a:gd name="T31" fmla="*/ 2 h 21"/>
                  <a:gd name="T32" fmla="*/ 11 w 21"/>
                  <a:gd name="T33"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 h="21">
                    <a:moveTo>
                      <a:pt x="11" y="0"/>
                    </a:moveTo>
                    <a:lnTo>
                      <a:pt x="15" y="2"/>
                    </a:lnTo>
                    <a:lnTo>
                      <a:pt x="18" y="3"/>
                    </a:lnTo>
                    <a:lnTo>
                      <a:pt x="21" y="6"/>
                    </a:lnTo>
                    <a:lnTo>
                      <a:pt x="21" y="11"/>
                    </a:lnTo>
                    <a:lnTo>
                      <a:pt x="21" y="16"/>
                    </a:lnTo>
                    <a:lnTo>
                      <a:pt x="18" y="19"/>
                    </a:lnTo>
                    <a:lnTo>
                      <a:pt x="15" y="21"/>
                    </a:lnTo>
                    <a:lnTo>
                      <a:pt x="11" y="21"/>
                    </a:lnTo>
                    <a:lnTo>
                      <a:pt x="7" y="21"/>
                    </a:lnTo>
                    <a:lnTo>
                      <a:pt x="3" y="19"/>
                    </a:lnTo>
                    <a:lnTo>
                      <a:pt x="2" y="16"/>
                    </a:lnTo>
                    <a:lnTo>
                      <a:pt x="0" y="11"/>
                    </a:lnTo>
                    <a:lnTo>
                      <a:pt x="2" y="6"/>
                    </a:lnTo>
                    <a:lnTo>
                      <a:pt x="3" y="3"/>
                    </a:lnTo>
                    <a:lnTo>
                      <a:pt x="7" y="2"/>
                    </a:lnTo>
                    <a:lnTo>
                      <a:pt x="11"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28" name="Freeform 141">
                <a:extLst>
                  <a:ext uri="{FF2B5EF4-FFF2-40B4-BE49-F238E27FC236}">
                    <a16:creationId xmlns:a16="http://schemas.microsoft.com/office/drawing/2014/main" id="{13069DCB-8455-4A15-B958-19BB4DC5C4B7}"/>
                  </a:ext>
                </a:extLst>
              </p:cNvPr>
              <p:cNvSpPr>
                <a:spLocks/>
              </p:cNvSpPr>
              <p:nvPr/>
            </p:nvSpPr>
            <p:spPr bwMode="auto">
              <a:xfrm>
                <a:off x="8609012" y="1949979"/>
                <a:ext cx="33338" cy="33338"/>
              </a:xfrm>
              <a:custGeom>
                <a:avLst/>
                <a:gdLst>
                  <a:gd name="T0" fmla="*/ 10 w 21"/>
                  <a:gd name="T1" fmla="*/ 0 h 21"/>
                  <a:gd name="T2" fmla="*/ 15 w 21"/>
                  <a:gd name="T3" fmla="*/ 0 h 21"/>
                  <a:gd name="T4" fmla="*/ 18 w 21"/>
                  <a:gd name="T5" fmla="*/ 4 h 21"/>
                  <a:gd name="T6" fmla="*/ 19 w 21"/>
                  <a:gd name="T7" fmla="*/ 7 h 21"/>
                  <a:gd name="T8" fmla="*/ 21 w 21"/>
                  <a:gd name="T9" fmla="*/ 10 h 21"/>
                  <a:gd name="T10" fmla="*/ 19 w 21"/>
                  <a:gd name="T11" fmla="*/ 15 h 21"/>
                  <a:gd name="T12" fmla="*/ 18 w 21"/>
                  <a:gd name="T13" fmla="*/ 18 h 21"/>
                  <a:gd name="T14" fmla="*/ 15 w 21"/>
                  <a:gd name="T15" fmla="*/ 20 h 21"/>
                  <a:gd name="T16" fmla="*/ 10 w 21"/>
                  <a:gd name="T17" fmla="*/ 21 h 21"/>
                  <a:gd name="T18" fmla="*/ 7 w 21"/>
                  <a:gd name="T19" fmla="*/ 20 h 21"/>
                  <a:gd name="T20" fmla="*/ 4 w 21"/>
                  <a:gd name="T21" fmla="*/ 18 h 21"/>
                  <a:gd name="T22" fmla="*/ 0 w 21"/>
                  <a:gd name="T23" fmla="*/ 15 h 21"/>
                  <a:gd name="T24" fmla="*/ 0 w 21"/>
                  <a:gd name="T25" fmla="*/ 10 h 21"/>
                  <a:gd name="T26" fmla="*/ 0 w 21"/>
                  <a:gd name="T27" fmla="*/ 7 h 21"/>
                  <a:gd name="T28" fmla="*/ 4 w 21"/>
                  <a:gd name="T29" fmla="*/ 4 h 21"/>
                  <a:gd name="T30" fmla="*/ 7 w 21"/>
                  <a:gd name="T31" fmla="*/ 0 h 21"/>
                  <a:gd name="T32" fmla="*/ 10 w 21"/>
                  <a:gd name="T33"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 h="21">
                    <a:moveTo>
                      <a:pt x="10" y="0"/>
                    </a:moveTo>
                    <a:lnTo>
                      <a:pt x="15" y="0"/>
                    </a:lnTo>
                    <a:lnTo>
                      <a:pt x="18" y="4"/>
                    </a:lnTo>
                    <a:lnTo>
                      <a:pt x="19" y="7"/>
                    </a:lnTo>
                    <a:lnTo>
                      <a:pt x="21" y="10"/>
                    </a:lnTo>
                    <a:lnTo>
                      <a:pt x="19" y="15"/>
                    </a:lnTo>
                    <a:lnTo>
                      <a:pt x="18" y="18"/>
                    </a:lnTo>
                    <a:lnTo>
                      <a:pt x="15" y="20"/>
                    </a:lnTo>
                    <a:lnTo>
                      <a:pt x="10" y="21"/>
                    </a:lnTo>
                    <a:lnTo>
                      <a:pt x="7" y="20"/>
                    </a:lnTo>
                    <a:lnTo>
                      <a:pt x="4" y="18"/>
                    </a:lnTo>
                    <a:lnTo>
                      <a:pt x="0" y="15"/>
                    </a:lnTo>
                    <a:lnTo>
                      <a:pt x="0" y="10"/>
                    </a:lnTo>
                    <a:lnTo>
                      <a:pt x="0" y="7"/>
                    </a:lnTo>
                    <a:lnTo>
                      <a:pt x="4" y="4"/>
                    </a:lnTo>
                    <a:lnTo>
                      <a:pt x="7" y="0"/>
                    </a:lnTo>
                    <a:lnTo>
                      <a:pt x="10"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29" name="Freeform 142">
                <a:extLst>
                  <a:ext uri="{FF2B5EF4-FFF2-40B4-BE49-F238E27FC236}">
                    <a16:creationId xmlns:a16="http://schemas.microsoft.com/office/drawing/2014/main" id="{7F230130-D745-4DC0-A1AB-F79BC93FC7FC}"/>
                  </a:ext>
                </a:extLst>
              </p:cNvPr>
              <p:cNvSpPr>
                <a:spLocks/>
              </p:cNvSpPr>
              <p:nvPr/>
            </p:nvSpPr>
            <p:spPr bwMode="auto">
              <a:xfrm>
                <a:off x="8281987" y="1949979"/>
                <a:ext cx="33338" cy="33338"/>
              </a:xfrm>
              <a:custGeom>
                <a:avLst/>
                <a:gdLst>
                  <a:gd name="T0" fmla="*/ 11 w 21"/>
                  <a:gd name="T1" fmla="*/ 0 h 21"/>
                  <a:gd name="T2" fmla="*/ 15 w 21"/>
                  <a:gd name="T3" fmla="*/ 0 h 21"/>
                  <a:gd name="T4" fmla="*/ 19 w 21"/>
                  <a:gd name="T5" fmla="*/ 4 h 21"/>
                  <a:gd name="T6" fmla="*/ 21 w 21"/>
                  <a:gd name="T7" fmla="*/ 7 h 21"/>
                  <a:gd name="T8" fmla="*/ 21 w 21"/>
                  <a:gd name="T9" fmla="*/ 10 h 21"/>
                  <a:gd name="T10" fmla="*/ 21 w 21"/>
                  <a:gd name="T11" fmla="*/ 15 h 21"/>
                  <a:gd name="T12" fmla="*/ 19 w 21"/>
                  <a:gd name="T13" fmla="*/ 18 h 21"/>
                  <a:gd name="T14" fmla="*/ 15 w 21"/>
                  <a:gd name="T15" fmla="*/ 20 h 21"/>
                  <a:gd name="T16" fmla="*/ 11 w 21"/>
                  <a:gd name="T17" fmla="*/ 21 h 21"/>
                  <a:gd name="T18" fmla="*/ 7 w 21"/>
                  <a:gd name="T19" fmla="*/ 20 h 21"/>
                  <a:gd name="T20" fmla="*/ 3 w 21"/>
                  <a:gd name="T21" fmla="*/ 18 h 21"/>
                  <a:gd name="T22" fmla="*/ 2 w 21"/>
                  <a:gd name="T23" fmla="*/ 15 h 21"/>
                  <a:gd name="T24" fmla="*/ 0 w 21"/>
                  <a:gd name="T25" fmla="*/ 10 h 21"/>
                  <a:gd name="T26" fmla="*/ 2 w 21"/>
                  <a:gd name="T27" fmla="*/ 7 h 21"/>
                  <a:gd name="T28" fmla="*/ 3 w 21"/>
                  <a:gd name="T29" fmla="*/ 4 h 21"/>
                  <a:gd name="T30" fmla="*/ 7 w 21"/>
                  <a:gd name="T31" fmla="*/ 0 h 21"/>
                  <a:gd name="T32" fmla="*/ 11 w 21"/>
                  <a:gd name="T33"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 h="21">
                    <a:moveTo>
                      <a:pt x="11" y="0"/>
                    </a:moveTo>
                    <a:lnTo>
                      <a:pt x="15" y="0"/>
                    </a:lnTo>
                    <a:lnTo>
                      <a:pt x="19" y="4"/>
                    </a:lnTo>
                    <a:lnTo>
                      <a:pt x="21" y="7"/>
                    </a:lnTo>
                    <a:lnTo>
                      <a:pt x="21" y="10"/>
                    </a:lnTo>
                    <a:lnTo>
                      <a:pt x="21" y="15"/>
                    </a:lnTo>
                    <a:lnTo>
                      <a:pt x="19" y="18"/>
                    </a:lnTo>
                    <a:lnTo>
                      <a:pt x="15" y="20"/>
                    </a:lnTo>
                    <a:lnTo>
                      <a:pt x="11" y="21"/>
                    </a:lnTo>
                    <a:lnTo>
                      <a:pt x="7" y="20"/>
                    </a:lnTo>
                    <a:lnTo>
                      <a:pt x="3" y="18"/>
                    </a:lnTo>
                    <a:lnTo>
                      <a:pt x="2" y="15"/>
                    </a:lnTo>
                    <a:lnTo>
                      <a:pt x="0" y="10"/>
                    </a:lnTo>
                    <a:lnTo>
                      <a:pt x="2" y="7"/>
                    </a:lnTo>
                    <a:lnTo>
                      <a:pt x="3" y="4"/>
                    </a:lnTo>
                    <a:lnTo>
                      <a:pt x="7" y="0"/>
                    </a:lnTo>
                    <a:lnTo>
                      <a:pt x="11"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30" name="Freeform 143">
                <a:extLst>
                  <a:ext uri="{FF2B5EF4-FFF2-40B4-BE49-F238E27FC236}">
                    <a16:creationId xmlns:a16="http://schemas.microsoft.com/office/drawing/2014/main" id="{9A280C69-68C4-4AA8-8974-4BF3F794C6AE}"/>
                  </a:ext>
                </a:extLst>
              </p:cNvPr>
              <p:cNvSpPr>
                <a:spLocks/>
              </p:cNvSpPr>
              <p:nvPr/>
            </p:nvSpPr>
            <p:spPr bwMode="auto">
              <a:xfrm>
                <a:off x="8561387" y="1834091"/>
                <a:ext cx="33338" cy="33338"/>
              </a:xfrm>
              <a:custGeom>
                <a:avLst/>
                <a:gdLst>
                  <a:gd name="T0" fmla="*/ 10 w 21"/>
                  <a:gd name="T1" fmla="*/ 0 h 21"/>
                  <a:gd name="T2" fmla="*/ 15 w 21"/>
                  <a:gd name="T3" fmla="*/ 0 h 21"/>
                  <a:gd name="T4" fmla="*/ 18 w 21"/>
                  <a:gd name="T5" fmla="*/ 4 h 21"/>
                  <a:gd name="T6" fmla="*/ 19 w 21"/>
                  <a:gd name="T7" fmla="*/ 7 h 21"/>
                  <a:gd name="T8" fmla="*/ 21 w 21"/>
                  <a:gd name="T9" fmla="*/ 10 h 21"/>
                  <a:gd name="T10" fmla="*/ 19 w 21"/>
                  <a:gd name="T11" fmla="*/ 15 h 21"/>
                  <a:gd name="T12" fmla="*/ 18 w 21"/>
                  <a:gd name="T13" fmla="*/ 18 h 21"/>
                  <a:gd name="T14" fmla="*/ 15 w 21"/>
                  <a:gd name="T15" fmla="*/ 20 h 21"/>
                  <a:gd name="T16" fmla="*/ 10 w 21"/>
                  <a:gd name="T17" fmla="*/ 21 h 21"/>
                  <a:gd name="T18" fmla="*/ 7 w 21"/>
                  <a:gd name="T19" fmla="*/ 20 h 21"/>
                  <a:gd name="T20" fmla="*/ 3 w 21"/>
                  <a:gd name="T21" fmla="*/ 18 h 21"/>
                  <a:gd name="T22" fmla="*/ 0 w 21"/>
                  <a:gd name="T23" fmla="*/ 15 h 21"/>
                  <a:gd name="T24" fmla="*/ 0 w 21"/>
                  <a:gd name="T25" fmla="*/ 10 h 21"/>
                  <a:gd name="T26" fmla="*/ 0 w 21"/>
                  <a:gd name="T27" fmla="*/ 7 h 21"/>
                  <a:gd name="T28" fmla="*/ 3 w 21"/>
                  <a:gd name="T29" fmla="*/ 4 h 21"/>
                  <a:gd name="T30" fmla="*/ 7 w 21"/>
                  <a:gd name="T31" fmla="*/ 0 h 21"/>
                  <a:gd name="T32" fmla="*/ 10 w 21"/>
                  <a:gd name="T33"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 h="21">
                    <a:moveTo>
                      <a:pt x="10" y="0"/>
                    </a:moveTo>
                    <a:lnTo>
                      <a:pt x="15" y="0"/>
                    </a:lnTo>
                    <a:lnTo>
                      <a:pt x="18" y="4"/>
                    </a:lnTo>
                    <a:lnTo>
                      <a:pt x="19" y="7"/>
                    </a:lnTo>
                    <a:lnTo>
                      <a:pt x="21" y="10"/>
                    </a:lnTo>
                    <a:lnTo>
                      <a:pt x="19" y="15"/>
                    </a:lnTo>
                    <a:lnTo>
                      <a:pt x="18" y="18"/>
                    </a:lnTo>
                    <a:lnTo>
                      <a:pt x="15" y="20"/>
                    </a:lnTo>
                    <a:lnTo>
                      <a:pt x="10" y="21"/>
                    </a:lnTo>
                    <a:lnTo>
                      <a:pt x="7" y="20"/>
                    </a:lnTo>
                    <a:lnTo>
                      <a:pt x="3" y="18"/>
                    </a:lnTo>
                    <a:lnTo>
                      <a:pt x="0" y="15"/>
                    </a:lnTo>
                    <a:lnTo>
                      <a:pt x="0" y="10"/>
                    </a:lnTo>
                    <a:lnTo>
                      <a:pt x="0" y="7"/>
                    </a:lnTo>
                    <a:lnTo>
                      <a:pt x="3" y="4"/>
                    </a:lnTo>
                    <a:lnTo>
                      <a:pt x="7" y="0"/>
                    </a:lnTo>
                    <a:lnTo>
                      <a:pt x="10"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32" name="Freeform 144">
                <a:extLst>
                  <a:ext uri="{FF2B5EF4-FFF2-40B4-BE49-F238E27FC236}">
                    <a16:creationId xmlns:a16="http://schemas.microsoft.com/office/drawing/2014/main" id="{B223FF0A-C8AC-488A-BC9E-5F73E3D3FE32}"/>
                  </a:ext>
                </a:extLst>
              </p:cNvPr>
              <p:cNvSpPr>
                <a:spLocks/>
              </p:cNvSpPr>
              <p:nvPr/>
            </p:nvSpPr>
            <p:spPr bwMode="auto">
              <a:xfrm>
                <a:off x="8329612" y="2065866"/>
                <a:ext cx="33338" cy="31750"/>
              </a:xfrm>
              <a:custGeom>
                <a:avLst/>
                <a:gdLst>
                  <a:gd name="T0" fmla="*/ 11 w 21"/>
                  <a:gd name="T1" fmla="*/ 0 h 20"/>
                  <a:gd name="T2" fmla="*/ 15 w 21"/>
                  <a:gd name="T3" fmla="*/ 0 h 20"/>
                  <a:gd name="T4" fmla="*/ 18 w 21"/>
                  <a:gd name="T5" fmla="*/ 2 h 20"/>
                  <a:gd name="T6" fmla="*/ 21 w 21"/>
                  <a:gd name="T7" fmla="*/ 5 h 20"/>
                  <a:gd name="T8" fmla="*/ 21 w 21"/>
                  <a:gd name="T9" fmla="*/ 10 h 20"/>
                  <a:gd name="T10" fmla="*/ 21 w 21"/>
                  <a:gd name="T11" fmla="*/ 15 h 20"/>
                  <a:gd name="T12" fmla="*/ 18 w 21"/>
                  <a:gd name="T13" fmla="*/ 18 h 20"/>
                  <a:gd name="T14" fmla="*/ 15 w 21"/>
                  <a:gd name="T15" fmla="*/ 20 h 20"/>
                  <a:gd name="T16" fmla="*/ 11 w 21"/>
                  <a:gd name="T17" fmla="*/ 20 h 20"/>
                  <a:gd name="T18" fmla="*/ 7 w 21"/>
                  <a:gd name="T19" fmla="*/ 20 h 20"/>
                  <a:gd name="T20" fmla="*/ 4 w 21"/>
                  <a:gd name="T21" fmla="*/ 18 h 20"/>
                  <a:gd name="T22" fmla="*/ 2 w 21"/>
                  <a:gd name="T23" fmla="*/ 15 h 20"/>
                  <a:gd name="T24" fmla="*/ 0 w 21"/>
                  <a:gd name="T25" fmla="*/ 10 h 20"/>
                  <a:gd name="T26" fmla="*/ 2 w 21"/>
                  <a:gd name="T27" fmla="*/ 5 h 20"/>
                  <a:gd name="T28" fmla="*/ 4 w 21"/>
                  <a:gd name="T29" fmla="*/ 2 h 20"/>
                  <a:gd name="T30" fmla="*/ 7 w 21"/>
                  <a:gd name="T31" fmla="*/ 0 h 20"/>
                  <a:gd name="T32" fmla="*/ 11 w 21"/>
                  <a:gd name="T33"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 h="20">
                    <a:moveTo>
                      <a:pt x="11" y="0"/>
                    </a:moveTo>
                    <a:lnTo>
                      <a:pt x="15" y="0"/>
                    </a:lnTo>
                    <a:lnTo>
                      <a:pt x="18" y="2"/>
                    </a:lnTo>
                    <a:lnTo>
                      <a:pt x="21" y="5"/>
                    </a:lnTo>
                    <a:lnTo>
                      <a:pt x="21" y="10"/>
                    </a:lnTo>
                    <a:lnTo>
                      <a:pt x="21" y="15"/>
                    </a:lnTo>
                    <a:lnTo>
                      <a:pt x="18" y="18"/>
                    </a:lnTo>
                    <a:lnTo>
                      <a:pt x="15" y="20"/>
                    </a:lnTo>
                    <a:lnTo>
                      <a:pt x="11" y="20"/>
                    </a:lnTo>
                    <a:lnTo>
                      <a:pt x="7" y="20"/>
                    </a:lnTo>
                    <a:lnTo>
                      <a:pt x="4" y="18"/>
                    </a:lnTo>
                    <a:lnTo>
                      <a:pt x="2" y="15"/>
                    </a:lnTo>
                    <a:lnTo>
                      <a:pt x="0" y="10"/>
                    </a:lnTo>
                    <a:lnTo>
                      <a:pt x="2" y="5"/>
                    </a:lnTo>
                    <a:lnTo>
                      <a:pt x="4" y="2"/>
                    </a:lnTo>
                    <a:lnTo>
                      <a:pt x="7" y="0"/>
                    </a:lnTo>
                    <a:lnTo>
                      <a:pt x="11"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33" name="Freeform 145">
                <a:extLst>
                  <a:ext uri="{FF2B5EF4-FFF2-40B4-BE49-F238E27FC236}">
                    <a16:creationId xmlns:a16="http://schemas.microsoft.com/office/drawing/2014/main" id="{23D07DE1-0454-418F-A91E-1BD7EE3B648D}"/>
                  </a:ext>
                </a:extLst>
              </p:cNvPr>
              <p:cNvSpPr>
                <a:spLocks/>
              </p:cNvSpPr>
              <p:nvPr/>
            </p:nvSpPr>
            <p:spPr bwMode="auto">
              <a:xfrm>
                <a:off x="8561387" y="2065866"/>
                <a:ext cx="33338" cy="31750"/>
              </a:xfrm>
              <a:custGeom>
                <a:avLst/>
                <a:gdLst>
                  <a:gd name="T0" fmla="*/ 10 w 21"/>
                  <a:gd name="T1" fmla="*/ 0 h 20"/>
                  <a:gd name="T2" fmla="*/ 15 w 21"/>
                  <a:gd name="T3" fmla="*/ 0 h 20"/>
                  <a:gd name="T4" fmla="*/ 18 w 21"/>
                  <a:gd name="T5" fmla="*/ 2 h 20"/>
                  <a:gd name="T6" fmla="*/ 19 w 21"/>
                  <a:gd name="T7" fmla="*/ 5 h 20"/>
                  <a:gd name="T8" fmla="*/ 21 w 21"/>
                  <a:gd name="T9" fmla="*/ 10 h 20"/>
                  <a:gd name="T10" fmla="*/ 19 w 21"/>
                  <a:gd name="T11" fmla="*/ 15 h 20"/>
                  <a:gd name="T12" fmla="*/ 18 w 21"/>
                  <a:gd name="T13" fmla="*/ 18 h 20"/>
                  <a:gd name="T14" fmla="*/ 15 w 21"/>
                  <a:gd name="T15" fmla="*/ 20 h 20"/>
                  <a:gd name="T16" fmla="*/ 10 w 21"/>
                  <a:gd name="T17" fmla="*/ 20 h 20"/>
                  <a:gd name="T18" fmla="*/ 7 w 21"/>
                  <a:gd name="T19" fmla="*/ 20 h 20"/>
                  <a:gd name="T20" fmla="*/ 3 w 21"/>
                  <a:gd name="T21" fmla="*/ 18 h 20"/>
                  <a:gd name="T22" fmla="*/ 0 w 21"/>
                  <a:gd name="T23" fmla="*/ 15 h 20"/>
                  <a:gd name="T24" fmla="*/ 0 w 21"/>
                  <a:gd name="T25" fmla="*/ 10 h 20"/>
                  <a:gd name="T26" fmla="*/ 0 w 21"/>
                  <a:gd name="T27" fmla="*/ 5 h 20"/>
                  <a:gd name="T28" fmla="*/ 3 w 21"/>
                  <a:gd name="T29" fmla="*/ 2 h 20"/>
                  <a:gd name="T30" fmla="*/ 7 w 21"/>
                  <a:gd name="T31" fmla="*/ 0 h 20"/>
                  <a:gd name="T32" fmla="*/ 10 w 21"/>
                  <a:gd name="T33"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 h="20">
                    <a:moveTo>
                      <a:pt x="10" y="0"/>
                    </a:moveTo>
                    <a:lnTo>
                      <a:pt x="15" y="0"/>
                    </a:lnTo>
                    <a:lnTo>
                      <a:pt x="18" y="2"/>
                    </a:lnTo>
                    <a:lnTo>
                      <a:pt x="19" y="5"/>
                    </a:lnTo>
                    <a:lnTo>
                      <a:pt x="21" y="10"/>
                    </a:lnTo>
                    <a:lnTo>
                      <a:pt x="19" y="15"/>
                    </a:lnTo>
                    <a:lnTo>
                      <a:pt x="18" y="18"/>
                    </a:lnTo>
                    <a:lnTo>
                      <a:pt x="15" y="20"/>
                    </a:lnTo>
                    <a:lnTo>
                      <a:pt x="10" y="20"/>
                    </a:lnTo>
                    <a:lnTo>
                      <a:pt x="7" y="20"/>
                    </a:lnTo>
                    <a:lnTo>
                      <a:pt x="3" y="18"/>
                    </a:lnTo>
                    <a:lnTo>
                      <a:pt x="0" y="15"/>
                    </a:lnTo>
                    <a:lnTo>
                      <a:pt x="0" y="10"/>
                    </a:lnTo>
                    <a:lnTo>
                      <a:pt x="0" y="5"/>
                    </a:lnTo>
                    <a:lnTo>
                      <a:pt x="3" y="2"/>
                    </a:lnTo>
                    <a:lnTo>
                      <a:pt x="7" y="0"/>
                    </a:lnTo>
                    <a:lnTo>
                      <a:pt x="10"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34" name="Freeform 146">
                <a:extLst>
                  <a:ext uri="{FF2B5EF4-FFF2-40B4-BE49-F238E27FC236}">
                    <a16:creationId xmlns:a16="http://schemas.microsoft.com/office/drawing/2014/main" id="{8EDA36BC-1084-487E-8B78-D0492C2AF2F2}"/>
                  </a:ext>
                </a:extLst>
              </p:cNvPr>
              <p:cNvSpPr>
                <a:spLocks/>
              </p:cNvSpPr>
              <p:nvPr/>
            </p:nvSpPr>
            <p:spPr bwMode="auto">
              <a:xfrm>
                <a:off x="8329612" y="1834091"/>
                <a:ext cx="33338" cy="33338"/>
              </a:xfrm>
              <a:custGeom>
                <a:avLst/>
                <a:gdLst>
                  <a:gd name="T0" fmla="*/ 11 w 21"/>
                  <a:gd name="T1" fmla="*/ 0 h 21"/>
                  <a:gd name="T2" fmla="*/ 15 w 21"/>
                  <a:gd name="T3" fmla="*/ 0 h 21"/>
                  <a:gd name="T4" fmla="*/ 18 w 21"/>
                  <a:gd name="T5" fmla="*/ 4 h 21"/>
                  <a:gd name="T6" fmla="*/ 21 w 21"/>
                  <a:gd name="T7" fmla="*/ 7 h 21"/>
                  <a:gd name="T8" fmla="*/ 21 w 21"/>
                  <a:gd name="T9" fmla="*/ 10 h 21"/>
                  <a:gd name="T10" fmla="*/ 21 w 21"/>
                  <a:gd name="T11" fmla="*/ 15 h 21"/>
                  <a:gd name="T12" fmla="*/ 18 w 21"/>
                  <a:gd name="T13" fmla="*/ 18 h 21"/>
                  <a:gd name="T14" fmla="*/ 15 w 21"/>
                  <a:gd name="T15" fmla="*/ 20 h 21"/>
                  <a:gd name="T16" fmla="*/ 11 w 21"/>
                  <a:gd name="T17" fmla="*/ 21 h 21"/>
                  <a:gd name="T18" fmla="*/ 7 w 21"/>
                  <a:gd name="T19" fmla="*/ 20 h 21"/>
                  <a:gd name="T20" fmla="*/ 4 w 21"/>
                  <a:gd name="T21" fmla="*/ 18 h 21"/>
                  <a:gd name="T22" fmla="*/ 2 w 21"/>
                  <a:gd name="T23" fmla="*/ 15 h 21"/>
                  <a:gd name="T24" fmla="*/ 0 w 21"/>
                  <a:gd name="T25" fmla="*/ 10 h 21"/>
                  <a:gd name="T26" fmla="*/ 2 w 21"/>
                  <a:gd name="T27" fmla="*/ 7 h 21"/>
                  <a:gd name="T28" fmla="*/ 4 w 21"/>
                  <a:gd name="T29" fmla="*/ 4 h 21"/>
                  <a:gd name="T30" fmla="*/ 7 w 21"/>
                  <a:gd name="T31" fmla="*/ 0 h 21"/>
                  <a:gd name="T32" fmla="*/ 11 w 21"/>
                  <a:gd name="T33"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 h="21">
                    <a:moveTo>
                      <a:pt x="11" y="0"/>
                    </a:moveTo>
                    <a:lnTo>
                      <a:pt x="15" y="0"/>
                    </a:lnTo>
                    <a:lnTo>
                      <a:pt x="18" y="4"/>
                    </a:lnTo>
                    <a:lnTo>
                      <a:pt x="21" y="7"/>
                    </a:lnTo>
                    <a:lnTo>
                      <a:pt x="21" y="10"/>
                    </a:lnTo>
                    <a:lnTo>
                      <a:pt x="21" y="15"/>
                    </a:lnTo>
                    <a:lnTo>
                      <a:pt x="18" y="18"/>
                    </a:lnTo>
                    <a:lnTo>
                      <a:pt x="15" y="20"/>
                    </a:lnTo>
                    <a:lnTo>
                      <a:pt x="11" y="21"/>
                    </a:lnTo>
                    <a:lnTo>
                      <a:pt x="7" y="20"/>
                    </a:lnTo>
                    <a:lnTo>
                      <a:pt x="4" y="18"/>
                    </a:lnTo>
                    <a:lnTo>
                      <a:pt x="2" y="15"/>
                    </a:lnTo>
                    <a:lnTo>
                      <a:pt x="0" y="10"/>
                    </a:lnTo>
                    <a:lnTo>
                      <a:pt x="2" y="7"/>
                    </a:lnTo>
                    <a:lnTo>
                      <a:pt x="4" y="4"/>
                    </a:lnTo>
                    <a:lnTo>
                      <a:pt x="7" y="0"/>
                    </a:lnTo>
                    <a:lnTo>
                      <a:pt x="11"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35" name="Freeform 147">
                <a:extLst>
                  <a:ext uri="{FF2B5EF4-FFF2-40B4-BE49-F238E27FC236}">
                    <a16:creationId xmlns:a16="http://schemas.microsoft.com/office/drawing/2014/main" id="{F009225C-BFAE-4CB9-BBE1-A681F033EE9E}"/>
                  </a:ext>
                </a:extLst>
              </p:cNvPr>
              <p:cNvSpPr>
                <a:spLocks/>
              </p:cNvSpPr>
              <p:nvPr/>
            </p:nvSpPr>
            <p:spPr bwMode="auto">
              <a:xfrm>
                <a:off x="8174037" y="2145241"/>
                <a:ext cx="106363" cy="130175"/>
              </a:xfrm>
              <a:custGeom>
                <a:avLst/>
                <a:gdLst>
                  <a:gd name="T0" fmla="*/ 35 w 67"/>
                  <a:gd name="T1" fmla="*/ 0 h 82"/>
                  <a:gd name="T2" fmla="*/ 49 w 67"/>
                  <a:gd name="T3" fmla="*/ 16 h 82"/>
                  <a:gd name="T4" fmla="*/ 67 w 67"/>
                  <a:gd name="T5" fmla="*/ 31 h 82"/>
                  <a:gd name="T6" fmla="*/ 40 w 67"/>
                  <a:gd name="T7" fmla="*/ 71 h 82"/>
                  <a:gd name="T8" fmla="*/ 37 w 67"/>
                  <a:gd name="T9" fmla="*/ 76 h 82"/>
                  <a:gd name="T10" fmla="*/ 32 w 67"/>
                  <a:gd name="T11" fmla="*/ 79 h 82"/>
                  <a:gd name="T12" fmla="*/ 27 w 67"/>
                  <a:gd name="T13" fmla="*/ 81 h 82"/>
                  <a:gd name="T14" fmla="*/ 21 w 67"/>
                  <a:gd name="T15" fmla="*/ 82 h 82"/>
                  <a:gd name="T16" fmla="*/ 16 w 67"/>
                  <a:gd name="T17" fmla="*/ 81 h 82"/>
                  <a:gd name="T18" fmla="*/ 10 w 67"/>
                  <a:gd name="T19" fmla="*/ 77 h 82"/>
                  <a:gd name="T20" fmla="*/ 2 w 67"/>
                  <a:gd name="T21" fmla="*/ 69 h 82"/>
                  <a:gd name="T22" fmla="*/ 0 w 67"/>
                  <a:gd name="T23" fmla="*/ 58 h 82"/>
                  <a:gd name="T24" fmla="*/ 3 w 67"/>
                  <a:gd name="T25" fmla="*/ 47 h 82"/>
                  <a:gd name="T26" fmla="*/ 35 w 67"/>
                  <a:gd name="T27"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 h="82">
                    <a:moveTo>
                      <a:pt x="35" y="0"/>
                    </a:moveTo>
                    <a:lnTo>
                      <a:pt x="49" y="16"/>
                    </a:lnTo>
                    <a:lnTo>
                      <a:pt x="67" y="31"/>
                    </a:lnTo>
                    <a:lnTo>
                      <a:pt x="40" y="71"/>
                    </a:lnTo>
                    <a:lnTo>
                      <a:pt x="37" y="76"/>
                    </a:lnTo>
                    <a:lnTo>
                      <a:pt x="32" y="79"/>
                    </a:lnTo>
                    <a:lnTo>
                      <a:pt x="27" y="81"/>
                    </a:lnTo>
                    <a:lnTo>
                      <a:pt x="21" y="82"/>
                    </a:lnTo>
                    <a:lnTo>
                      <a:pt x="16" y="81"/>
                    </a:lnTo>
                    <a:lnTo>
                      <a:pt x="10" y="77"/>
                    </a:lnTo>
                    <a:lnTo>
                      <a:pt x="2" y="69"/>
                    </a:lnTo>
                    <a:lnTo>
                      <a:pt x="0" y="58"/>
                    </a:lnTo>
                    <a:lnTo>
                      <a:pt x="3" y="47"/>
                    </a:lnTo>
                    <a:lnTo>
                      <a:pt x="35"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36" name="Freeform 148">
                <a:extLst>
                  <a:ext uri="{FF2B5EF4-FFF2-40B4-BE49-F238E27FC236}">
                    <a16:creationId xmlns:a16="http://schemas.microsoft.com/office/drawing/2014/main" id="{F388B878-6AEE-448E-AA9A-F3A2F18AAC36}"/>
                  </a:ext>
                </a:extLst>
              </p:cNvPr>
              <p:cNvSpPr>
                <a:spLocks/>
              </p:cNvSpPr>
              <p:nvPr/>
            </p:nvSpPr>
            <p:spPr bwMode="auto">
              <a:xfrm>
                <a:off x="8645525" y="2145241"/>
                <a:ext cx="107950" cy="130175"/>
              </a:xfrm>
              <a:custGeom>
                <a:avLst/>
                <a:gdLst>
                  <a:gd name="T0" fmla="*/ 31 w 68"/>
                  <a:gd name="T1" fmla="*/ 0 h 82"/>
                  <a:gd name="T2" fmla="*/ 63 w 68"/>
                  <a:gd name="T3" fmla="*/ 47 h 82"/>
                  <a:gd name="T4" fmla="*/ 68 w 68"/>
                  <a:gd name="T5" fmla="*/ 58 h 82"/>
                  <a:gd name="T6" fmla="*/ 65 w 68"/>
                  <a:gd name="T7" fmla="*/ 69 h 82"/>
                  <a:gd name="T8" fmla="*/ 57 w 68"/>
                  <a:gd name="T9" fmla="*/ 77 h 82"/>
                  <a:gd name="T10" fmla="*/ 52 w 68"/>
                  <a:gd name="T11" fmla="*/ 81 h 82"/>
                  <a:gd name="T12" fmla="*/ 46 w 68"/>
                  <a:gd name="T13" fmla="*/ 82 h 82"/>
                  <a:gd name="T14" fmla="*/ 41 w 68"/>
                  <a:gd name="T15" fmla="*/ 81 h 82"/>
                  <a:gd name="T16" fmla="*/ 34 w 68"/>
                  <a:gd name="T17" fmla="*/ 79 h 82"/>
                  <a:gd name="T18" fmla="*/ 31 w 68"/>
                  <a:gd name="T19" fmla="*/ 76 h 82"/>
                  <a:gd name="T20" fmla="*/ 27 w 68"/>
                  <a:gd name="T21" fmla="*/ 71 h 82"/>
                  <a:gd name="T22" fmla="*/ 0 w 68"/>
                  <a:gd name="T23" fmla="*/ 31 h 82"/>
                  <a:gd name="T24" fmla="*/ 17 w 68"/>
                  <a:gd name="T25" fmla="*/ 16 h 82"/>
                  <a:gd name="T26" fmla="*/ 31 w 68"/>
                  <a:gd name="T27"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8" h="82">
                    <a:moveTo>
                      <a:pt x="31" y="0"/>
                    </a:moveTo>
                    <a:lnTo>
                      <a:pt x="63" y="47"/>
                    </a:lnTo>
                    <a:lnTo>
                      <a:pt x="68" y="58"/>
                    </a:lnTo>
                    <a:lnTo>
                      <a:pt x="65" y="69"/>
                    </a:lnTo>
                    <a:lnTo>
                      <a:pt x="57" y="77"/>
                    </a:lnTo>
                    <a:lnTo>
                      <a:pt x="52" y="81"/>
                    </a:lnTo>
                    <a:lnTo>
                      <a:pt x="46" y="82"/>
                    </a:lnTo>
                    <a:lnTo>
                      <a:pt x="41" y="81"/>
                    </a:lnTo>
                    <a:lnTo>
                      <a:pt x="34" y="79"/>
                    </a:lnTo>
                    <a:lnTo>
                      <a:pt x="31" y="76"/>
                    </a:lnTo>
                    <a:lnTo>
                      <a:pt x="27" y="71"/>
                    </a:lnTo>
                    <a:lnTo>
                      <a:pt x="0" y="31"/>
                    </a:lnTo>
                    <a:lnTo>
                      <a:pt x="17" y="16"/>
                    </a:lnTo>
                    <a:lnTo>
                      <a:pt x="31"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37" name="Freeform 149">
                <a:extLst>
                  <a:ext uri="{FF2B5EF4-FFF2-40B4-BE49-F238E27FC236}">
                    <a16:creationId xmlns:a16="http://schemas.microsoft.com/office/drawing/2014/main" id="{8D9B11ED-9A49-4DBA-B3AD-161C05EEA301}"/>
                  </a:ext>
                </a:extLst>
              </p:cNvPr>
              <p:cNvSpPr>
                <a:spLocks/>
              </p:cNvSpPr>
              <p:nvPr/>
            </p:nvSpPr>
            <p:spPr bwMode="auto">
              <a:xfrm>
                <a:off x="8170862" y="1670579"/>
                <a:ext cx="204788" cy="201613"/>
              </a:xfrm>
              <a:custGeom>
                <a:avLst/>
                <a:gdLst>
                  <a:gd name="T0" fmla="*/ 86 w 129"/>
                  <a:gd name="T1" fmla="*/ 0 h 127"/>
                  <a:gd name="T2" fmla="*/ 108 w 129"/>
                  <a:gd name="T3" fmla="*/ 3 h 127"/>
                  <a:gd name="T4" fmla="*/ 129 w 129"/>
                  <a:gd name="T5" fmla="*/ 11 h 127"/>
                  <a:gd name="T6" fmla="*/ 97 w 129"/>
                  <a:gd name="T7" fmla="*/ 24 h 127"/>
                  <a:gd name="T8" fmla="*/ 69 w 129"/>
                  <a:gd name="T9" fmla="*/ 43 h 127"/>
                  <a:gd name="T10" fmla="*/ 43 w 129"/>
                  <a:gd name="T11" fmla="*/ 67 h 127"/>
                  <a:gd name="T12" fmla="*/ 24 w 129"/>
                  <a:gd name="T13" fmla="*/ 96 h 127"/>
                  <a:gd name="T14" fmla="*/ 10 w 129"/>
                  <a:gd name="T15" fmla="*/ 127 h 127"/>
                  <a:gd name="T16" fmla="*/ 2 w 129"/>
                  <a:gd name="T17" fmla="*/ 108 h 127"/>
                  <a:gd name="T18" fmla="*/ 0 w 129"/>
                  <a:gd name="T19" fmla="*/ 86 h 127"/>
                  <a:gd name="T20" fmla="*/ 2 w 129"/>
                  <a:gd name="T21" fmla="*/ 67 h 127"/>
                  <a:gd name="T22" fmla="*/ 8 w 129"/>
                  <a:gd name="T23" fmla="*/ 48 h 127"/>
                  <a:gd name="T24" fmla="*/ 5 w 129"/>
                  <a:gd name="T25" fmla="*/ 43 h 127"/>
                  <a:gd name="T26" fmla="*/ 4 w 129"/>
                  <a:gd name="T27" fmla="*/ 37 h 127"/>
                  <a:gd name="T28" fmla="*/ 4 w 129"/>
                  <a:gd name="T29" fmla="*/ 30 h 127"/>
                  <a:gd name="T30" fmla="*/ 7 w 129"/>
                  <a:gd name="T31" fmla="*/ 16 h 127"/>
                  <a:gd name="T32" fmla="*/ 18 w 129"/>
                  <a:gd name="T33" fmla="*/ 5 h 127"/>
                  <a:gd name="T34" fmla="*/ 32 w 129"/>
                  <a:gd name="T35" fmla="*/ 2 h 127"/>
                  <a:gd name="T36" fmla="*/ 39 w 129"/>
                  <a:gd name="T37" fmla="*/ 2 h 127"/>
                  <a:gd name="T38" fmla="*/ 45 w 129"/>
                  <a:gd name="T39" fmla="*/ 5 h 127"/>
                  <a:gd name="T40" fmla="*/ 50 w 129"/>
                  <a:gd name="T41" fmla="*/ 8 h 127"/>
                  <a:gd name="T42" fmla="*/ 67 w 129"/>
                  <a:gd name="T43" fmla="*/ 2 h 127"/>
                  <a:gd name="T44" fmla="*/ 86 w 129"/>
                  <a:gd name="T45"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9" h="127">
                    <a:moveTo>
                      <a:pt x="86" y="0"/>
                    </a:moveTo>
                    <a:lnTo>
                      <a:pt x="108" y="3"/>
                    </a:lnTo>
                    <a:lnTo>
                      <a:pt x="129" y="11"/>
                    </a:lnTo>
                    <a:lnTo>
                      <a:pt x="97" y="24"/>
                    </a:lnTo>
                    <a:lnTo>
                      <a:pt x="69" y="43"/>
                    </a:lnTo>
                    <a:lnTo>
                      <a:pt x="43" y="67"/>
                    </a:lnTo>
                    <a:lnTo>
                      <a:pt x="24" y="96"/>
                    </a:lnTo>
                    <a:lnTo>
                      <a:pt x="10" y="127"/>
                    </a:lnTo>
                    <a:lnTo>
                      <a:pt x="2" y="108"/>
                    </a:lnTo>
                    <a:lnTo>
                      <a:pt x="0" y="86"/>
                    </a:lnTo>
                    <a:lnTo>
                      <a:pt x="2" y="67"/>
                    </a:lnTo>
                    <a:lnTo>
                      <a:pt x="8" y="48"/>
                    </a:lnTo>
                    <a:lnTo>
                      <a:pt x="5" y="43"/>
                    </a:lnTo>
                    <a:lnTo>
                      <a:pt x="4" y="37"/>
                    </a:lnTo>
                    <a:lnTo>
                      <a:pt x="4" y="30"/>
                    </a:lnTo>
                    <a:lnTo>
                      <a:pt x="7" y="16"/>
                    </a:lnTo>
                    <a:lnTo>
                      <a:pt x="18" y="5"/>
                    </a:lnTo>
                    <a:lnTo>
                      <a:pt x="32" y="2"/>
                    </a:lnTo>
                    <a:lnTo>
                      <a:pt x="39" y="2"/>
                    </a:lnTo>
                    <a:lnTo>
                      <a:pt x="45" y="5"/>
                    </a:lnTo>
                    <a:lnTo>
                      <a:pt x="50" y="8"/>
                    </a:lnTo>
                    <a:lnTo>
                      <a:pt x="67" y="2"/>
                    </a:lnTo>
                    <a:lnTo>
                      <a:pt x="86"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38" name="Freeform 150">
                <a:extLst>
                  <a:ext uri="{FF2B5EF4-FFF2-40B4-BE49-F238E27FC236}">
                    <a16:creationId xmlns:a16="http://schemas.microsoft.com/office/drawing/2014/main" id="{393155C9-E6B7-43F9-BEB7-84FF26FC1433}"/>
                  </a:ext>
                </a:extLst>
              </p:cNvPr>
              <p:cNvSpPr>
                <a:spLocks/>
              </p:cNvSpPr>
              <p:nvPr/>
            </p:nvSpPr>
            <p:spPr bwMode="auto">
              <a:xfrm>
                <a:off x="8542337" y="1670579"/>
                <a:ext cx="198438" cy="184150"/>
              </a:xfrm>
              <a:custGeom>
                <a:avLst/>
                <a:gdLst>
                  <a:gd name="T0" fmla="*/ 39 w 125"/>
                  <a:gd name="T1" fmla="*/ 0 h 116"/>
                  <a:gd name="T2" fmla="*/ 58 w 125"/>
                  <a:gd name="T3" fmla="*/ 2 h 116"/>
                  <a:gd name="T4" fmla="*/ 76 w 125"/>
                  <a:gd name="T5" fmla="*/ 8 h 116"/>
                  <a:gd name="T6" fmla="*/ 80 w 125"/>
                  <a:gd name="T7" fmla="*/ 5 h 116"/>
                  <a:gd name="T8" fmla="*/ 87 w 125"/>
                  <a:gd name="T9" fmla="*/ 2 h 116"/>
                  <a:gd name="T10" fmla="*/ 93 w 125"/>
                  <a:gd name="T11" fmla="*/ 2 h 116"/>
                  <a:gd name="T12" fmla="*/ 107 w 125"/>
                  <a:gd name="T13" fmla="*/ 5 h 116"/>
                  <a:gd name="T14" fmla="*/ 118 w 125"/>
                  <a:gd name="T15" fmla="*/ 16 h 116"/>
                  <a:gd name="T16" fmla="*/ 122 w 125"/>
                  <a:gd name="T17" fmla="*/ 30 h 116"/>
                  <a:gd name="T18" fmla="*/ 122 w 125"/>
                  <a:gd name="T19" fmla="*/ 37 h 116"/>
                  <a:gd name="T20" fmla="*/ 120 w 125"/>
                  <a:gd name="T21" fmla="*/ 43 h 116"/>
                  <a:gd name="T22" fmla="*/ 117 w 125"/>
                  <a:gd name="T23" fmla="*/ 48 h 116"/>
                  <a:gd name="T24" fmla="*/ 123 w 125"/>
                  <a:gd name="T25" fmla="*/ 67 h 116"/>
                  <a:gd name="T26" fmla="*/ 125 w 125"/>
                  <a:gd name="T27" fmla="*/ 86 h 116"/>
                  <a:gd name="T28" fmla="*/ 123 w 125"/>
                  <a:gd name="T29" fmla="*/ 102 h 116"/>
                  <a:gd name="T30" fmla="*/ 120 w 125"/>
                  <a:gd name="T31" fmla="*/ 116 h 116"/>
                  <a:gd name="T32" fmla="*/ 103 w 125"/>
                  <a:gd name="T33" fmla="*/ 84 h 116"/>
                  <a:gd name="T34" fmla="*/ 79 w 125"/>
                  <a:gd name="T35" fmla="*/ 56 h 116"/>
                  <a:gd name="T36" fmla="*/ 69 w 125"/>
                  <a:gd name="T37" fmla="*/ 46 h 116"/>
                  <a:gd name="T38" fmla="*/ 36 w 125"/>
                  <a:gd name="T39" fmla="*/ 24 h 116"/>
                  <a:gd name="T40" fmla="*/ 0 w 125"/>
                  <a:gd name="T41" fmla="*/ 10 h 116"/>
                  <a:gd name="T42" fmla="*/ 19 w 125"/>
                  <a:gd name="T43" fmla="*/ 2 h 116"/>
                  <a:gd name="T44" fmla="*/ 39 w 125"/>
                  <a:gd name="T45"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5" h="116">
                    <a:moveTo>
                      <a:pt x="39" y="0"/>
                    </a:moveTo>
                    <a:lnTo>
                      <a:pt x="58" y="2"/>
                    </a:lnTo>
                    <a:lnTo>
                      <a:pt x="76" y="8"/>
                    </a:lnTo>
                    <a:lnTo>
                      <a:pt x="80" y="5"/>
                    </a:lnTo>
                    <a:lnTo>
                      <a:pt x="87" y="2"/>
                    </a:lnTo>
                    <a:lnTo>
                      <a:pt x="93" y="2"/>
                    </a:lnTo>
                    <a:lnTo>
                      <a:pt x="107" y="5"/>
                    </a:lnTo>
                    <a:lnTo>
                      <a:pt x="118" y="16"/>
                    </a:lnTo>
                    <a:lnTo>
                      <a:pt x="122" y="30"/>
                    </a:lnTo>
                    <a:lnTo>
                      <a:pt x="122" y="37"/>
                    </a:lnTo>
                    <a:lnTo>
                      <a:pt x="120" y="43"/>
                    </a:lnTo>
                    <a:lnTo>
                      <a:pt x="117" y="48"/>
                    </a:lnTo>
                    <a:lnTo>
                      <a:pt x="123" y="67"/>
                    </a:lnTo>
                    <a:lnTo>
                      <a:pt x="125" y="86"/>
                    </a:lnTo>
                    <a:lnTo>
                      <a:pt x="123" y="102"/>
                    </a:lnTo>
                    <a:lnTo>
                      <a:pt x="120" y="116"/>
                    </a:lnTo>
                    <a:lnTo>
                      <a:pt x="103" y="84"/>
                    </a:lnTo>
                    <a:lnTo>
                      <a:pt x="79" y="56"/>
                    </a:lnTo>
                    <a:lnTo>
                      <a:pt x="69" y="46"/>
                    </a:lnTo>
                    <a:lnTo>
                      <a:pt x="36" y="24"/>
                    </a:lnTo>
                    <a:lnTo>
                      <a:pt x="0" y="10"/>
                    </a:lnTo>
                    <a:lnTo>
                      <a:pt x="19" y="2"/>
                    </a:lnTo>
                    <a:lnTo>
                      <a:pt x="39"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39" name="Freeform 151">
                <a:extLst>
                  <a:ext uri="{FF2B5EF4-FFF2-40B4-BE49-F238E27FC236}">
                    <a16:creationId xmlns:a16="http://schemas.microsoft.com/office/drawing/2014/main" id="{B6D779AF-74D7-4E95-A347-956A1D7C011A}"/>
                  </a:ext>
                </a:extLst>
              </p:cNvPr>
              <p:cNvSpPr>
                <a:spLocks noEditPoints="1"/>
              </p:cNvSpPr>
              <p:nvPr/>
            </p:nvSpPr>
            <p:spPr bwMode="auto">
              <a:xfrm>
                <a:off x="8196262" y="1700741"/>
                <a:ext cx="531813" cy="531813"/>
              </a:xfrm>
              <a:custGeom>
                <a:avLst/>
                <a:gdLst>
                  <a:gd name="T0" fmla="*/ 168 w 335"/>
                  <a:gd name="T1" fmla="*/ 43 h 335"/>
                  <a:gd name="T2" fmla="*/ 135 w 335"/>
                  <a:gd name="T3" fmla="*/ 48 h 335"/>
                  <a:gd name="T4" fmla="*/ 105 w 335"/>
                  <a:gd name="T5" fmla="*/ 61 h 335"/>
                  <a:gd name="T6" fmla="*/ 80 w 335"/>
                  <a:gd name="T7" fmla="*/ 80 h 335"/>
                  <a:gd name="T8" fmla="*/ 61 w 335"/>
                  <a:gd name="T9" fmla="*/ 105 h 335"/>
                  <a:gd name="T10" fmla="*/ 48 w 335"/>
                  <a:gd name="T11" fmla="*/ 135 h 335"/>
                  <a:gd name="T12" fmla="*/ 43 w 335"/>
                  <a:gd name="T13" fmla="*/ 169 h 335"/>
                  <a:gd name="T14" fmla="*/ 48 w 335"/>
                  <a:gd name="T15" fmla="*/ 200 h 335"/>
                  <a:gd name="T16" fmla="*/ 61 w 335"/>
                  <a:gd name="T17" fmla="*/ 230 h 335"/>
                  <a:gd name="T18" fmla="*/ 80 w 335"/>
                  <a:gd name="T19" fmla="*/ 256 h 335"/>
                  <a:gd name="T20" fmla="*/ 105 w 335"/>
                  <a:gd name="T21" fmla="*/ 275 h 335"/>
                  <a:gd name="T22" fmla="*/ 135 w 335"/>
                  <a:gd name="T23" fmla="*/ 288 h 335"/>
                  <a:gd name="T24" fmla="*/ 168 w 335"/>
                  <a:gd name="T25" fmla="*/ 292 h 335"/>
                  <a:gd name="T26" fmla="*/ 200 w 335"/>
                  <a:gd name="T27" fmla="*/ 288 h 335"/>
                  <a:gd name="T28" fmla="*/ 230 w 335"/>
                  <a:gd name="T29" fmla="*/ 275 h 335"/>
                  <a:gd name="T30" fmla="*/ 256 w 335"/>
                  <a:gd name="T31" fmla="*/ 256 h 335"/>
                  <a:gd name="T32" fmla="*/ 275 w 335"/>
                  <a:gd name="T33" fmla="*/ 230 h 335"/>
                  <a:gd name="T34" fmla="*/ 287 w 335"/>
                  <a:gd name="T35" fmla="*/ 200 h 335"/>
                  <a:gd name="T36" fmla="*/ 292 w 335"/>
                  <a:gd name="T37" fmla="*/ 169 h 335"/>
                  <a:gd name="T38" fmla="*/ 287 w 335"/>
                  <a:gd name="T39" fmla="*/ 135 h 335"/>
                  <a:gd name="T40" fmla="*/ 275 w 335"/>
                  <a:gd name="T41" fmla="*/ 105 h 335"/>
                  <a:gd name="T42" fmla="*/ 256 w 335"/>
                  <a:gd name="T43" fmla="*/ 80 h 335"/>
                  <a:gd name="T44" fmla="*/ 230 w 335"/>
                  <a:gd name="T45" fmla="*/ 61 h 335"/>
                  <a:gd name="T46" fmla="*/ 200 w 335"/>
                  <a:gd name="T47" fmla="*/ 48 h 335"/>
                  <a:gd name="T48" fmla="*/ 168 w 335"/>
                  <a:gd name="T49" fmla="*/ 43 h 335"/>
                  <a:gd name="T50" fmla="*/ 168 w 335"/>
                  <a:gd name="T51" fmla="*/ 0 h 335"/>
                  <a:gd name="T52" fmla="*/ 206 w 335"/>
                  <a:gd name="T53" fmla="*/ 5 h 335"/>
                  <a:gd name="T54" fmla="*/ 241 w 335"/>
                  <a:gd name="T55" fmla="*/ 18 h 335"/>
                  <a:gd name="T56" fmla="*/ 273 w 335"/>
                  <a:gd name="T57" fmla="*/ 37 h 335"/>
                  <a:gd name="T58" fmla="*/ 298 w 335"/>
                  <a:gd name="T59" fmla="*/ 64 h 335"/>
                  <a:gd name="T60" fmla="*/ 319 w 335"/>
                  <a:gd name="T61" fmla="*/ 94 h 335"/>
                  <a:gd name="T62" fmla="*/ 332 w 335"/>
                  <a:gd name="T63" fmla="*/ 129 h 335"/>
                  <a:gd name="T64" fmla="*/ 335 w 335"/>
                  <a:gd name="T65" fmla="*/ 169 h 335"/>
                  <a:gd name="T66" fmla="*/ 332 w 335"/>
                  <a:gd name="T67" fmla="*/ 207 h 335"/>
                  <a:gd name="T68" fmla="*/ 319 w 335"/>
                  <a:gd name="T69" fmla="*/ 242 h 335"/>
                  <a:gd name="T70" fmla="*/ 298 w 335"/>
                  <a:gd name="T71" fmla="*/ 273 h 335"/>
                  <a:gd name="T72" fmla="*/ 273 w 335"/>
                  <a:gd name="T73" fmla="*/ 299 h 335"/>
                  <a:gd name="T74" fmla="*/ 241 w 335"/>
                  <a:gd name="T75" fmla="*/ 319 h 335"/>
                  <a:gd name="T76" fmla="*/ 206 w 335"/>
                  <a:gd name="T77" fmla="*/ 332 h 335"/>
                  <a:gd name="T78" fmla="*/ 168 w 335"/>
                  <a:gd name="T79" fmla="*/ 335 h 335"/>
                  <a:gd name="T80" fmla="*/ 129 w 335"/>
                  <a:gd name="T81" fmla="*/ 332 h 335"/>
                  <a:gd name="T82" fmla="*/ 94 w 335"/>
                  <a:gd name="T83" fmla="*/ 319 h 335"/>
                  <a:gd name="T84" fmla="*/ 64 w 335"/>
                  <a:gd name="T85" fmla="*/ 299 h 335"/>
                  <a:gd name="T86" fmla="*/ 37 w 335"/>
                  <a:gd name="T87" fmla="*/ 273 h 335"/>
                  <a:gd name="T88" fmla="*/ 18 w 335"/>
                  <a:gd name="T89" fmla="*/ 242 h 335"/>
                  <a:gd name="T90" fmla="*/ 5 w 335"/>
                  <a:gd name="T91" fmla="*/ 207 h 335"/>
                  <a:gd name="T92" fmla="*/ 0 w 335"/>
                  <a:gd name="T93" fmla="*/ 169 h 335"/>
                  <a:gd name="T94" fmla="*/ 5 w 335"/>
                  <a:gd name="T95" fmla="*/ 129 h 335"/>
                  <a:gd name="T96" fmla="*/ 18 w 335"/>
                  <a:gd name="T97" fmla="*/ 94 h 335"/>
                  <a:gd name="T98" fmla="*/ 37 w 335"/>
                  <a:gd name="T99" fmla="*/ 64 h 335"/>
                  <a:gd name="T100" fmla="*/ 64 w 335"/>
                  <a:gd name="T101" fmla="*/ 37 h 335"/>
                  <a:gd name="T102" fmla="*/ 94 w 335"/>
                  <a:gd name="T103" fmla="*/ 18 h 335"/>
                  <a:gd name="T104" fmla="*/ 129 w 335"/>
                  <a:gd name="T105" fmla="*/ 5 h 335"/>
                  <a:gd name="T106" fmla="*/ 168 w 335"/>
                  <a:gd name="T107" fmla="*/ 0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35" h="335">
                    <a:moveTo>
                      <a:pt x="168" y="43"/>
                    </a:moveTo>
                    <a:lnTo>
                      <a:pt x="135" y="48"/>
                    </a:lnTo>
                    <a:lnTo>
                      <a:pt x="105" y="61"/>
                    </a:lnTo>
                    <a:lnTo>
                      <a:pt x="80" y="80"/>
                    </a:lnTo>
                    <a:lnTo>
                      <a:pt x="61" y="105"/>
                    </a:lnTo>
                    <a:lnTo>
                      <a:pt x="48" y="135"/>
                    </a:lnTo>
                    <a:lnTo>
                      <a:pt x="43" y="169"/>
                    </a:lnTo>
                    <a:lnTo>
                      <a:pt x="48" y="200"/>
                    </a:lnTo>
                    <a:lnTo>
                      <a:pt x="61" y="230"/>
                    </a:lnTo>
                    <a:lnTo>
                      <a:pt x="80" y="256"/>
                    </a:lnTo>
                    <a:lnTo>
                      <a:pt x="105" y="275"/>
                    </a:lnTo>
                    <a:lnTo>
                      <a:pt x="135" y="288"/>
                    </a:lnTo>
                    <a:lnTo>
                      <a:pt x="168" y="292"/>
                    </a:lnTo>
                    <a:lnTo>
                      <a:pt x="200" y="288"/>
                    </a:lnTo>
                    <a:lnTo>
                      <a:pt x="230" y="275"/>
                    </a:lnTo>
                    <a:lnTo>
                      <a:pt x="256" y="256"/>
                    </a:lnTo>
                    <a:lnTo>
                      <a:pt x="275" y="230"/>
                    </a:lnTo>
                    <a:lnTo>
                      <a:pt x="287" y="200"/>
                    </a:lnTo>
                    <a:lnTo>
                      <a:pt x="292" y="169"/>
                    </a:lnTo>
                    <a:lnTo>
                      <a:pt x="287" y="135"/>
                    </a:lnTo>
                    <a:lnTo>
                      <a:pt x="275" y="105"/>
                    </a:lnTo>
                    <a:lnTo>
                      <a:pt x="256" y="80"/>
                    </a:lnTo>
                    <a:lnTo>
                      <a:pt x="230" y="61"/>
                    </a:lnTo>
                    <a:lnTo>
                      <a:pt x="200" y="48"/>
                    </a:lnTo>
                    <a:lnTo>
                      <a:pt x="168" y="43"/>
                    </a:lnTo>
                    <a:close/>
                    <a:moveTo>
                      <a:pt x="168" y="0"/>
                    </a:moveTo>
                    <a:lnTo>
                      <a:pt x="206" y="5"/>
                    </a:lnTo>
                    <a:lnTo>
                      <a:pt x="241" y="18"/>
                    </a:lnTo>
                    <a:lnTo>
                      <a:pt x="273" y="37"/>
                    </a:lnTo>
                    <a:lnTo>
                      <a:pt x="298" y="64"/>
                    </a:lnTo>
                    <a:lnTo>
                      <a:pt x="319" y="94"/>
                    </a:lnTo>
                    <a:lnTo>
                      <a:pt x="332" y="129"/>
                    </a:lnTo>
                    <a:lnTo>
                      <a:pt x="335" y="169"/>
                    </a:lnTo>
                    <a:lnTo>
                      <a:pt x="332" y="207"/>
                    </a:lnTo>
                    <a:lnTo>
                      <a:pt x="319" y="242"/>
                    </a:lnTo>
                    <a:lnTo>
                      <a:pt x="298" y="273"/>
                    </a:lnTo>
                    <a:lnTo>
                      <a:pt x="273" y="299"/>
                    </a:lnTo>
                    <a:lnTo>
                      <a:pt x="241" y="319"/>
                    </a:lnTo>
                    <a:lnTo>
                      <a:pt x="206" y="332"/>
                    </a:lnTo>
                    <a:lnTo>
                      <a:pt x="168" y="335"/>
                    </a:lnTo>
                    <a:lnTo>
                      <a:pt x="129" y="332"/>
                    </a:lnTo>
                    <a:lnTo>
                      <a:pt x="94" y="319"/>
                    </a:lnTo>
                    <a:lnTo>
                      <a:pt x="64" y="299"/>
                    </a:lnTo>
                    <a:lnTo>
                      <a:pt x="37" y="273"/>
                    </a:lnTo>
                    <a:lnTo>
                      <a:pt x="18" y="242"/>
                    </a:lnTo>
                    <a:lnTo>
                      <a:pt x="5" y="207"/>
                    </a:lnTo>
                    <a:lnTo>
                      <a:pt x="0" y="169"/>
                    </a:lnTo>
                    <a:lnTo>
                      <a:pt x="5" y="129"/>
                    </a:lnTo>
                    <a:lnTo>
                      <a:pt x="18" y="94"/>
                    </a:lnTo>
                    <a:lnTo>
                      <a:pt x="37" y="64"/>
                    </a:lnTo>
                    <a:lnTo>
                      <a:pt x="64" y="37"/>
                    </a:lnTo>
                    <a:lnTo>
                      <a:pt x="94" y="18"/>
                    </a:lnTo>
                    <a:lnTo>
                      <a:pt x="129" y="5"/>
                    </a:lnTo>
                    <a:lnTo>
                      <a:pt x="168"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40" name="Freeform 152">
                <a:extLst>
                  <a:ext uri="{FF2B5EF4-FFF2-40B4-BE49-F238E27FC236}">
                    <a16:creationId xmlns:a16="http://schemas.microsoft.com/office/drawing/2014/main" id="{8E0E73F3-6842-49F3-9AB0-EDAEA6745124}"/>
                  </a:ext>
                </a:extLst>
              </p:cNvPr>
              <p:cNvSpPr>
                <a:spLocks/>
              </p:cNvSpPr>
              <p:nvPr/>
            </p:nvSpPr>
            <p:spPr bwMode="auto">
              <a:xfrm>
                <a:off x="8418512" y="1845204"/>
                <a:ext cx="177800" cy="166688"/>
              </a:xfrm>
              <a:custGeom>
                <a:avLst/>
                <a:gdLst>
                  <a:gd name="T0" fmla="*/ 28 w 112"/>
                  <a:gd name="T1" fmla="*/ 0 h 105"/>
                  <a:gd name="T2" fmla="*/ 33 w 112"/>
                  <a:gd name="T3" fmla="*/ 0 h 105"/>
                  <a:gd name="T4" fmla="*/ 36 w 112"/>
                  <a:gd name="T5" fmla="*/ 3 h 105"/>
                  <a:gd name="T6" fmla="*/ 40 w 112"/>
                  <a:gd name="T7" fmla="*/ 6 h 105"/>
                  <a:gd name="T8" fmla="*/ 43 w 112"/>
                  <a:gd name="T9" fmla="*/ 9 h 105"/>
                  <a:gd name="T10" fmla="*/ 43 w 112"/>
                  <a:gd name="T11" fmla="*/ 14 h 105"/>
                  <a:gd name="T12" fmla="*/ 43 w 112"/>
                  <a:gd name="T13" fmla="*/ 52 h 105"/>
                  <a:gd name="T14" fmla="*/ 47 w 112"/>
                  <a:gd name="T15" fmla="*/ 57 h 105"/>
                  <a:gd name="T16" fmla="*/ 51 w 112"/>
                  <a:gd name="T17" fmla="*/ 60 h 105"/>
                  <a:gd name="T18" fmla="*/ 54 w 112"/>
                  <a:gd name="T19" fmla="*/ 65 h 105"/>
                  <a:gd name="T20" fmla="*/ 98 w 112"/>
                  <a:gd name="T21" fmla="*/ 65 h 105"/>
                  <a:gd name="T22" fmla="*/ 105 w 112"/>
                  <a:gd name="T23" fmla="*/ 66 h 105"/>
                  <a:gd name="T24" fmla="*/ 109 w 112"/>
                  <a:gd name="T25" fmla="*/ 70 h 105"/>
                  <a:gd name="T26" fmla="*/ 111 w 112"/>
                  <a:gd name="T27" fmla="*/ 74 h 105"/>
                  <a:gd name="T28" fmla="*/ 112 w 112"/>
                  <a:gd name="T29" fmla="*/ 79 h 105"/>
                  <a:gd name="T30" fmla="*/ 111 w 112"/>
                  <a:gd name="T31" fmla="*/ 86 h 105"/>
                  <a:gd name="T32" fmla="*/ 109 w 112"/>
                  <a:gd name="T33" fmla="*/ 90 h 105"/>
                  <a:gd name="T34" fmla="*/ 105 w 112"/>
                  <a:gd name="T35" fmla="*/ 93 h 105"/>
                  <a:gd name="T36" fmla="*/ 98 w 112"/>
                  <a:gd name="T37" fmla="*/ 93 h 105"/>
                  <a:gd name="T38" fmla="*/ 51 w 112"/>
                  <a:gd name="T39" fmla="*/ 93 h 105"/>
                  <a:gd name="T40" fmla="*/ 46 w 112"/>
                  <a:gd name="T41" fmla="*/ 98 h 105"/>
                  <a:gd name="T42" fmla="*/ 41 w 112"/>
                  <a:gd name="T43" fmla="*/ 101 h 105"/>
                  <a:gd name="T44" fmla="*/ 35 w 112"/>
                  <a:gd name="T45" fmla="*/ 105 h 105"/>
                  <a:gd name="T46" fmla="*/ 28 w 112"/>
                  <a:gd name="T47" fmla="*/ 105 h 105"/>
                  <a:gd name="T48" fmla="*/ 14 w 112"/>
                  <a:gd name="T49" fmla="*/ 101 h 105"/>
                  <a:gd name="T50" fmla="*/ 3 w 112"/>
                  <a:gd name="T51" fmla="*/ 92 h 105"/>
                  <a:gd name="T52" fmla="*/ 0 w 112"/>
                  <a:gd name="T53" fmla="*/ 78 h 105"/>
                  <a:gd name="T54" fmla="*/ 0 w 112"/>
                  <a:gd name="T55" fmla="*/ 70 h 105"/>
                  <a:gd name="T56" fmla="*/ 3 w 112"/>
                  <a:gd name="T57" fmla="*/ 63 h 105"/>
                  <a:gd name="T58" fmla="*/ 8 w 112"/>
                  <a:gd name="T59" fmla="*/ 57 h 105"/>
                  <a:gd name="T60" fmla="*/ 13 w 112"/>
                  <a:gd name="T61" fmla="*/ 52 h 105"/>
                  <a:gd name="T62" fmla="*/ 13 w 112"/>
                  <a:gd name="T63" fmla="*/ 14 h 105"/>
                  <a:gd name="T64" fmla="*/ 14 w 112"/>
                  <a:gd name="T65" fmla="*/ 9 h 105"/>
                  <a:gd name="T66" fmla="*/ 16 w 112"/>
                  <a:gd name="T67" fmla="*/ 6 h 105"/>
                  <a:gd name="T68" fmla="*/ 19 w 112"/>
                  <a:gd name="T69" fmla="*/ 3 h 105"/>
                  <a:gd name="T70" fmla="*/ 24 w 112"/>
                  <a:gd name="T71" fmla="*/ 0 h 105"/>
                  <a:gd name="T72" fmla="*/ 28 w 112"/>
                  <a:gd name="T73"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2" h="105">
                    <a:moveTo>
                      <a:pt x="28" y="0"/>
                    </a:moveTo>
                    <a:lnTo>
                      <a:pt x="33" y="0"/>
                    </a:lnTo>
                    <a:lnTo>
                      <a:pt x="36" y="3"/>
                    </a:lnTo>
                    <a:lnTo>
                      <a:pt x="40" y="6"/>
                    </a:lnTo>
                    <a:lnTo>
                      <a:pt x="43" y="9"/>
                    </a:lnTo>
                    <a:lnTo>
                      <a:pt x="43" y="14"/>
                    </a:lnTo>
                    <a:lnTo>
                      <a:pt x="43" y="52"/>
                    </a:lnTo>
                    <a:lnTo>
                      <a:pt x="47" y="57"/>
                    </a:lnTo>
                    <a:lnTo>
                      <a:pt x="51" y="60"/>
                    </a:lnTo>
                    <a:lnTo>
                      <a:pt x="54" y="65"/>
                    </a:lnTo>
                    <a:lnTo>
                      <a:pt x="98" y="65"/>
                    </a:lnTo>
                    <a:lnTo>
                      <a:pt x="105" y="66"/>
                    </a:lnTo>
                    <a:lnTo>
                      <a:pt x="109" y="70"/>
                    </a:lnTo>
                    <a:lnTo>
                      <a:pt x="111" y="74"/>
                    </a:lnTo>
                    <a:lnTo>
                      <a:pt x="112" y="79"/>
                    </a:lnTo>
                    <a:lnTo>
                      <a:pt x="111" y="86"/>
                    </a:lnTo>
                    <a:lnTo>
                      <a:pt x="109" y="90"/>
                    </a:lnTo>
                    <a:lnTo>
                      <a:pt x="105" y="93"/>
                    </a:lnTo>
                    <a:lnTo>
                      <a:pt x="98" y="93"/>
                    </a:lnTo>
                    <a:lnTo>
                      <a:pt x="51" y="93"/>
                    </a:lnTo>
                    <a:lnTo>
                      <a:pt x="46" y="98"/>
                    </a:lnTo>
                    <a:lnTo>
                      <a:pt x="41" y="101"/>
                    </a:lnTo>
                    <a:lnTo>
                      <a:pt x="35" y="105"/>
                    </a:lnTo>
                    <a:lnTo>
                      <a:pt x="28" y="105"/>
                    </a:lnTo>
                    <a:lnTo>
                      <a:pt x="14" y="101"/>
                    </a:lnTo>
                    <a:lnTo>
                      <a:pt x="3" y="92"/>
                    </a:lnTo>
                    <a:lnTo>
                      <a:pt x="0" y="78"/>
                    </a:lnTo>
                    <a:lnTo>
                      <a:pt x="0" y="70"/>
                    </a:lnTo>
                    <a:lnTo>
                      <a:pt x="3" y="63"/>
                    </a:lnTo>
                    <a:lnTo>
                      <a:pt x="8" y="57"/>
                    </a:lnTo>
                    <a:lnTo>
                      <a:pt x="13" y="52"/>
                    </a:lnTo>
                    <a:lnTo>
                      <a:pt x="13" y="14"/>
                    </a:lnTo>
                    <a:lnTo>
                      <a:pt x="14" y="9"/>
                    </a:lnTo>
                    <a:lnTo>
                      <a:pt x="16" y="6"/>
                    </a:lnTo>
                    <a:lnTo>
                      <a:pt x="19" y="3"/>
                    </a:lnTo>
                    <a:lnTo>
                      <a:pt x="24" y="0"/>
                    </a:lnTo>
                    <a:lnTo>
                      <a:pt x="28"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grpSp>
        <p:sp>
          <p:nvSpPr>
            <p:cNvPr id="8" name="TextBox 7">
              <a:extLst>
                <a:ext uri="{FF2B5EF4-FFF2-40B4-BE49-F238E27FC236}">
                  <a16:creationId xmlns:a16="http://schemas.microsoft.com/office/drawing/2014/main" id="{3A38FDDF-A648-46B3-B1F6-1648033DD3A5}"/>
                </a:ext>
              </a:extLst>
            </p:cNvPr>
            <p:cNvSpPr txBox="1"/>
            <p:nvPr/>
          </p:nvSpPr>
          <p:spPr>
            <a:xfrm>
              <a:off x="2500121" y="5923878"/>
              <a:ext cx="8085137" cy="707886"/>
            </a:xfrm>
            <a:prstGeom prst="rect">
              <a:avLst/>
            </a:prstGeom>
            <a:noFill/>
          </p:spPr>
          <p:txBody>
            <a:bodyPr wrap="square" rtlCol="0">
              <a:spAutoFit/>
            </a:bodyPr>
            <a:lstStyle/>
            <a:p>
              <a:r>
                <a:rPr lang="en-US" sz="2000" dirty="0"/>
                <a:t>You must apply DURING senior year before graduation </a:t>
              </a:r>
            </a:p>
            <a:p>
              <a:r>
                <a:rPr lang="en-US" sz="2000" dirty="0"/>
                <a:t>or immediately after GED® test completion</a:t>
              </a:r>
            </a:p>
          </p:txBody>
        </p:sp>
      </p:grpSp>
    </p:spTree>
    <p:extLst>
      <p:ext uri="{BB962C8B-B14F-4D97-AF65-F5344CB8AC3E}">
        <p14:creationId xmlns:p14="http://schemas.microsoft.com/office/powerpoint/2010/main" val="7068415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t="-4000" b="-4000"/>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6AB30D6-F1CB-42FD-A77C-484D67F5A58F}"/>
              </a:ext>
            </a:extLst>
          </p:cNvPr>
          <p:cNvGrpSpPr/>
          <p:nvPr/>
        </p:nvGrpSpPr>
        <p:grpSpPr>
          <a:xfrm>
            <a:off x="411480" y="347472"/>
            <a:ext cx="6654406" cy="935309"/>
            <a:chOff x="838200" y="339436"/>
            <a:chExt cx="4426819" cy="935309"/>
          </a:xfrm>
        </p:grpSpPr>
        <p:sp>
          <p:nvSpPr>
            <p:cNvPr id="3" name="TextBox 2">
              <a:extLst>
                <a:ext uri="{FF2B5EF4-FFF2-40B4-BE49-F238E27FC236}">
                  <a16:creationId xmlns:a16="http://schemas.microsoft.com/office/drawing/2014/main" id="{105C5F59-485C-401B-BDA2-1ED1F615CD49}"/>
                </a:ext>
              </a:extLst>
            </p:cNvPr>
            <p:cNvSpPr txBox="1"/>
            <p:nvPr/>
          </p:nvSpPr>
          <p:spPr>
            <a:xfrm>
              <a:off x="838200" y="339436"/>
              <a:ext cx="3997036" cy="400110"/>
            </a:xfrm>
            <a:prstGeom prst="rect">
              <a:avLst/>
            </a:prstGeom>
            <a:noFill/>
          </p:spPr>
          <p:txBody>
            <a:bodyPr wrap="square" rtlCol="0">
              <a:spAutoFit/>
            </a:bodyPr>
            <a:lstStyle/>
            <a:p>
              <a:r>
                <a:rPr lang="en-US" sz="2000" dirty="0">
                  <a:solidFill>
                    <a:schemeClr val="accent5"/>
                  </a:solidFill>
                  <a:latin typeface="Arial" panose="020B0604020202020204" pitchFamily="34" charset="0"/>
                  <a:cs typeface="Arial" panose="020B0604020202020204" pitchFamily="34" charset="0"/>
                </a:rPr>
                <a:t>Part 1 </a:t>
              </a:r>
            </a:p>
          </p:txBody>
        </p:sp>
        <p:sp>
          <p:nvSpPr>
            <p:cNvPr id="4" name="TextBox 3">
              <a:extLst>
                <a:ext uri="{FF2B5EF4-FFF2-40B4-BE49-F238E27FC236}">
                  <a16:creationId xmlns:a16="http://schemas.microsoft.com/office/drawing/2014/main" id="{C83C8DF7-4DBE-48B6-9197-CBD567429753}"/>
                </a:ext>
              </a:extLst>
            </p:cNvPr>
            <p:cNvSpPr txBox="1"/>
            <p:nvPr/>
          </p:nvSpPr>
          <p:spPr>
            <a:xfrm>
              <a:off x="838200" y="566859"/>
              <a:ext cx="4426819" cy="707886"/>
            </a:xfrm>
            <a:prstGeom prst="rect">
              <a:avLst/>
            </a:prstGeom>
            <a:noFill/>
          </p:spPr>
          <p:txBody>
            <a:bodyPr wrap="square" rtlCol="0">
              <a:spAutoFit/>
            </a:bodyPr>
            <a:lstStyle/>
            <a:p>
              <a:r>
                <a:rPr lang="en-US" sz="4000" dirty="0">
                  <a:latin typeface="Arial Black" panose="020B0A04020102020204" pitchFamily="34" charset="0"/>
                </a:rPr>
                <a:t>OSAC </a:t>
              </a:r>
              <a:r>
                <a:rPr lang="en-US" sz="4000" dirty="0">
                  <a:latin typeface="Trebuchet MS" panose="020B0603020202020204" pitchFamily="34" charset="0"/>
                </a:rPr>
                <a:t>Grant Programs</a:t>
              </a:r>
              <a:endParaRPr lang="en-US" sz="5000" dirty="0">
                <a:latin typeface="Trebuchet MS" panose="020B0603020202020204" pitchFamily="34" charset="0"/>
              </a:endParaRPr>
            </a:p>
          </p:txBody>
        </p:sp>
      </p:grpSp>
      <p:sp>
        <p:nvSpPr>
          <p:cNvPr id="12" name="Oval 11">
            <a:extLst>
              <a:ext uri="{FF2B5EF4-FFF2-40B4-BE49-F238E27FC236}">
                <a16:creationId xmlns:a16="http://schemas.microsoft.com/office/drawing/2014/main" id="{ED63F6F0-DB31-449D-A82D-5AB4FFEDFFCA}"/>
              </a:ext>
            </a:extLst>
          </p:cNvPr>
          <p:cNvSpPr/>
          <p:nvPr/>
        </p:nvSpPr>
        <p:spPr>
          <a:xfrm>
            <a:off x="5033135" y="1328421"/>
            <a:ext cx="914400" cy="914400"/>
          </a:xfrm>
          <a:prstGeom prst="ellipse">
            <a:avLst/>
          </a:prstGeom>
          <a:solidFill>
            <a:srgbClr val="0041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B22A387E-AAA1-4A98-8723-4724115EBD8C}"/>
              </a:ext>
            </a:extLst>
          </p:cNvPr>
          <p:cNvSpPr txBox="1"/>
          <p:nvPr/>
        </p:nvSpPr>
        <p:spPr>
          <a:xfrm>
            <a:off x="2235030" y="1414109"/>
            <a:ext cx="2341437" cy="769441"/>
          </a:xfrm>
          <a:prstGeom prst="rect">
            <a:avLst/>
          </a:prstGeom>
          <a:noFill/>
        </p:spPr>
        <p:txBody>
          <a:bodyPr wrap="square" rtlCol="0">
            <a:spAutoFit/>
          </a:bodyPr>
          <a:lstStyle/>
          <a:p>
            <a:r>
              <a:rPr lang="en-US" sz="2200" b="1" dirty="0"/>
              <a:t>Chafee Training </a:t>
            </a:r>
          </a:p>
          <a:p>
            <a:r>
              <a:rPr lang="en-US" sz="2200" b="1" dirty="0"/>
              <a:t>Grant: </a:t>
            </a:r>
          </a:p>
        </p:txBody>
      </p:sp>
      <p:sp>
        <p:nvSpPr>
          <p:cNvPr id="46" name="TextBox 45">
            <a:extLst>
              <a:ext uri="{FF2B5EF4-FFF2-40B4-BE49-F238E27FC236}">
                <a16:creationId xmlns:a16="http://schemas.microsoft.com/office/drawing/2014/main" id="{CE229552-77B5-434A-96D1-65EB35D35E10}"/>
              </a:ext>
            </a:extLst>
          </p:cNvPr>
          <p:cNvSpPr txBox="1"/>
          <p:nvPr/>
        </p:nvSpPr>
        <p:spPr>
          <a:xfrm>
            <a:off x="2243961" y="3954770"/>
            <a:ext cx="2800569" cy="1107996"/>
          </a:xfrm>
          <a:prstGeom prst="rect">
            <a:avLst/>
          </a:prstGeom>
          <a:noFill/>
        </p:spPr>
        <p:txBody>
          <a:bodyPr wrap="square" rtlCol="0">
            <a:spAutoFit/>
          </a:bodyPr>
          <a:lstStyle/>
          <a:p>
            <a:r>
              <a:rPr lang="en-US" sz="2200" b="1" dirty="0"/>
              <a:t>Oregon National Guard State Tuition Assistance:</a:t>
            </a:r>
          </a:p>
        </p:txBody>
      </p:sp>
      <p:sp>
        <p:nvSpPr>
          <p:cNvPr id="48" name="TextBox 47">
            <a:extLst>
              <a:ext uri="{FF2B5EF4-FFF2-40B4-BE49-F238E27FC236}">
                <a16:creationId xmlns:a16="http://schemas.microsoft.com/office/drawing/2014/main" id="{A5442B0B-105D-45F6-8899-5E5E5312C89B}"/>
              </a:ext>
            </a:extLst>
          </p:cNvPr>
          <p:cNvSpPr txBox="1"/>
          <p:nvPr/>
        </p:nvSpPr>
        <p:spPr>
          <a:xfrm>
            <a:off x="6236709" y="5572909"/>
            <a:ext cx="3850610" cy="707886"/>
          </a:xfrm>
          <a:prstGeom prst="rect">
            <a:avLst/>
          </a:prstGeom>
          <a:noFill/>
        </p:spPr>
        <p:txBody>
          <a:bodyPr wrap="square" rtlCol="0">
            <a:spAutoFit/>
          </a:bodyPr>
          <a:lstStyle/>
          <a:p>
            <a:r>
              <a:rPr lang="en-US" sz="2000" dirty="0"/>
              <a:t>For dependents of officers harmed in the line of duty</a:t>
            </a:r>
          </a:p>
        </p:txBody>
      </p:sp>
      <p:sp>
        <p:nvSpPr>
          <p:cNvPr id="38" name="TextBox 37">
            <a:extLst>
              <a:ext uri="{FF2B5EF4-FFF2-40B4-BE49-F238E27FC236}">
                <a16:creationId xmlns:a16="http://schemas.microsoft.com/office/drawing/2014/main" id="{DC72E30E-EF21-A1A4-7364-492BB5D58892}"/>
              </a:ext>
            </a:extLst>
          </p:cNvPr>
          <p:cNvSpPr txBox="1"/>
          <p:nvPr/>
        </p:nvSpPr>
        <p:spPr>
          <a:xfrm>
            <a:off x="6233941" y="1582532"/>
            <a:ext cx="3850610" cy="400110"/>
          </a:xfrm>
          <a:prstGeom prst="rect">
            <a:avLst/>
          </a:prstGeom>
          <a:noFill/>
        </p:spPr>
        <p:txBody>
          <a:bodyPr wrap="square" rtlCol="0">
            <a:spAutoFit/>
          </a:bodyPr>
          <a:lstStyle/>
          <a:p>
            <a:r>
              <a:rPr lang="en-US" sz="2000" dirty="0"/>
              <a:t>For foster youth under 26 years old</a:t>
            </a:r>
          </a:p>
        </p:txBody>
      </p:sp>
      <p:sp>
        <p:nvSpPr>
          <p:cNvPr id="39" name="Oval 38">
            <a:extLst>
              <a:ext uri="{FF2B5EF4-FFF2-40B4-BE49-F238E27FC236}">
                <a16:creationId xmlns:a16="http://schemas.microsoft.com/office/drawing/2014/main" id="{808957CE-9438-0FA4-2C34-C6059F1E1032}"/>
              </a:ext>
            </a:extLst>
          </p:cNvPr>
          <p:cNvSpPr/>
          <p:nvPr/>
        </p:nvSpPr>
        <p:spPr>
          <a:xfrm>
            <a:off x="5025184" y="2639208"/>
            <a:ext cx="914400" cy="914400"/>
          </a:xfrm>
          <a:prstGeom prst="ellipse">
            <a:avLst/>
          </a:prstGeom>
          <a:solidFill>
            <a:srgbClr val="517A9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89DAD167-EAFD-1C7F-EAA5-FF08BAFF94A3}"/>
              </a:ext>
            </a:extLst>
          </p:cNvPr>
          <p:cNvSpPr txBox="1"/>
          <p:nvPr/>
        </p:nvSpPr>
        <p:spPr>
          <a:xfrm>
            <a:off x="2235030" y="2702816"/>
            <a:ext cx="2606513" cy="769441"/>
          </a:xfrm>
          <a:prstGeom prst="rect">
            <a:avLst/>
          </a:prstGeom>
          <a:noFill/>
        </p:spPr>
        <p:txBody>
          <a:bodyPr wrap="square" rtlCol="0">
            <a:spAutoFit/>
          </a:bodyPr>
          <a:lstStyle/>
          <a:p>
            <a:r>
              <a:rPr lang="en-US" sz="2200" b="1" dirty="0"/>
              <a:t>Oregon Tribal Student Grant:</a:t>
            </a:r>
          </a:p>
        </p:txBody>
      </p:sp>
      <p:sp>
        <p:nvSpPr>
          <p:cNvPr id="53" name="TextBox 52">
            <a:extLst>
              <a:ext uri="{FF2B5EF4-FFF2-40B4-BE49-F238E27FC236}">
                <a16:creationId xmlns:a16="http://schemas.microsoft.com/office/drawing/2014/main" id="{C3D498E3-0F89-C73F-E81F-FA999BB0D1EB}"/>
              </a:ext>
            </a:extLst>
          </p:cNvPr>
          <p:cNvSpPr txBox="1"/>
          <p:nvPr/>
        </p:nvSpPr>
        <p:spPr>
          <a:xfrm>
            <a:off x="6236714" y="2742465"/>
            <a:ext cx="3688810" cy="707886"/>
          </a:xfrm>
          <a:prstGeom prst="rect">
            <a:avLst/>
          </a:prstGeom>
          <a:noFill/>
        </p:spPr>
        <p:txBody>
          <a:bodyPr wrap="square">
            <a:spAutoFit/>
          </a:bodyPr>
          <a:lstStyle/>
          <a:p>
            <a:r>
              <a:rPr lang="en-US" sz="2000" dirty="0"/>
              <a:t>For members of Oregon’s </a:t>
            </a:r>
          </a:p>
          <a:p>
            <a:r>
              <a:rPr lang="en-US" sz="2000" dirty="0"/>
              <a:t>Federally recognized tribes</a:t>
            </a:r>
          </a:p>
        </p:txBody>
      </p:sp>
      <p:sp>
        <p:nvSpPr>
          <p:cNvPr id="54" name="Oval 53">
            <a:extLst>
              <a:ext uri="{FF2B5EF4-FFF2-40B4-BE49-F238E27FC236}">
                <a16:creationId xmlns:a16="http://schemas.microsoft.com/office/drawing/2014/main" id="{D6FEB915-04B8-8FEB-9477-90BFE3707DE9}"/>
              </a:ext>
            </a:extLst>
          </p:cNvPr>
          <p:cNvSpPr/>
          <p:nvPr/>
        </p:nvSpPr>
        <p:spPr>
          <a:xfrm>
            <a:off x="5034154" y="4019522"/>
            <a:ext cx="914400" cy="914400"/>
          </a:xfrm>
          <a:prstGeom prst="ellipse">
            <a:avLst/>
          </a:prstGeom>
          <a:solidFill>
            <a:srgbClr val="89AEB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74E97C82-7226-8EAF-9079-5DF8AC1F1B0F}"/>
              </a:ext>
            </a:extLst>
          </p:cNvPr>
          <p:cNvSpPr/>
          <p:nvPr/>
        </p:nvSpPr>
        <p:spPr>
          <a:xfrm>
            <a:off x="5034154" y="5469652"/>
            <a:ext cx="914400" cy="914400"/>
          </a:xfrm>
          <a:prstGeom prst="ellipse">
            <a:avLst/>
          </a:prstGeom>
          <a:solidFill>
            <a:srgbClr val="C0E1E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BE76E1D9-959D-A344-70FB-2559AD71631C}"/>
              </a:ext>
            </a:extLst>
          </p:cNvPr>
          <p:cNvSpPr txBox="1"/>
          <p:nvPr/>
        </p:nvSpPr>
        <p:spPr>
          <a:xfrm>
            <a:off x="2250613" y="5372854"/>
            <a:ext cx="2495518" cy="1107996"/>
          </a:xfrm>
          <a:prstGeom prst="rect">
            <a:avLst/>
          </a:prstGeom>
          <a:noFill/>
        </p:spPr>
        <p:txBody>
          <a:bodyPr wrap="square" rtlCol="0">
            <a:spAutoFit/>
          </a:bodyPr>
          <a:lstStyle/>
          <a:p>
            <a:r>
              <a:rPr lang="en-US" sz="2200" b="1" dirty="0"/>
              <a:t>Deceased/ Disabled Public Safety Officer Grant:</a:t>
            </a:r>
          </a:p>
        </p:txBody>
      </p:sp>
      <p:sp>
        <p:nvSpPr>
          <p:cNvPr id="58" name="TextBox 57">
            <a:extLst>
              <a:ext uri="{FF2B5EF4-FFF2-40B4-BE49-F238E27FC236}">
                <a16:creationId xmlns:a16="http://schemas.microsoft.com/office/drawing/2014/main" id="{C9697A70-C7CB-AD76-CEFC-480230BBC4DB}"/>
              </a:ext>
            </a:extLst>
          </p:cNvPr>
          <p:cNvSpPr txBox="1"/>
          <p:nvPr/>
        </p:nvSpPr>
        <p:spPr>
          <a:xfrm>
            <a:off x="6243448" y="4130730"/>
            <a:ext cx="3904266" cy="707886"/>
          </a:xfrm>
          <a:prstGeom prst="rect">
            <a:avLst/>
          </a:prstGeom>
          <a:noFill/>
        </p:spPr>
        <p:txBody>
          <a:bodyPr wrap="square" rtlCol="0">
            <a:spAutoFit/>
          </a:bodyPr>
          <a:lstStyle/>
          <a:p>
            <a:r>
              <a:rPr lang="en-US" sz="2000" dirty="0"/>
              <a:t>For current and drilling members of Air/Army Guard</a:t>
            </a:r>
          </a:p>
        </p:txBody>
      </p:sp>
    </p:spTree>
    <p:extLst>
      <p:ext uri="{BB962C8B-B14F-4D97-AF65-F5344CB8AC3E}">
        <p14:creationId xmlns:p14="http://schemas.microsoft.com/office/powerpoint/2010/main" val="16810549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t="-4000" b="-4000"/>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6AB30D6-F1CB-42FD-A77C-484D67F5A58F}"/>
              </a:ext>
            </a:extLst>
          </p:cNvPr>
          <p:cNvGrpSpPr/>
          <p:nvPr/>
        </p:nvGrpSpPr>
        <p:grpSpPr>
          <a:xfrm>
            <a:off x="411480" y="347472"/>
            <a:ext cx="6654406" cy="935309"/>
            <a:chOff x="838200" y="339436"/>
            <a:chExt cx="4426819" cy="935309"/>
          </a:xfrm>
        </p:grpSpPr>
        <p:sp>
          <p:nvSpPr>
            <p:cNvPr id="3" name="TextBox 2">
              <a:extLst>
                <a:ext uri="{FF2B5EF4-FFF2-40B4-BE49-F238E27FC236}">
                  <a16:creationId xmlns:a16="http://schemas.microsoft.com/office/drawing/2014/main" id="{105C5F59-485C-401B-BDA2-1ED1F615CD49}"/>
                </a:ext>
              </a:extLst>
            </p:cNvPr>
            <p:cNvSpPr txBox="1"/>
            <p:nvPr/>
          </p:nvSpPr>
          <p:spPr>
            <a:xfrm>
              <a:off x="838200" y="339436"/>
              <a:ext cx="3997036" cy="400110"/>
            </a:xfrm>
            <a:prstGeom prst="rect">
              <a:avLst/>
            </a:prstGeom>
            <a:noFill/>
          </p:spPr>
          <p:txBody>
            <a:bodyPr wrap="square" rtlCol="0">
              <a:spAutoFit/>
            </a:bodyPr>
            <a:lstStyle/>
            <a:p>
              <a:r>
                <a:rPr lang="en-US" sz="2000" dirty="0">
                  <a:solidFill>
                    <a:schemeClr val="accent5"/>
                  </a:solidFill>
                  <a:latin typeface="Arial" panose="020B0604020202020204" pitchFamily="34" charset="0"/>
                  <a:cs typeface="Arial" panose="020B0604020202020204" pitchFamily="34" charset="0"/>
                </a:rPr>
                <a:t>Part 2 </a:t>
              </a:r>
            </a:p>
          </p:txBody>
        </p:sp>
        <p:sp>
          <p:nvSpPr>
            <p:cNvPr id="4" name="TextBox 3">
              <a:extLst>
                <a:ext uri="{FF2B5EF4-FFF2-40B4-BE49-F238E27FC236}">
                  <a16:creationId xmlns:a16="http://schemas.microsoft.com/office/drawing/2014/main" id="{C83C8DF7-4DBE-48B6-9197-CBD567429753}"/>
                </a:ext>
              </a:extLst>
            </p:cNvPr>
            <p:cNvSpPr txBox="1"/>
            <p:nvPr/>
          </p:nvSpPr>
          <p:spPr>
            <a:xfrm>
              <a:off x="838200" y="566859"/>
              <a:ext cx="4426819" cy="707886"/>
            </a:xfrm>
            <a:prstGeom prst="rect">
              <a:avLst/>
            </a:prstGeom>
            <a:noFill/>
          </p:spPr>
          <p:txBody>
            <a:bodyPr wrap="square" rtlCol="0">
              <a:spAutoFit/>
            </a:bodyPr>
            <a:lstStyle/>
            <a:p>
              <a:r>
                <a:rPr lang="en-US" sz="4000" dirty="0">
                  <a:latin typeface="Arial Black" panose="020B0A04020102020204" pitchFamily="34" charset="0"/>
                </a:rPr>
                <a:t>OSAC </a:t>
              </a:r>
              <a:r>
                <a:rPr lang="en-US" sz="4000" dirty="0">
                  <a:latin typeface="Trebuchet MS" panose="020B0603020202020204" pitchFamily="34" charset="0"/>
                </a:rPr>
                <a:t>Grant Programs</a:t>
              </a:r>
              <a:endParaRPr lang="en-US" sz="5000" dirty="0">
                <a:latin typeface="Trebuchet MS" panose="020B0603020202020204" pitchFamily="34" charset="0"/>
              </a:endParaRPr>
            </a:p>
          </p:txBody>
        </p:sp>
      </p:grpSp>
      <p:sp>
        <p:nvSpPr>
          <p:cNvPr id="12" name="Oval 11">
            <a:extLst>
              <a:ext uri="{FF2B5EF4-FFF2-40B4-BE49-F238E27FC236}">
                <a16:creationId xmlns:a16="http://schemas.microsoft.com/office/drawing/2014/main" id="{ED63F6F0-DB31-449D-A82D-5AB4FFEDFFCA}"/>
              </a:ext>
            </a:extLst>
          </p:cNvPr>
          <p:cNvSpPr/>
          <p:nvPr/>
        </p:nvSpPr>
        <p:spPr>
          <a:xfrm>
            <a:off x="5049737" y="2154046"/>
            <a:ext cx="914400" cy="914400"/>
          </a:xfrm>
          <a:prstGeom prst="ellipse">
            <a:avLst/>
          </a:prstGeom>
          <a:solidFill>
            <a:srgbClr val="C0E1D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B22A387E-AAA1-4A98-8723-4724115EBD8C}"/>
              </a:ext>
            </a:extLst>
          </p:cNvPr>
          <p:cNvSpPr txBox="1"/>
          <p:nvPr/>
        </p:nvSpPr>
        <p:spPr>
          <a:xfrm>
            <a:off x="2250613" y="2069288"/>
            <a:ext cx="2341437" cy="1107996"/>
          </a:xfrm>
          <a:prstGeom prst="rect">
            <a:avLst/>
          </a:prstGeom>
          <a:noFill/>
        </p:spPr>
        <p:txBody>
          <a:bodyPr wrap="square" rtlCol="0">
            <a:spAutoFit/>
          </a:bodyPr>
          <a:lstStyle/>
          <a:p>
            <a:r>
              <a:rPr lang="en-US" sz="2200" b="1" dirty="0"/>
              <a:t>Barber &amp; Hairdresser</a:t>
            </a:r>
          </a:p>
          <a:p>
            <a:r>
              <a:rPr lang="en-US" sz="2200" b="1" dirty="0"/>
              <a:t>Grant: </a:t>
            </a:r>
          </a:p>
        </p:txBody>
      </p:sp>
      <p:sp>
        <p:nvSpPr>
          <p:cNvPr id="46" name="TextBox 45">
            <a:extLst>
              <a:ext uri="{FF2B5EF4-FFF2-40B4-BE49-F238E27FC236}">
                <a16:creationId xmlns:a16="http://schemas.microsoft.com/office/drawing/2014/main" id="{CE229552-77B5-434A-96D1-65EB35D35E10}"/>
              </a:ext>
            </a:extLst>
          </p:cNvPr>
          <p:cNvSpPr txBox="1"/>
          <p:nvPr/>
        </p:nvSpPr>
        <p:spPr>
          <a:xfrm>
            <a:off x="2250613" y="4905305"/>
            <a:ext cx="2800569" cy="1107996"/>
          </a:xfrm>
          <a:prstGeom prst="rect">
            <a:avLst/>
          </a:prstGeom>
          <a:noFill/>
        </p:spPr>
        <p:txBody>
          <a:bodyPr wrap="square" rtlCol="0">
            <a:spAutoFit/>
          </a:bodyPr>
          <a:lstStyle/>
          <a:p>
            <a:r>
              <a:rPr lang="en-US" sz="2200" b="1" dirty="0"/>
              <a:t>Oregon Teacher Scholars Program Grant:</a:t>
            </a:r>
          </a:p>
        </p:txBody>
      </p:sp>
      <p:sp>
        <p:nvSpPr>
          <p:cNvPr id="39" name="Oval 38">
            <a:extLst>
              <a:ext uri="{FF2B5EF4-FFF2-40B4-BE49-F238E27FC236}">
                <a16:creationId xmlns:a16="http://schemas.microsoft.com/office/drawing/2014/main" id="{808957CE-9438-0FA4-2C34-C6059F1E1032}"/>
              </a:ext>
            </a:extLst>
          </p:cNvPr>
          <p:cNvSpPr/>
          <p:nvPr/>
        </p:nvSpPr>
        <p:spPr>
          <a:xfrm>
            <a:off x="5040767" y="3470478"/>
            <a:ext cx="914400" cy="914400"/>
          </a:xfrm>
          <a:prstGeom prst="ellipse">
            <a:avLst/>
          </a:prstGeom>
          <a:solidFill>
            <a:srgbClr val="89AEB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89DAD167-EAFD-1C7F-EAA5-FF08BAFF94A3}"/>
              </a:ext>
            </a:extLst>
          </p:cNvPr>
          <p:cNvSpPr txBox="1"/>
          <p:nvPr/>
        </p:nvSpPr>
        <p:spPr>
          <a:xfrm>
            <a:off x="2250613" y="3534086"/>
            <a:ext cx="2606513" cy="769441"/>
          </a:xfrm>
          <a:prstGeom prst="rect">
            <a:avLst/>
          </a:prstGeom>
          <a:noFill/>
        </p:spPr>
        <p:txBody>
          <a:bodyPr wrap="square" rtlCol="0">
            <a:spAutoFit/>
          </a:bodyPr>
          <a:lstStyle/>
          <a:p>
            <a:r>
              <a:rPr lang="en-US" sz="2200" b="1" dirty="0"/>
              <a:t>Student Child </a:t>
            </a:r>
          </a:p>
          <a:p>
            <a:r>
              <a:rPr lang="en-US" sz="2200" b="1" dirty="0"/>
              <a:t>Care Grant:</a:t>
            </a:r>
          </a:p>
        </p:txBody>
      </p:sp>
      <p:sp>
        <p:nvSpPr>
          <p:cNvPr id="53" name="TextBox 52">
            <a:extLst>
              <a:ext uri="{FF2B5EF4-FFF2-40B4-BE49-F238E27FC236}">
                <a16:creationId xmlns:a16="http://schemas.microsoft.com/office/drawing/2014/main" id="{C3D498E3-0F89-C73F-E81F-FA999BB0D1EB}"/>
              </a:ext>
            </a:extLst>
          </p:cNvPr>
          <p:cNvSpPr txBox="1"/>
          <p:nvPr/>
        </p:nvSpPr>
        <p:spPr>
          <a:xfrm>
            <a:off x="6299998" y="3573735"/>
            <a:ext cx="3688810" cy="707886"/>
          </a:xfrm>
          <a:prstGeom prst="rect">
            <a:avLst/>
          </a:prstGeom>
          <a:noFill/>
        </p:spPr>
        <p:txBody>
          <a:bodyPr wrap="square">
            <a:spAutoFit/>
          </a:bodyPr>
          <a:lstStyle/>
          <a:p>
            <a:r>
              <a:rPr lang="en-US" sz="2000" dirty="0"/>
              <a:t>For students with children age </a:t>
            </a:r>
          </a:p>
          <a:p>
            <a:r>
              <a:rPr lang="en-US" sz="2000" dirty="0"/>
              <a:t>12 and under</a:t>
            </a:r>
          </a:p>
        </p:txBody>
      </p:sp>
      <p:sp>
        <p:nvSpPr>
          <p:cNvPr id="54" name="Oval 53">
            <a:extLst>
              <a:ext uri="{FF2B5EF4-FFF2-40B4-BE49-F238E27FC236}">
                <a16:creationId xmlns:a16="http://schemas.microsoft.com/office/drawing/2014/main" id="{D6FEB915-04B8-8FEB-9477-90BFE3707DE9}"/>
              </a:ext>
            </a:extLst>
          </p:cNvPr>
          <p:cNvSpPr/>
          <p:nvPr/>
        </p:nvSpPr>
        <p:spPr>
          <a:xfrm>
            <a:off x="5034154" y="4849566"/>
            <a:ext cx="914400" cy="914400"/>
          </a:xfrm>
          <a:prstGeom prst="ellipse">
            <a:avLst/>
          </a:prstGeom>
          <a:solidFill>
            <a:srgbClr val="517A9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a:extLst>
              <a:ext uri="{FF2B5EF4-FFF2-40B4-BE49-F238E27FC236}">
                <a16:creationId xmlns:a16="http://schemas.microsoft.com/office/drawing/2014/main" id="{C9697A70-C7CB-AD76-CEFC-480230BBC4DB}"/>
              </a:ext>
            </a:extLst>
          </p:cNvPr>
          <p:cNvSpPr txBox="1"/>
          <p:nvPr/>
        </p:nvSpPr>
        <p:spPr>
          <a:xfrm>
            <a:off x="6284415" y="4637095"/>
            <a:ext cx="4905602" cy="1631216"/>
          </a:xfrm>
          <a:prstGeom prst="rect">
            <a:avLst/>
          </a:prstGeom>
          <a:noFill/>
        </p:spPr>
        <p:txBody>
          <a:bodyPr wrap="square" rtlCol="0">
            <a:spAutoFit/>
          </a:bodyPr>
          <a:lstStyle/>
          <a:p>
            <a:r>
              <a:rPr lang="en-US" sz="2000" dirty="0"/>
              <a:t>For culturally or linguistically diverse students that are enrolled and pursuing their</a:t>
            </a:r>
          </a:p>
          <a:p>
            <a:r>
              <a:rPr lang="en-US" sz="2000" dirty="0"/>
              <a:t>preliminary licensure for teaching, school counseling, school social work, and school psychology.</a:t>
            </a:r>
          </a:p>
        </p:txBody>
      </p:sp>
      <p:sp>
        <p:nvSpPr>
          <p:cNvPr id="5" name="TextBox 4">
            <a:extLst>
              <a:ext uri="{FF2B5EF4-FFF2-40B4-BE49-F238E27FC236}">
                <a16:creationId xmlns:a16="http://schemas.microsoft.com/office/drawing/2014/main" id="{C8174F38-1965-8E95-7F44-00B0C302494D}"/>
              </a:ext>
            </a:extLst>
          </p:cNvPr>
          <p:cNvSpPr txBox="1"/>
          <p:nvPr/>
        </p:nvSpPr>
        <p:spPr>
          <a:xfrm>
            <a:off x="6281564" y="2274993"/>
            <a:ext cx="3850610" cy="707886"/>
          </a:xfrm>
          <a:prstGeom prst="rect">
            <a:avLst/>
          </a:prstGeom>
          <a:noFill/>
        </p:spPr>
        <p:txBody>
          <a:bodyPr wrap="square" rtlCol="0">
            <a:spAutoFit/>
          </a:bodyPr>
          <a:lstStyle/>
          <a:p>
            <a:r>
              <a:rPr lang="en-US" sz="2000" dirty="0"/>
              <a:t>For students with financial need attending participating programs</a:t>
            </a:r>
          </a:p>
        </p:txBody>
      </p:sp>
    </p:spTree>
    <p:extLst>
      <p:ext uri="{BB962C8B-B14F-4D97-AF65-F5344CB8AC3E}">
        <p14:creationId xmlns:p14="http://schemas.microsoft.com/office/powerpoint/2010/main" val="39043786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duate holding cap in hand in sunset">
            <a:extLst>
              <a:ext uri="{FF2B5EF4-FFF2-40B4-BE49-F238E27FC236}">
                <a16:creationId xmlns:a16="http://schemas.microsoft.com/office/drawing/2014/main" id="{8C22F46C-6017-A085-AED5-04420881EB1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096" y="0"/>
            <a:ext cx="12192000" cy="4579401"/>
          </a:xfrm>
          <a:prstGeom prst="rect">
            <a:avLst/>
          </a:prstGeom>
        </p:spPr>
      </p:pic>
      <p:sp>
        <p:nvSpPr>
          <p:cNvPr id="16" name="Rectangle 15">
            <a:extLst>
              <a:ext uri="{FF2B5EF4-FFF2-40B4-BE49-F238E27FC236}">
                <a16:creationId xmlns:a16="http://schemas.microsoft.com/office/drawing/2014/main" id="{630E9FFD-F54E-C0F8-9179-E44499592317}"/>
              </a:ext>
            </a:extLst>
          </p:cNvPr>
          <p:cNvSpPr/>
          <p:nvPr/>
        </p:nvSpPr>
        <p:spPr>
          <a:xfrm>
            <a:off x="0" y="3429000"/>
            <a:ext cx="12192000" cy="892627"/>
          </a:xfrm>
          <a:prstGeom prst="rect">
            <a:avLst/>
          </a:prstGeom>
          <a:solidFill>
            <a:schemeClr val="accent1">
              <a:alpha val="7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ADAEE69C-1C7F-7039-63D5-80ED96ADF078}"/>
              </a:ext>
            </a:extLst>
          </p:cNvPr>
          <p:cNvSpPr txBox="1"/>
          <p:nvPr/>
        </p:nvSpPr>
        <p:spPr>
          <a:xfrm>
            <a:off x="391886" y="3490592"/>
            <a:ext cx="486591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Financial Aid Terms</a:t>
            </a:r>
          </a:p>
        </p:txBody>
      </p:sp>
      <p:sp>
        <p:nvSpPr>
          <p:cNvPr id="11" name="TextBox 10">
            <a:extLst>
              <a:ext uri="{FF2B5EF4-FFF2-40B4-BE49-F238E27FC236}">
                <a16:creationId xmlns:a16="http://schemas.microsoft.com/office/drawing/2014/main" id="{BAA8F53A-2A13-00C7-C9D4-01A6E1A77923}"/>
              </a:ext>
            </a:extLst>
          </p:cNvPr>
          <p:cNvSpPr txBox="1"/>
          <p:nvPr/>
        </p:nvSpPr>
        <p:spPr>
          <a:xfrm>
            <a:off x="1528572" y="4566851"/>
            <a:ext cx="304495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Getting Started</a:t>
            </a:r>
          </a:p>
        </p:txBody>
      </p:sp>
      <p:sp>
        <p:nvSpPr>
          <p:cNvPr id="12" name="TextBox 11">
            <a:extLst>
              <a:ext uri="{FF2B5EF4-FFF2-40B4-BE49-F238E27FC236}">
                <a16:creationId xmlns:a16="http://schemas.microsoft.com/office/drawing/2014/main" id="{E8EF7704-7DBE-F89E-249E-DC895B9F45D3}"/>
              </a:ext>
            </a:extLst>
          </p:cNvPr>
          <p:cNvSpPr txBox="1"/>
          <p:nvPr/>
        </p:nvSpPr>
        <p:spPr>
          <a:xfrm>
            <a:off x="4573524" y="4579180"/>
            <a:ext cx="304495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Types of Financial Aid</a:t>
            </a:r>
          </a:p>
        </p:txBody>
      </p:sp>
      <p:sp>
        <p:nvSpPr>
          <p:cNvPr id="14" name="TextBox 13">
            <a:extLst>
              <a:ext uri="{FF2B5EF4-FFF2-40B4-BE49-F238E27FC236}">
                <a16:creationId xmlns:a16="http://schemas.microsoft.com/office/drawing/2014/main" id="{CB24E2B1-43CA-317F-F81C-B7C429C3353F}"/>
              </a:ext>
            </a:extLst>
          </p:cNvPr>
          <p:cNvSpPr txBox="1"/>
          <p:nvPr/>
        </p:nvSpPr>
        <p:spPr>
          <a:xfrm>
            <a:off x="7618476" y="4579180"/>
            <a:ext cx="304495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Student Loans</a:t>
            </a:r>
          </a:p>
        </p:txBody>
      </p:sp>
    </p:spTree>
    <p:extLst>
      <p:ext uri="{BB962C8B-B14F-4D97-AF65-F5344CB8AC3E}">
        <p14:creationId xmlns:p14="http://schemas.microsoft.com/office/powerpoint/2010/main" val="18413168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ear view of person in academic regalia">
            <a:extLst>
              <a:ext uri="{FF2B5EF4-FFF2-40B4-BE49-F238E27FC236}">
                <a16:creationId xmlns:a16="http://schemas.microsoft.com/office/drawing/2014/main" id="{8C22F46C-6017-A085-AED5-04420881EB15}"/>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0" y="0"/>
            <a:ext cx="12192000" cy="4579401"/>
          </a:xfrm>
          <a:prstGeom prst="rect">
            <a:avLst/>
          </a:prstGeom>
        </p:spPr>
      </p:pic>
      <p:sp>
        <p:nvSpPr>
          <p:cNvPr id="2" name="Rectangle 1">
            <a:extLst>
              <a:ext uri="{FF2B5EF4-FFF2-40B4-BE49-F238E27FC236}">
                <a16:creationId xmlns:a16="http://schemas.microsoft.com/office/drawing/2014/main" id="{E1150EE3-6020-1240-A67C-43F47B6CC5DE}"/>
              </a:ext>
            </a:extLst>
          </p:cNvPr>
          <p:cNvSpPr/>
          <p:nvPr/>
        </p:nvSpPr>
        <p:spPr>
          <a:xfrm>
            <a:off x="0" y="3429000"/>
            <a:ext cx="12192000" cy="892627"/>
          </a:xfrm>
          <a:prstGeom prst="rect">
            <a:avLst/>
          </a:prstGeom>
          <a:solidFill>
            <a:schemeClr val="accent1">
              <a:alpha val="79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DAEE69C-1C7F-7039-63D5-80ED96ADF078}"/>
              </a:ext>
            </a:extLst>
          </p:cNvPr>
          <p:cNvSpPr txBox="1"/>
          <p:nvPr/>
        </p:nvSpPr>
        <p:spPr>
          <a:xfrm>
            <a:off x="457201" y="3490592"/>
            <a:ext cx="4865914" cy="769441"/>
          </a:xfrm>
          <a:prstGeom prst="rect">
            <a:avLst/>
          </a:prstGeom>
          <a:noFill/>
        </p:spPr>
        <p:txBody>
          <a:bodyPr wrap="square" rtlCol="0">
            <a:spAutoFit/>
          </a:bodyPr>
          <a:lstStyle/>
          <a:p>
            <a:r>
              <a:rPr lang="en-US" sz="4400" b="1" dirty="0">
                <a:solidFill>
                  <a:schemeClr val="bg1"/>
                </a:solidFill>
              </a:rPr>
              <a:t>OSAC Scholarships</a:t>
            </a:r>
          </a:p>
        </p:txBody>
      </p:sp>
      <p:sp>
        <p:nvSpPr>
          <p:cNvPr id="11" name="TextBox 10">
            <a:extLst>
              <a:ext uri="{FF2B5EF4-FFF2-40B4-BE49-F238E27FC236}">
                <a16:creationId xmlns:a16="http://schemas.microsoft.com/office/drawing/2014/main" id="{BAA8F53A-2A13-00C7-C9D4-01A6E1A77923}"/>
              </a:ext>
            </a:extLst>
          </p:cNvPr>
          <p:cNvSpPr txBox="1"/>
          <p:nvPr/>
        </p:nvSpPr>
        <p:spPr>
          <a:xfrm>
            <a:off x="0" y="4748403"/>
            <a:ext cx="3044952" cy="461665"/>
          </a:xfrm>
          <a:prstGeom prst="rect">
            <a:avLst/>
          </a:prstGeom>
          <a:noFill/>
          <a:ln>
            <a:noFill/>
          </a:ln>
        </p:spPr>
        <p:txBody>
          <a:bodyPr wrap="square" rtlCol="0">
            <a:spAutoFit/>
          </a:bodyPr>
          <a:lstStyle/>
          <a:p>
            <a:pPr algn="ctr"/>
            <a:r>
              <a:rPr lang="en-US" sz="2400" b="1" dirty="0"/>
              <a:t>Overview</a:t>
            </a:r>
          </a:p>
        </p:txBody>
      </p:sp>
      <p:sp>
        <p:nvSpPr>
          <p:cNvPr id="12" name="TextBox 11">
            <a:extLst>
              <a:ext uri="{FF2B5EF4-FFF2-40B4-BE49-F238E27FC236}">
                <a16:creationId xmlns:a16="http://schemas.microsoft.com/office/drawing/2014/main" id="{E8EF7704-7DBE-F89E-249E-DC895B9F45D3}"/>
              </a:ext>
            </a:extLst>
          </p:cNvPr>
          <p:cNvSpPr txBox="1"/>
          <p:nvPr/>
        </p:nvSpPr>
        <p:spPr>
          <a:xfrm>
            <a:off x="3044952" y="4748401"/>
            <a:ext cx="3044952" cy="461665"/>
          </a:xfrm>
          <a:prstGeom prst="rect">
            <a:avLst/>
          </a:prstGeom>
          <a:noFill/>
          <a:ln>
            <a:noFill/>
          </a:ln>
        </p:spPr>
        <p:txBody>
          <a:bodyPr wrap="square" rtlCol="0">
            <a:spAutoFit/>
          </a:bodyPr>
          <a:lstStyle/>
          <a:p>
            <a:pPr algn="ctr"/>
            <a:r>
              <a:rPr lang="en-US" sz="2400" b="1" dirty="0"/>
              <a:t>Transcripts</a:t>
            </a:r>
          </a:p>
        </p:txBody>
      </p:sp>
      <p:sp>
        <p:nvSpPr>
          <p:cNvPr id="3" name="TextBox 2">
            <a:extLst>
              <a:ext uri="{FF2B5EF4-FFF2-40B4-BE49-F238E27FC236}">
                <a16:creationId xmlns:a16="http://schemas.microsoft.com/office/drawing/2014/main" id="{22255660-92CE-A9AB-EE0C-C06273DFCDE9}"/>
              </a:ext>
            </a:extLst>
          </p:cNvPr>
          <p:cNvSpPr txBox="1"/>
          <p:nvPr/>
        </p:nvSpPr>
        <p:spPr>
          <a:xfrm>
            <a:off x="6089904" y="4748401"/>
            <a:ext cx="3044952" cy="461665"/>
          </a:xfrm>
          <a:prstGeom prst="rect">
            <a:avLst/>
          </a:prstGeom>
          <a:noFill/>
          <a:ln>
            <a:noFill/>
          </a:ln>
        </p:spPr>
        <p:txBody>
          <a:bodyPr wrap="square" rtlCol="0">
            <a:spAutoFit/>
          </a:bodyPr>
          <a:lstStyle/>
          <a:p>
            <a:pPr algn="ctr"/>
            <a:r>
              <a:rPr lang="en-US" sz="2400" b="1" dirty="0"/>
              <a:t>Personal Statements</a:t>
            </a:r>
          </a:p>
        </p:txBody>
      </p:sp>
      <p:sp>
        <p:nvSpPr>
          <p:cNvPr id="4" name="TextBox 3">
            <a:extLst>
              <a:ext uri="{FF2B5EF4-FFF2-40B4-BE49-F238E27FC236}">
                <a16:creationId xmlns:a16="http://schemas.microsoft.com/office/drawing/2014/main" id="{8E59EEC1-2308-CC70-EFA6-44D983DBC359}"/>
              </a:ext>
            </a:extLst>
          </p:cNvPr>
          <p:cNvSpPr txBox="1"/>
          <p:nvPr/>
        </p:nvSpPr>
        <p:spPr>
          <a:xfrm>
            <a:off x="9147048" y="4748401"/>
            <a:ext cx="3044952" cy="461665"/>
          </a:xfrm>
          <a:prstGeom prst="rect">
            <a:avLst/>
          </a:prstGeom>
          <a:noFill/>
          <a:ln>
            <a:noFill/>
          </a:ln>
        </p:spPr>
        <p:txBody>
          <a:bodyPr wrap="square" rtlCol="0">
            <a:spAutoFit/>
          </a:bodyPr>
          <a:lstStyle/>
          <a:p>
            <a:pPr algn="ctr"/>
            <a:r>
              <a:rPr lang="en-US" sz="2400" b="1" dirty="0"/>
              <a:t>Activities Chart</a:t>
            </a:r>
          </a:p>
        </p:txBody>
      </p:sp>
    </p:spTree>
    <p:extLst>
      <p:ext uri="{BB962C8B-B14F-4D97-AF65-F5344CB8AC3E}">
        <p14:creationId xmlns:p14="http://schemas.microsoft.com/office/powerpoint/2010/main" val="27524385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AC569FE7-CF2D-4A82-B8CC-C4CFC9A23075}"/>
              </a:ext>
            </a:extLst>
          </p:cNvPr>
          <p:cNvGrpSpPr/>
          <p:nvPr/>
        </p:nvGrpSpPr>
        <p:grpSpPr>
          <a:xfrm>
            <a:off x="413906" y="346363"/>
            <a:ext cx="6291694" cy="996864"/>
            <a:chOff x="838200" y="339436"/>
            <a:chExt cx="4185526" cy="996864"/>
          </a:xfrm>
        </p:grpSpPr>
        <p:sp>
          <p:nvSpPr>
            <p:cNvPr id="17" name="TextBox 16">
              <a:extLst>
                <a:ext uri="{FF2B5EF4-FFF2-40B4-BE49-F238E27FC236}">
                  <a16:creationId xmlns:a16="http://schemas.microsoft.com/office/drawing/2014/main" id="{D03D9AAD-23D8-429B-8722-697F25BB7039}"/>
                </a:ext>
              </a:extLst>
            </p:cNvPr>
            <p:cNvSpPr txBox="1"/>
            <p:nvPr/>
          </p:nvSpPr>
          <p:spPr>
            <a:xfrm>
              <a:off x="838200" y="339436"/>
              <a:ext cx="399703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4"/>
                  </a:solidFill>
                  <a:effectLst/>
                  <a:uLnTx/>
                  <a:uFillTx/>
                  <a:latin typeface="Arial" panose="020B0604020202020204" pitchFamily="34" charset="0"/>
                  <a:ea typeface="+mn-ea"/>
                  <a:cs typeface="Arial" panose="020B0604020202020204" pitchFamily="34" charset="0"/>
                </a:rPr>
                <a:t>What Are The Parts Of The </a:t>
              </a:r>
            </a:p>
          </p:txBody>
        </p:sp>
        <p:sp>
          <p:nvSpPr>
            <p:cNvPr id="18" name="TextBox 17">
              <a:extLst>
                <a:ext uri="{FF2B5EF4-FFF2-40B4-BE49-F238E27FC236}">
                  <a16:creationId xmlns:a16="http://schemas.microsoft.com/office/drawing/2014/main" id="{1E6ACDB7-F5B6-4A9A-9D8D-6AD4641C4253}"/>
                </a:ext>
              </a:extLst>
            </p:cNvPr>
            <p:cNvSpPr txBox="1"/>
            <p:nvPr/>
          </p:nvSpPr>
          <p:spPr>
            <a:xfrm>
              <a:off x="838200" y="566859"/>
              <a:ext cx="418552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OSAC </a:t>
              </a:r>
              <a:r>
                <a:rPr kumimoji="0" lang="en-US" sz="44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Scholarships</a:t>
              </a:r>
              <a:endParaRPr kumimoji="0" lang="en-US" sz="50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p:txBody>
        </p:sp>
      </p:grpSp>
      <p:grpSp>
        <p:nvGrpSpPr>
          <p:cNvPr id="74" name="Group 73">
            <a:extLst>
              <a:ext uri="{FF2B5EF4-FFF2-40B4-BE49-F238E27FC236}">
                <a16:creationId xmlns:a16="http://schemas.microsoft.com/office/drawing/2014/main" id="{93F45501-4987-49D2-BB0C-55474C0D6480}"/>
              </a:ext>
            </a:extLst>
          </p:cNvPr>
          <p:cNvGrpSpPr/>
          <p:nvPr/>
        </p:nvGrpSpPr>
        <p:grpSpPr>
          <a:xfrm>
            <a:off x="136459" y="410081"/>
            <a:ext cx="11919081" cy="6447919"/>
            <a:chOff x="49241" y="694617"/>
            <a:chExt cx="11919081" cy="6447919"/>
          </a:xfrm>
        </p:grpSpPr>
        <p:grpSp>
          <p:nvGrpSpPr>
            <p:cNvPr id="67" name="Group 66">
              <a:extLst>
                <a:ext uri="{FF2B5EF4-FFF2-40B4-BE49-F238E27FC236}">
                  <a16:creationId xmlns:a16="http://schemas.microsoft.com/office/drawing/2014/main" id="{6EA8D13D-6905-4FFA-BF20-C14F1E642EA0}"/>
                </a:ext>
              </a:extLst>
            </p:cNvPr>
            <p:cNvGrpSpPr/>
            <p:nvPr/>
          </p:nvGrpSpPr>
          <p:grpSpPr>
            <a:xfrm>
              <a:off x="4379495" y="694617"/>
              <a:ext cx="3578984" cy="6447919"/>
              <a:chOff x="4379495" y="694617"/>
              <a:chExt cx="3578984" cy="6447919"/>
            </a:xfrm>
          </p:grpSpPr>
          <p:sp>
            <p:nvSpPr>
              <p:cNvPr id="37" name="TextBox 36">
                <a:extLst>
                  <a:ext uri="{FF2B5EF4-FFF2-40B4-BE49-F238E27FC236}">
                    <a16:creationId xmlns:a16="http://schemas.microsoft.com/office/drawing/2014/main" id="{C1E705D2-61E7-4626-B704-BF5FF9BF42D2}"/>
                  </a:ext>
                </a:extLst>
              </p:cNvPr>
              <p:cNvSpPr txBox="1"/>
              <p:nvPr/>
            </p:nvSpPr>
            <p:spPr>
              <a:xfrm>
                <a:off x="4379495" y="694617"/>
                <a:ext cx="3578984" cy="6447919"/>
              </a:xfrm>
              <a:prstGeom prst="rect">
                <a:avLst/>
              </a:prstGeom>
              <a:noFill/>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1300" b="0" i="0" u="none" strike="noStrike" kern="1200" cap="none" spc="0" normalizeH="0" baseline="0" noProof="0" dirty="0">
                    <a:ln>
                      <a:noFill/>
                    </a:ln>
                    <a:solidFill>
                      <a:srgbClr val="0E7973"/>
                    </a:solidFill>
                    <a:effectLst/>
                    <a:uLnTx/>
                    <a:uFillTx/>
                    <a:latin typeface="Arial Black" panose="020B0A04020102020204" pitchFamily="34" charset="0"/>
                    <a:ea typeface="+mn-ea"/>
                    <a:cs typeface="+mn-cs"/>
                  </a:rPr>
                  <a:t>$</a:t>
                </a:r>
              </a:p>
            </p:txBody>
          </p:sp>
          <p:pic>
            <p:nvPicPr>
              <p:cNvPr id="39" name="Graphic 38" descr="School boy with solid fill">
                <a:extLst>
                  <a:ext uri="{FF2B5EF4-FFF2-40B4-BE49-F238E27FC236}">
                    <a16:creationId xmlns:a16="http://schemas.microsoft.com/office/drawing/2014/main" id="{688BC915-4E79-402C-8D10-EC5B1405911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10353" y="2245071"/>
                <a:ext cx="822960" cy="822960"/>
              </a:xfrm>
              <a:prstGeom prst="rect">
                <a:avLst/>
              </a:prstGeom>
            </p:spPr>
          </p:pic>
          <p:pic>
            <p:nvPicPr>
              <p:cNvPr id="41" name="Graphic 40" descr="Pencil with solid fill">
                <a:extLst>
                  <a:ext uri="{FF2B5EF4-FFF2-40B4-BE49-F238E27FC236}">
                    <a16:creationId xmlns:a16="http://schemas.microsoft.com/office/drawing/2014/main" id="{316504B6-6441-411D-AA90-D14D5CC84C3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802376">
                <a:off x="4980537" y="4593430"/>
                <a:ext cx="822960" cy="822960"/>
              </a:xfrm>
              <a:prstGeom prst="rect">
                <a:avLst/>
              </a:prstGeom>
            </p:spPr>
          </p:pic>
          <p:pic>
            <p:nvPicPr>
              <p:cNvPr id="43" name="Graphic 42" descr="Checklist with solid fill">
                <a:extLst>
                  <a:ext uri="{FF2B5EF4-FFF2-40B4-BE49-F238E27FC236}">
                    <a16:creationId xmlns:a16="http://schemas.microsoft.com/office/drawing/2014/main" id="{97AE9568-BA18-41B6-8990-A72EB252CC1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719046">
                <a:off x="6652750" y="4821873"/>
                <a:ext cx="731520" cy="731520"/>
              </a:xfrm>
              <a:prstGeom prst="rect">
                <a:avLst/>
              </a:prstGeom>
            </p:spPr>
          </p:pic>
          <p:pic>
            <p:nvPicPr>
              <p:cNvPr id="44" name="Graphic 43" descr="Climbing with solid fill">
                <a:extLst>
                  <a:ext uri="{FF2B5EF4-FFF2-40B4-BE49-F238E27FC236}">
                    <a16:creationId xmlns:a16="http://schemas.microsoft.com/office/drawing/2014/main" id="{DA1173FF-9C9A-4C82-9AD3-A0E303C4705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522163" y="3625199"/>
                <a:ext cx="730463" cy="730463"/>
              </a:xfrm>
              <a:prstGeom prst="rect">
                <a:avLst/>
              </a:prstGeom>
            </p:spPr>
          </p:pic>
          <p:pic>
            <p:nvPicPr>
              <p:cNvPr id="45" name="Graphic 44" descr="Miscellaneous with solid fill">
                <a:extLst>
                  <a:ext uri="{FF2B5EF4-FFF2-40B4-BE49-F238E27FC236}">
                    <a16:creationId xmlns:a16="http://schemas.microsoft.com/office/drawing/2014/main" id="{795F3713-D34B-4379-A9DC-7CDE887733A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522163" y="2023209"/>
                <a:ext cx="914400" cy="914400"/>
              </a:xfrm>
              <a:prstGeom prst="rect">
                <a:avLst/>
              </a:prstGeom>
            </p:spPr>
          </p:pic>
        </p:grpSp>
        <p:grpSp>
          <p:nvGrpSpPr>
            <p:cNvPr id="71" name="Group 70">
              <a:extLst>
                <a:ext uri="{FF2B5EF4-FFF2-40B4-BE49-F238E27FC236}">
                  <a16:creationId xmlns:a16="http://schemas.microsoft.com/office/drawing/2014/main" id="{402154BC-C764-4E3F-83B7-41E5D5EE8AC1}"/>
                </a:ext>
              </a:extLst>
            </p:cNvPr>
            <p:cNvGrpSpPr/>
            <p:nvPr/>
          </p:nvGrpSpPr>
          <p:grpSpPr>
            <a:xfrm>
              <a:off x="49241" y="2329269"/>
              <a:ext cx="4524321" cy="1015663"/>
              <a:chOff x="49241" y="2329269"/>
              <a:chExt cx="4524321" cy="1015663"/>
            </a:xfrm>
          </p:grpSpPr>
          <p:sp>
            <p:nvSpPr>
              <p:cNvPr id="46" name="TextBox 45">
                <a:extLst>
                  <a:ext uri="{FF2B5EF4-FFF2-40B4-BE49-F238E27FC236}">
                    <a16:creationId xmlns:a16="http://schemas.microsoft.com/office/drawing/2014/main" id="{8358CD8C-7473-4413-94BA-C1DA01385336}"/>
                  </a:ext>
                </a:extLst>
              </p:cNvPr>
              <p:cNvSpPr txBox="1"/>
              <p:nvPr/>
            </p:nvSpPr>
            <p:spPr>
              <a:xfrm>
                <a:off x="49241" y="2329269"/>
                <a:ext cx="3368842" cy="1015663"/>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A476E"/>
                    </a:solidFill>
                    <a:effectLst/>
                    <a:uLnTx/>
                    <a:uFillTx/>
                    <a:latin typeface="Calibri" panose="020F0502020204030204"/>
                    <a:ea typeface="+mn-ea"/>
                    <a:cs typeface="+mn-cs"/>
                  </a:rPr>
                  <a:t>Student Profile: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Basic contact information and background questions</a:t>
                </a:r>
              </a:p>
            </p:txBody>
          </p:sp>
          <p:cxnSp>
            <p:nvCxnSpPr>
              <p:cNvPr id="51" name="Straight Connector 50">
                <a:extLst>
                  <a:ext uri="{FF2B5EF4-FFF2-40B4-BE49-F238E27FC236}">
                    <a16:creationId xmlns:a16="http://schemas.microsoft.com/office/drawing/2014/main" id="{977F8455-5697-4995-90A0-EF02DDDC972E}"/>
                  </a:ext>
                </a:extLst>
              </p:cNvPr>
              <p:cNvCxnSpPr>
                <a:cxnSpLocks/>
              </p:cNvCxnSpPr>
              <p:nvPr/>
            </p:nvCxnSpPr>
            <p:spPr>
              <a:xfrm>
                <a:off x="3418083" y="2534112"/>
                <a:ext cx="1155479" cy="0"/>
              </a:xfrm>
              <a:prstGeom prst="line">
                <a:avLst/>
              </a:prstGeom>
              <a:ln>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grpSp>
        <p:grpSp>
          <p:nvGrpSpPr>
            <p:cNvPr id="72" name="Group 71">
              <a:extLst>
                <a:ext uri="{FF2B5EF4-FFF2-40B4-BE49-F238E27FC236}">
                  <a16:creationId xmlns:a16="http://schemas.microsoft.com/office/drawing/2014/main" id="{3B02E917-CC7D-453E-910A-DE8558FE16F9}"/>
                </a:ext>
              </a:extLst>
            </p:cNvPr>
            <p:cNvGrpSpPr/>
            <p:nvPr/>
          </p:nvGrpSpPr>
          <p:grpSpPr>
            <a:xfrm>
              <a:off x="139472" y="4763504"/>
              <a:ext cx="4434090" cy="1323439"/>
              <a:chOff x="139472" y="4763504"/>
              <a:chExt cx="4434090" cy="1323439"/>
            </a:xfrm>
          </p:grpSpPr>
          <p:sp>
            <p:nvSpPr>
              <p:cNvPr id="47" name="TextBox 46">
                <a:extLst>
                  <a:ext uri="{FF2B5EF4-FFF2-40B4-BE49-F238E27FC236}">
                    <a16:creationId xmlns:a16="http://schemas.microsoft.com/office/drawing/2014/main" id="{F4AC0DC6-E7BC-4AB4-932E-05303A47A43F}"/>
                  </a:ext>
                </a:extLst>
              </p:cNvPr>
              <p:cNvSpPr txBox="1"/>
              <p:nvPr/>
            </p:nvSpPr>
            <p:spPr>
              <a:xfrm>
                <a:off x="139472" y="4763504"/>
                <a:ext cx="3368842" cy="132343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A476E"/>
                    </a:solidFill>
                    <a:effectLst/>
                    <a:uLnTx/>
                    <a:uFillTx/>
                    <a:latin typeface="Calibri" panose="020F0502020204030204"/>
                    <a:ea typeface="+mn-ea"/>
                    <a:cs typeface="+mn-cs"/>
                  </a:rPr>
                  <a:t>Personal Statements: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Three </a:t>
                </a:r>
                <a:r>
                  <a:rPr lang="en-US" sz="2000" dirty="0">
                    <a:solidFill>
                      <a:prstClr val="black"/>
                    </a:solidFill>
                    <a:latin typeface="Calibri" panose="020F0502020204030204"/>
                  </a:rPr>
                  <a:t>required essays and one optional essay t</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hat helps you tell your story</a:t>
                </a:r>
              </a:p>
            </p:txBody>
          </p:sp>
          <p:cxnSp>
            <p:nvCxnSpPr>
              <p:cNvPr id="53" name="Straight Connector 52">
                <a:extLst>
                  <a:ext uri="{FF2B5EF4-FFF2-40B4-BE49-F238E27FC236}">
                    <a16:creationId xmlns:a16="http://schemas.microsoft.com/office/drawing/2014/main" id="{451AD2BE-B065-4BC0-918F-62AD74C0D283}"/>
                  </a:ext>
                </a:extLst>
              </p:cNvPr>
              <p:cNvCxnSpPr>
                <a:cxnSpLocks/>
              </p:cNvCxnSpPr>
              <p:nvPr/>
            </p:nvCxnSpPr>
            <p:spPr>
              <a:xfrm>
                <a:off x="3663589" y="5004910"/>
                <a:ext cx="909973" cy="0"/>
              </a:xfrm>
              <a:prstGeom prst="line">
                <a:avLst/>
              </a:prstGeom>
              <a:ln>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grpSp>
        <p:grpSp>
          <p:nvGrpSpPr>
            <p:cNvPr id="70" name="Group 69">
              <a:extLst>
                <a:ext uri="{FF2B5EF4-FFF2-40B4-BE49-F238E27FC236}">
                  <a16:creationId xmlns:a16="http://schemas.microsoft.com/office/drawing/2014/main" id="{8C4CCB3C-46E4-426B-AE74-FE537B1329FC}"/>
                </a:ext>
              </a:extLst>
            </p:cNvPr>
            <p:cNvGrpSpPr/>
            <p:nvPr/>
          </p:nvGrpSpPr>
          <p:grpSpPr>
            <a:xfrm>
              <a:off x="7673470" y="5187633"/>
              <a:ext cx="4294852" cy="1015663"/>
              <a:chOff x="7673470" y="5187633"/>
              <a:chExt cx="4294852" cy="1015663"/>
            </a:xfrm>
          </p:grpSpPr>
          <p:sp>
            <p:nvSpPr>
              <p:cNvPr id="48" name="TextBox 47">
                <a:extLst>
                  <a:ext uri="{FF2B5EF4-FFF2-40B4-BE49-F238E27FC236}">
                    <a16:creationId xmlns:a16="http://schemas.microsoft.com/office/drawing/2014/main" id="{D45348ED-13CF-4DBC-B416-7404202FC13B}"/>
                  </a:ext>
                </a:extLst>
              </p:cNvPr>
              <p:cNvSpPr txBox="1"/>
              <p:nvPr/>
            </p:nvSpPr>
            <p:spPr>
              <a:xfrm>
                <a:off x="8389338" y="5187633"/>
                <a:ext cx="357898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A476E"/>
                    </a:solidFill>
                    <a:effectLst/>
                    <a:uLnTx/>
                    <a:uFillTx/>
                    <a:latin typeface="Calibri" panose="020F0502020204030204"/>
                    <a:ea typeface="+mn-ea"/>
                    <a:cs typeface="+mn-cs"/>
                  </a:rPr>
                  <a:t>Transcripts: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List of classes and grades, can be uploaded to the portal</a:t>
                </a:r>
              </a:p>
            </p:txBody>
          </p:sp>
          <p:cxnSp>
            <p:nvCxnSpPr>
              <p:cNvPr id="55" name="Straight Connector 54">
                <a:extLst>
                  <a:ext uri="{FF2B5EF4-FFF2-40B4-BE49-F238E27FC236}">
                    <a16:creationId xmlns:a16="http://schemas.microsoft.com/office/drawing/2014/main" id="{0CE99C3E-EFF6-4CBC-8099-2A25597BDFBC}"/>
                  </a:ext>
                </a:extLst>
              </p:cNvPr>
              <p:cNvCxnSpPr>
                <a:cxnSpLocks/>
              </p:cNvCxnSpPr>
              <p:nvPr/>
            </p:nvCxnSpPr>
            <p:spPr>
              <a:xfrm>
                <a:off x="7673470" y="5386588"/>
                <a:ext cx="671614" cy="0"/>
              </a:xfrm>
              <a:prstGeom prst="line">
                <a:avLst/>
              </a:prstGeom>
              <a:ln>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grpSp>
        <p:grpSp>
          <p:nvGrpSpPr>
            <p:cNvPr id="69" name="Group 68">
              <a:extLst>
                <a:ext uri="{FF2B5EF4-FFF2-40B4-BE49-F238E27FC236}">
                  <a16:creationId xmlns:a16="http://schemas.microsoft.com/office/drawing/2014/main" id="{A2202F1A-267B-48B9-8654-06380830F593}"/>
                </a:ext>
              </a:extLst>
            </p:cNvPr>
            <p:cNvGrpSpPr/>
            <p:nvPr/>
          </p:nvGrpSpPr>
          <p:grpSpPr>
            <a:xfrm>
              <a:off x="7673470" y="3661906"/>
              <a:ext cx="4250598" cy="1323439"/>
              <a:chOff x="7673470" y="3661906"/>
              <a:chExt cx="4250598" cy="1323439"/>
            </a:xfrm>
          </p:grpSpPr>
          <p:sp>
            <p:nvSpPr>
              <p:cNvPr id="49" name="TextBox 48">
                <a:extLst>
                  <a:ext uri="{FF2B5EF4-FFF2-40B4-BE49-F238E27FC236}">
                    <a16:creationId xmlns:a16="http://schemas.microsoft.com/office/drawing/2014/main" id="{AD1CD196-74AA-4AA5-BC4D-49E0F62EF70D}"/>
                  </a:ext>
                </a:extLst>
              </p:cNvPr>
              <p:cNvSpPr txBox="1"/>
              <p:nvPr/>
            </p:nvSpPr>
            <p:spPr>
              <a:xfrm>
                <a:off x="8345084" y="3661906"/>
                <a:ext cx="3578984"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A476E"/>
                    </a:solidFill>
                    <a:effectLst/>
                    <a:uLnTx/>
                    <a:uFillTx/>
                    <a:latin typeface="Calibri" panose="020F0502020204030204"/>
                    <a:ea typeface="+mn-ea"/>
                    <a:cs typeface="+mn-cs"/>
                  </a:rPr>
                  <a:t>Activities Chart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 breakdown of your school and volunteer activities and paid work</a:t>
                </a:r>
              </a:p>
            </p:txBody>
          </p:sp>
          <p:cxnSp>
            <p:nvCxnSpPr>
              <p:cNvPr id="57" name="Straight Connector 56">
                <a:extLst>
                  <a:ext uri="{FF2B5EF4-FFF2-40B4-BE49-F238E27FC236}">
                    <a16:creationId xmlns:a16="http://schemas.microsoft.com/office/drawing/2014/main" id="{6437DA50-73A1-4631-822E-6F902FD0BD9C}"/>
                  </a:ext>
                </a:extLst>
              </p:cNvPr>
              <p:cNvCxnSpPr>
                <a:cxnSpLocks/>
              </p:cNvCxnSpPr>
              <p:nvPr/>
            </p:nvCxnSpPr>
            <p:spPr>
              <a:xfrm>
                <a:off x="7673470" y="3799609"/>
                <a:ext cx="663230" cy="0"/>
              </a:xfrm>
              <a:prstGeom prst="line">
                <a:avLst/>
              </a:prstGeom>
              <a:ln>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grpSp>
        <p:grpSp>
          <p:nvGrpSpPr>
            <p:cNvPr id="68" name="Group 67">
              <a:extLst>
                <a:ext uri="{FF2B5EF4-FFF2-40B4-BE49-F238E27FC236}">
                  <a16:creationId xmlns:a16="http://schemas.microsoft.com/office/drawing/2014/main" id="{0C5F3BF9-7BD3-4E02-923C-484385CCF54E}"/>
                </a:ext>
              </a:extLst>
            </p:cNvPr>
            <p:cNvGrpSpPr/>
            <p:nvPr/>
          </p:nvGrpSpPr>
          <p:grpSpPr>
            <a:xfrm>
              <a:off x="7665086" y="2136179"/>
              <a:ext cx="4258982" cy="1015663"/>
              <a:chOff x="7665086" y="2136179"/>
              <a:chExt cx="4258982" cy="1015663"/>
            </a:xfrm>
          </p:grpSpPr>
          <p:sp>
            <p:nvSpPr>
              <p:cNvPr id="50" name="TextBox 49">
                <a:extLst>
                  <a:ext uri="{FF2B5EF4-FFF2-40B4-BE49-F238E27FC236}">
                    <a16:creationId xmlns:a16="http://schemas.microsoft.com/office/drawing/2014/main" id="{6684018C-E90C-41D0-BBD9-C7A51C27F763}"/>
                  </a:ext>
                </a:extLst>
              </p:cNvPr>
              <p:cNvSpPr txBox="1"/>
              <p:nvPr/>
            </p:nvSpPr>
            <p:spPr>
              <a:xfrm>
                <a:off x="8345084" y="2136179"/>
                <a:ext cx="357898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A476E"/>
                    </a:solidFill>
                    <a:effectLst/>
                    <a:uLnTx/>
                    <a:uFillTx/>
                    <a:latin typeface="Calibri" panose="020F0502020204030204"/>
                    <a:ea typeface="+mn-ea"/>
                    <a:cs typeface="+mn-cs"/>
                  </a:rPr>
                  <a:t>Other Documentation: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Additional information required by some scholarships</a:t>
                </a:r>
              </a:p>
            </p:txBody>
          </p:sp>
          <p:cxnSp>
            <p:nvCxnSpPr>
              <p:cNvPr id="59" name="Straight Connector 58">
                <a:extLst>
                  <a:ext uri="{FF2B5EF4-FFF2-40B4-BE49-F238E27FC236}">
                    <a16:creationId xmlns:a16="http://schemas.microsoft.com/office/drawing/2014/main" id="{34A8B545-FA89-41C0-A7FB-4219CC267755}"/>
                  </a:ext>
                </a:extLst>
              </p:cNvPr>
              <p:cNvCxnSpPr>
                <a:cxnSpLocks/>
              </p:cNvCxnSpPr>
              <p:nvPr/>
            </p:nvCxnSpPr>
            <p:spPr>
              <a:xfrm>
                <a:off x="7665086" y="2295241"/>
                <a:ext cx="671614" cy="0"/>
              </a:xfrm>
              <a:prstGeom prst="line">
                <a:avLst/>
              </a:prstGeom>
              <a:ln>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grpSp>
      </p:grpSp>
      <p:sp>
        <p:nvSpPr>
          <p:cNvPr id="73" name="TextBox 72">
            <a:extLst>
              <a:ext uri="{FF2B5EF4-FFF2-40B4-BE49-F238E27FC236}">
                <a16:creationId xmlns:a16="http://schemas.microsoft.com/office/drawing/2014/main" id="{30C3A422-402C-4EEE-B041-8FA76CEB4C8C}"/>
              </a:ext>
            </a:extLst>
          </p:cNvPr>
          <p:cNvSpPr txBox="1"/>
          <p:nvPr/>
        </p:nvSpPr>
        <p:spPr>
          <a:xfrm>
            <a:off x="3763340" y="6284214"/>
            <a:ext cx="48112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44546A"/>
                </a:solidFill>
                <a:effectLst/>
                <a:uLnTx/>
                <a:uFillTx/>
                <a:latin typeface="Calibri" panose="020F0502020204030204"/>
                <a:ea typeface="+mn-ea"/>
                <a:cs typeface="+mn-cs"/>
              </a:rPr>
              <a:t>One application… up to 600 scholarships</a:t>
            </a:r>
          </a:p>
        </p:txBody>
      </p:sp>
    </p:spTree>
    <p:extLst>
      <p:ext uri="{BB962C8B-B14F-4D97-AF65-F5344CB8AC3E}">
        <p14:creationId xmlns:p14="http://schemas.microsoft.com/office/powerpoint/2010/main" val="9512435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46DAA7D-B654-40F7-942F-6F97E92D3CE5}"/>
              </a:ext>
            </a:extLst>
          </p:cNvPr>
          <p:cNvGrpSpPr/>
          <p:nvPr/>
        </p:nvGrpSpPr>
        <p:grpSpPr>
          <a:xfrm>
            <a:off x="413906" y="346363"/>
            <a:ext cx="7206094" cy="996864"/>
            <a:chOff x="838200" y="339436"/>
            <a:chExt cx="4793827" cy="996864"/>
          </a:xfrm>
        </p:grpSpPr>
        <p:sp>
          <p:nvSpPr>
            <p:cNvPr id="3" name="TextBox 2">
              <a:extLst>
                <a:ext uri="{FF2B5EF4-FFF2-40B4-BE49-F238E27FC236}">
                  <a16:creationId xmlns:a16="http://schemas.microsoft.com/office/drawing/2014/main" id="{4FABD63C-C1C7-40D1-AEB0-04A1714A455E}"/>
                </a:ext>
              </a:extLst>
            </p:cNvPr>
            <p:cNvSpPr txBox="1"/>
            <p:nvPr/>
          </p:nvSpPr>
          <p:spPr>
            <a:xfrm>
              <a:off x="838200" y="339436"/>
              <a:ext cx="3997036" cy="400110"/>
            </a:xfrm>
            <a:prstGeom prst="rect">
              <a:avLst/>
            </a:prstGeom>
            <a:noFill/>
          </p:spPr>
          <p:txBody>
            <a:bodyPr wrap="square" rtlCol="0">
              <a:spAutoFit/>
            </a:bodyPr>
            <a:lstStyle/>
            <a:p>
              <a:r>
                <a:rPr lang="en-US" sz="2000" dirty="0">
                  <a:solidFill>
                    <a:schemeClr val="accent5"/>
                  </a:solidFill>
                  <a:latin typeface="Arial" panose="020B0604020202020204" pitchFamily="34" charset="0"/>
                  <a:cs typeface="Arial" panose="020B0604020202020204" pitchFamily="34" charset="0"/>
                </a:rPr>
                <a:t>Mark Your Calendars</a:t>
              </a:r>
            </a:p>
          </p:txBody>
        </p:sp>
        <p:sp>
          <p:nvSpPr>
            <p:cNvPr id="4" name="TextBox 3">
              <a:extLst>
                <a:ext uri="{FF2B5EF4-FFF2-40B4-BE49-F238E27FC236}">
                  <a16:creationId xmlns:a16="http://schemas.microsoft.com/office/drawing/2014/main" id="{35925264-227C-46E1-A15C-83A589998E46}"/>
                </a:ext>
              </a:extLst>
            </p:cNvPr>
            <p:cNvSpPr txBox="1"/>
            <p:nvPr/>
          </p:nvSpPr>
          <p:spPr>
            <a:xfrm>
              <a:off x="838200" y="566859"/>
              <a:ext cx="4793827" cy="769441"/>
            </a:xfrm>
            <a:prstGeom prst="rect">
              <a:avLst/>
            </a:prstGeom>
            <a:noFill/>
          </p:spPr>
          <p:txBody>
            <a:bodyPr wrap="square" rtlCol="0">
              <a:spAutoFit/>
            </a:bodyPr>
            <a:lstStyle/>
            <a:p>
              <a:r>
                <a:rPr lang="en-US" sz="4000" dirty="0">
                  <a:latin typeface="Arial Black" panose="020B0A04020102020204" pitchFamily="34" charset="0"/>
                </a:rPr>
                <a:t>OSAC </a:t>
              </a:r>
              <a:r>
                <a:rPr lang="en-US" sz="4400" dirty="0">
                  <a:latin typeface="Trebuchet MS" panose="020B0603020202020204" pitchFamily="34" charset="0"/>
                </a:rPr>
                <a:t>Scholarship Timeline</a:t>
              </a:r>
              <a:endParaRPr lang="en-US" sz="5000" dirty="0">
                <a:latin typeface="Trebuchet MS" panose="020B0603020202020204" pitchFamily="34" charset="0"/>
              </a:endParaRPr>
            </a:p>
          </p:txBody>
        </p:sp>
      </p:grpSp>
      <p:sp>
        <p:nvSpPr>
          <p:cNvPr id="88" name="TextBox 87">
            <a:extLst>
              <a:ext uri="{FF2B5EF4-FFF2-40B4-BE49-F238E27FC236}">
                <a16:creationId xmlns:a16="http://schemas.microsoft.com/office/drawing/2014/main" id="{FE571EAC-E4D4-4078-9969-C438B826AB09}"/>
              </a:ext>
            </a:extLst>
          </p:cNvPr>
          <p:cNvSpPr txBox="1"/>
          <p:nvPr/>
        </p:nvSpPr>
        <p:spPr>
          <a:xfrm>
            <a:off x="1600200" y="2761488"/>
            <a:ext cx="4032504" cy="1015663"/>
          </a:xfrm>
          <a:prstGeom prst="rect">
            <a:avLst/>
          </a:prstGeom>
          <a:noFill/>
        </p:spPr>
        <p:txBody>
          <a:bodyPr wrap="square" rtlCol="0">
            <a:spAutoFit/>
          </a:bodyPr>
          <a:lstStyle/>
          <a:p>
            <a:r>
              <a:rPr lang="en-US" sz="2000" b="1" i="1" dirty="0">
                <a:solidFill>
                  <a:schemeClr val="accent3"/>
                </a:solidFill>
              </a:rPr>
              <a:t>OSAC Scholarship Opens</a:t>
            </a:r>
          </a:p>
          <a:p>
            <a:r>
              <a:rPr lang="en-US" sz="2000" dirty="0"/>
              <a:t>Students can start the OSAC scholarship application</a:t>
            </a:r>
          </a:p>
        </p:txBody>
      </p:sp>
      <p:grpSp>
        <p:nvGrpSpPr>
          <p:cNvPr id="107" name="Group 106">
            <a:extLst>
              <a:ext uri="{FF2B5EF4-FFF2-40B4-BE49-F238E27FC236}">
                <a16:creationId xmlns:a16="http://schemas.microsoft.com/office/drawing/2014/main" id="{6783C1CD-5C46-4397-A135-F06ADB77641A}"/>
              </a:ext>
            </a:extLst>
          </p:cNvPr>
          <p:cNvGrpSpPr/>
          <p:nvPr/>
        </p:nvGrpSpPr>
        <p:grpSpPr>
          <a:xfrm>
            <a:off x="1643482" y="1778549"/>
            <a:ext cx="4032504" cy="3302516"/>
            <a:chOff x="1684421" y="1121330"/>
            <a:chExt cx="4032504" cy="3302516"/>
          </a:xfrm>
        </p:grpSpPr>
        <p:sp>
          <p:nvSpPr>
            <p:cNvPr id="104" name="Rectangle: Rounded Corners 103">
              <a:extLst>
                <a:ext uri="{FF2B5EF4-FFF2-40B4-BE49-F238E27FC236}">
                  <a16:creationId xmlns:a16="http://schemas.microsoft.com/office/drawing/2014/main" id="{3345BD7A-145E-4322-AF47-C154F6E7703C}"/>
                </a:ext>
              </a:extLst>
            </p:cNvPr>
            <p:cNvSpPr/>
            <p:nvPr/>
          </p:nvSpPr>
          <p:spPr>
            <a:xfrm>
              <a:off x="1684421" y="3509446"/>
              <a:ext cx="4032504" cy="914400"/>
            </a:xfrm>
            <a:prstGeom prst="roundRect">
              <a:avLst/>
            </a:prstGeom>
            <a:solidFill>
              <a:srgbClr val="196659"/>
            </a:solidFill>
            <a:ln>
              <a:solidFill>
                <a:schemeClr val="accent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TextBox 86">
              <a:extLst>
                <a:ext uri="{FF2B5EF4-FFF2-40B4-BE49-F238E27FC236}">
                  <a16:creationId xmlns:a16="http://schemas.microsoft.com/office/drawing/2014/main" id="{E1B3D977-7E0E-4466-95CA-907817D797D8}"/>
                </a:ext>
              </a:extLst>
            </p:cNvPr>
            <p:cNvSpPr txBox="1"/>
            <p:nvPr/>
          </p:nvSpPr>
          <p:spPr>
            <a:xfrm>
              <a:off x="3060593" y="3656766"/>
              <a:ext cx="2656332" cy="523220"/>
            </a:xfrm>
            <a:prstGeom prst="rect">
              <a:avLst/>
            </a:prstGeom>
            <a:noFill/>
          </p:spPr>
          <p:txBody>
            <a:bodyPr wrap="square" rtlCol="0">
              <a:spAutoFit/>
            </a:bodyPr>
            <a:lstStyle/>
            <a:p>
              <a:pPr algn="ctr"/>
              <a:r>
                <a:rPr lang="en-US" sz="2800" b="1" dirty="0">
                  <a:solidFill>
                    <a:schemeClr val="accent4"/>
                  </a:solidFill>
                </a:rPr>
                <a:t>Dec </a:t>
              </a:r>
            </a:p>
          </p:txBody>
        </p:sp>
        <p:pic>
          <p:nvPicPr>
            <p:cNvPr id="89" name="Picture 9">
              <a:extLst>
                <a:ext uri="{FF2B5EF4-FFF2-40B4-BE49-F238E27FC236}">
                  <a16:creationId xmlns:a16="http://schemas.microsoft.com/office/drawing/2014/main" id="{4D7B6DAB-34BA-47C9-B502-A711C59EDF3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203239" y="1121330"/>
              <a:ext cx="845687" cy="731520"/>
            </a:xfrm>
            <a:prstGeom prst="rect">
              <a:avLst/>
            </a:prstGeom>
          </p:spPr>
        </p:pic>
      </p:grpSp>
      <p:sp>
        <p:nvSpPr>
          <p:cNvPr id="90" name="TextBox 89">
            <a:extLst>
              <a:ext uri="{FF2B5EF4-FFF2-40B4-BE49-F238E27FC236}">
                <a16:creationId xmlns:a16="http://schemas.microsoft.com/office/drawing/2014/main" id="{D22B02FA-0A12-4D5D-A936-BD0FD879762F}"/>
              </a:ext>
            </a:extLst>
          </p:cNvPr>
          <p:cNvSpPr txBox="1"/>
          <p:nvPr/>
        </p:nvSpPr>
        <p:spPr>
          <a:xfrm>
            <a:off x="6666084" y="2761488"/>
            <a:ext cx="4033998" cy="1323439"/>
          </a:xfrm>
          <a:prstGeom prst="rect">
            <a:avLst/>
          </a:prstGeom>
          <a:noFill/>
        </p:spPr>
        <p:txBody>
          <a:bodyPr wrap="square" rtlCol="0">
            <a:spAutoFit/>
          </a:bodyPr>
          <a:lstStyle/>
          <a:p>
            <a:r>
              <a:rPr lang="en-US" sz="2000" b="1" i="1" dirty="0">
                <a:solidFill>
                  <a:schemeClr val="tx2"/>
                </a:solidFill>
              </a:rPr>
              <a:t>Early Bird Deadline</a:t>
            </a:r>
          </a:p>
          <a:p>
            <a:r>
              <a:rPr lang="en-US" sz="2000" dirty="0"/>
              <a:t>Submit error free application and you could be</a:t>
            </a:r>
            <a:r>
              <a:rPr lang="en-US" sz="2000" dirty="0">
                <a:solidFill>
                  <a:srgbClr val="FF0000"/>
                </a:solidFill>
              </a:rPr>
              <a:t> </a:t>
            </a:r>
            <a:r>
              <a:rPr lang="en-US" sz="2000" dirty="0"/>
              <a:t>eligible to win a $1,000 scholarship</a:t>
            </a:r>
          </a:p>
        </p:txBody>
      </p:sp>
      <p:grpSp>
        <p:nvGrpSpPr>
          <p:cNvPr id="110" name="Group 109">
            <a:extLst>
              <a:ext uri="{FF2B5EF4-FFF2-40B4-BE49-F238E27FC236}">
                <a16:creationId xmlns:a16="http://schemas.microsoft.com/office/drawing/2014/main" id="{85A42D1D-8CD9-4509-8B11-46FFF9B9658B}"/>
              </a:ext>
            </a:extLst>
          </p:cNvPr>
          <p:cNvGrpSpPr/>
          <p:nvPr/>
        </p:nvGrpSpPr>
        <p:grpSpPr>
          <a:xfrm>
            <a:off x="6666084" y="1677239"/>
            <a:ext cx="4033998" cy="914400"/>
            <a:chOff x="4345471" y="1866505"/>
            <a:chExt cx="4033998" cy="914400"/>
          </a:xfrm>
        </p:grpSpPr>
        <p:sp>
          <p:nvSpPr>
            <p:cNvPr id="108" name="Rectangle: Rounded Corners 107">
              <a:extLst>
                <a:ext uri="{FF2B5EF4-FFF2-40B4-BE49-F238E27FC236}">
                  <a16:creationId xmlns:a16="http://schemas.microsoft.com/office/drawing/2014/main" id="{9B775C35-7BE1-45C8-8DEA-2DAC38BAFEF5}"/>
                </a:ext>
              </a:extLst>
            </p:cNvPr>
            <p:cNvSpPr/>
            <p:nvPr/>
          </p:nvSpPr>
          <p:spPr>
            <a:xfrm>
              <a:off x="4345471" y="1866505"/>
              <a:ext cx="4033997" cy="914400"/>
            </a:xfrm>
            <a:prstGeom prst="roundRect">
              <a:avLst/>
            </a:prstGeom>
            <a:solidFill>
              <a:srgbClr val="24544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5" name="Picture 10">
              <a:extLst>
                <a:ext uri="{FF2B5EF4-FFF2-40B4-BE49-F238E27FC236}">
                  <a16:creationId xmlns:a16="http://schemas.microsoft.com/office/drawing/2014/main" id="{AA4EB95F-C1D6-46EE-8877-D1FBD58365F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662314" y="1967815"/>
              <a:ext cx="836022" cy="731520"/>
            </a:xfrm>
            <a:prstGeom prst="rect">
              <a:avLst/>
            </a:prstGeom>
          </p:spPr>
        </p:pic>
        <p:sp>
          <p:nvSpPr>
            <p:cNvPr id="91" name="TextBox 90">
              <a:extLst>
                <a:ext uri="{FF2B5EF4-FFF2-40B4-BE49-F238E27FC236}">
                  <a16:creationId xmlns:a16="http://schemas.microsoft.com/office/drawing/2014/main" id="{AFBA984D-AB43-4218-918C-24B405EABEDD}"/>
                </a:ext>
              </a:extLst>
            </p:cNvPr>
            <p:cNvSpPr txBox="1"/>
            <p:nvPr/>
          </p:nvSpPr>
          <p:spPr>
            <a:xfrm>
              <a:off x="5566087" y="2071965"/>
              <a:ext cx="2813382" cy="523220"/>
            </a:xfrm>
            <a:prstGeom prst="rect">
              <a:avLst/>
            </a:prstGeom>
            <a:noFill/>
          </p:spPr>
          <p:txBody>
            <a:bodyPr wrap="square" rtlCol="0">
              <a:spAutoFit/>
            </a:bodyPr>
            <a:lstStyle/>
            <a:p>
              <a:pPr algn="ctr"/>
              <a:r>
                <a:rPr lang="en-US" sz="2800" b="1" dirty="0">
                  <a:solidFill>
                    <a:schemeClr val="accent4"/>
                  </a:solidFill>
                </a:rPr>
                <a:t>Feb 18</a:t>
              </a:r>
            </a:p>
          </p:txBody>
        </p:sp>
      </p:grpSp>
      <p:grpSp>
        <p:nvGrpSpPr>
          <p:cNvPr id="114" name="Group 113">
            <a:extLst>
              <a:ext uri="{FF2B5EF4-FFF2-40B4-BE49-F238E27FC236}">
                <a16:creationId xmlns:a16="http://schemas.microsoft.com/office/drawing/2014/main" id="{D0FC2EFD-A916-4E86-8F1D-F889D669690E}"/>
              </a:ext>
            </a:extLst>
          </p:cNvPr>
          <p:cNvGrpSpPr/>
          <p:nvPr/>
        </p:nvGrpSpPr>
        <p:grpSpPr>
          <a:xfrm>
            <a:off x="6646954" y="4169664"/>
            <a:ext cx="4382914" cy="2076367"/>
            <a:chOff x="6646954" y="4125769"/>
            <a:chExt cx="4382914" cy="2076367"/>
          </a:xfrm>
        </p:grpSpPr>
        <p:sp>
          <p:nvSpPr>
            <p:cNvPr id="92" name="TextBox 91">
              <a:extLst>
                <a:ext uri="{FF2B5EF4-FFF2-40B4-BE49-F238E27FC236}">
                  <a16:creationId xmlns:a16="http://schemas.microsoft.com/office/drawing/2014/main" id="{B03C249C-4D4E-462D-9762-2E0BB490E7EA}"/>
                </a:ext>
              </a:extLst>
            </p:cNvPr>
            <p:cNvSpPr txBox="1"/>
            <p:nvPr/>
          </p:nvSpPr>
          <p:spPr>
            <a:xfrm>
              <a:off x="6646954" y="5186473"/>
              <a:ext cx="4382914" cy="1015663"/>
            </a:xfrm>
            <a:prstGeom prst="rect">
              <a:avLst/>
            </a:prstGeom>
            <a:noFill/>
          </p:spPr>
          <p:txBody>
            <a:bodyPr wrap="square" rtlCol="0">
              <a:spAutoFit/>
            </a:bodyPr>
            <a:lstStyle/>
            <a:p>
              <a:r>
                <a:rPr lang="en-US" sz="2000" b="1" i="1" dirty="0">
                  <a:solidFill>
                    <a:schemeClr val="tx2"/>
                  </a:solidFill>
                </a:rPr>
                <a:t>Final Deadline</a:t>
              </a:r>
            </a:p>
            <a:p>
              <a:r>
                <a:rPr lang="en-US" sz="2000" dirty="0"/>
                <a:t>Application and all required documents</a:t>
              </a:r>
            </a:p>
            <a:p>
              <a:r>
                <a:rPr lang="en-US" sz="2000" dirty="0"/>
                <a:t>Submitted by March 3</a:t>
              </a:r>
              <a:r>
                <a:rPr lang="en-US" sz="2000" baseline="30000" dirty="0"/>
                <a:t>rd</a:t>
              </a:r>
              <a:r>
                <a:rPr lang="en-US" sz="2000" dirty="0"/>
                <a:t> </a:t>
              </a:r>
            </a:p>
          </p:txBody>
        </p:sp>
        <p:grpSp>
          <p:nvGrpSpPr>
            <p:cNvPr id="112" name="Group 111">
              <a:extLst>
                <a:ext uri="{FF2B5EF4-FFF2-40B4-BE49-F238E27FC236}">
                  <a16:creationId xmlns:a16="http://schemas.microsoft.com/office/drawing/2014/main" id="{181D4DEE-8175-46E4-9FA7-86955D9151C8}"/>
                </a:ext>
              </a:extLst>
            </p:cNvPr>
            <p:cNvGrpSpPr/>
            <p:nvPr/>
          </p:nvGrpSpPr>
          <p:grpSpPr>
            <a:xfrm>
              <a:off x="6705595" y="4125769"/>
              <a:ext cx="3994486" cy="914400"/>
              <a:chOff x="6096000" y="3322595"/>
              <a:chExt cx="3994486" cy="914400"/>
            </a:xfrm>
          </p:grpSpPr>
          <p:grpSp>
            <p:nvGrpSpPr>
              <p:cNvPr id="111" name="Group 110">
                <a:extLst>
                  <a:ext uri="{FF2B5EF4-FFF2-40B4-BE49-F238E27FC236}">
                    <a16:creationId xmlns:a16="http://schemas.microsoft.com/office/drawing/2014/main" id="{2E66512A-F6DB-4F09-BFBA-2896C5B5CD47}"/>
                  </a:ext>
                </a:extLst>
              </p:cNvPr>
              <p:cNvGrpSpPr/>
              <p:nvPr/>
            </p:nvGrpSpPr>
            <p:grpSpPr>
              <a:xfrm>
                <a:off x="6096000" y="3322595"/>
                <a:ext cx="3994486" cy="914400"/>
                <a:chOff x="6096000" y="3322595"/>
                <a:chExt cx="3994486" cy="914400"/>
              </a:xfrm>
            </p:grpSpPr>
            <p:sp>
              <p:nvSpPr>
                <p:cNvPr id="109" name="Rectangle: Rounded Corners 108">
                  <a:extLst>
                    <a:ext uri="{FF2B5EF4-FFF2-40B4-BE49-F238E27FC236}">
                      <a16:creationId xmlns:a16="http://schemas.microsoft.com/office/drawing/2014/main" id="{02B1AA0B-4B45-4CBC-86CB-745755FC275E}"/>
                    </a:ext>
                  </a:extLst>
                </p:cNvPr>
                <p:cNvSpPr/>
                <p:nvPr/>
              </p:nvSpPr>
              <p:spPr>
                <a:xfrm>
                  <a:off x="6096000" y="3322595"/>
                  <a:ext cx="3994486" cy="914400"/>
                </a:xfrm>
                <a:prstGeom prst="roundRect">
                  <a:avLst/>
                </a:prstGeom>
                <a:solidFill>
                  <a:srgbClr val="294A3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6" name="Picture 11">
                  <a:extLst>
                    <a:ext uri="{FF2B5EF4-FFF2-40B4-BE49-F238E27FC236}">
                      <a16:creationId xmlns:a16="http://schemas.microsoft.com/office/drawing/2014/main" id="{6643E3DF-96EF-445A-8E5E-7B03A709692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373332" y="3414549"/>
                  <a:ext cx="579730" cy="731520"/>
                </a:xfrm>
                <a:prstGeom prst="rect">
                  <a:avLst/>
                </a:prstGeom>
              </p:spPr>
            </p:pic>
          </p:grpSp>
          <p:sp>
            <p:nvSpPr>
              <p:cNvPr id="97" name="TextBox 96">
                <a:extLst>
                  <a:ext uri="{FF2B5EF4-FFF2-40B4-BE49-F238E27FC236}">
                    <a16:creationId xmlns:a16="http://schemas.microsoft.com/office/drawing/2014/main" id="{00561008-F12C-4EC5-B8E0-AF8F2CE96342}"/>
                  </a:ext>
                </a:extLst>
              </p:cNvPr>
              <p:cNvSpPr txBox="1"/>
              <p:nvPr/>
            </p:nvSpPr>
            <p:spPr>
              <a:xfrm>
                <a:off x="7277104" y="3468899"/>
                <a:ext cx="2813382" cy="523220"/>
              </a:xfrm>
              <a:prstGeom prst="rect">
                <a:avLst/>
              </a:prstGeom>
              <a:noFill/>
            </p:spPr>
            <p:txBody>
              <a:bodyPr wrap="square" rtlCol="0">
                <a:spAutoFit/>
              </a:bodyPr>
              <a:lstStyle/>
              <a:p>
                <a:pPr algn="ctr"/>
                <a:r>
                  <a:rPr lang="en-US" sz="2800" b="1" dirty="0">
                    <a:solidFill>
                      <a:schemeClr val="accent4"/>
                    </a:solidFill>
                  </a:rPr>
                  <a:t>March 3</a:t>
                </a:r>
              </a:p>
            </p:txBody>
          </p:sp>
        </p:grpSp>
      </p:grpSp>
      <p:sp>
        <p:nvSpPr>
          <p:cNvPr id="100" name="TextBox 99">
            <a:extLst>
              <a:ext uri="{FF2B5EF4-FFF2-40B4-BE49-F238E27FC236}">
                <a16:creationId xmlns:a16="http://schemas.microsoft.com/office/drawing/2014/main" id="{4D05391C-AE6C-4E16-A5CD-CB07350648B6}"/>
              </a:ext>
            </a:extLst>
          </p:cNvPr>
          <p:cNvSpPr txBox="1"/>
          <p:nvPr/>
        </p:nvSpPr>
        <p:spPr>
          <a:xfrm>
            <a:off x="1600200" y="5228385"/>
            <a:ext cx="4011639" cy="1015663"/>
          </a:xfrm>
          <a:prstGeom prst="rect">
            <a:avLst/>
          </a:prstGeom>
          <a:noFill/>
        </p:spPr>
        <p:txBody>
          <a:bodyPr wrap="square" rtlCol="0">
            <a:spAutoFit/>
          </a:bodyPr>
          <a:lstStyle/>
          <a:p>
            <a:r>
              <a:rPr lang="en-US" sz="2000" b="1" i="1" dirty="0">
                <a:solidFill>
                  <a:schemeClr val="accent3"/>
                </a:solidFill>
              </a:rPr>
              <a:t>FAFSA/ORSAA Opens</a:t>
            </a:r>
          </a:p>
          <a:p>
            <a:r>
              <a:rPr lang="en-US" sz="2000" dirty="0"/>
              <a:t>Students and families can start the FAFSA or ORSAA</a:t>
            </a:r>
          </a:p>
        </p:txBody>
      </p:sp>
      <p:grpSp>
        <p:nvGrpSpPr>
          <p:cNvPr id="106" name="Group 105">
            <a:extLst>
              <a:ext uri="{FF2B5EF4-FFF2-40B4-BE49-F238E27FC236}">
                <a16:creationId xmlns:a16="http://schemas.microsoft.com/office/drawing/2014/main" id="{1E296C88-E2EC-44AE-94A7-796127372D3F}"/>
              </a:ext>
            </a:extLst>
          </p:cNvPr>
          <p:cNvGrpSpPr/>
          <p:nvPr/>
        </p:nvGrpSpPr>
        <p:grpSpPr>
          <a:xfrm>
            <a:off x="1643482" y="1677267"/>
            <a:ext cx="4032504" cy="914400"/>
            <a:chOff x="1684420" y="1840832"/>
            <a:chExt cx="4032504" cy="914400"/>
          </a:xfrm>
        </p:grpSpPr>
        <p:sp>
          <p:nvSpPr>
            <p:cNvPr id="103" name="Rectangle: Rounded Corners 102">
              <a:extLst>
                <a:ext uri="{FF2B5EF4-FFF2-40B4-BE49-F238E27FC236}">
                  <a16:creationId xmlns:a16="http://schemas.microsoft.com/office/drawing/2014/main" id="{3804471B-C2D1-4EB8-9582-137CC60342C7}"/>
                </a:ext>
              </a:extLst>
            </p:cNvPr>
            <p:cNvSpPr/>
            <p:nvPr/>
          </p:nvSpPr>
          <p:spPr>
            <a:xfrm>
              <a:off x="1684420" y="1840832"/>
              <a:ext cx="4032504" cy="914400"/>
            </a:xfrm>
            <a:prstGeom prst="roundRect">
              <a:avLst/>
            </a:prstGeom>
            <a:solidFill>
              <a:srgbClr val="0E797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TextBox 85">
              <a:extLst>
                <a:ext uri="{FF2B5EF4-FFF2-40B4-BE49-F238E27FC236}">
                  <a16:creationId xmlns:a16="http://schemas.microsoft.com/office/drawing/2014/main" id="{DF2494A4-7516-4EF2-ABE7-4D5A848BB7E4}"/>
                </a:ext>
              </a:extLst>
            </p:cNvPr>
            <p:cNvSpPr txBox="1"/>
            <p:nvPr/>
          </p:nvSpPr>
          <p:spPr>
            <a:xfrm>
              <a:off x="2751721" y="2006678"/>
              <a:ext cx="2772698" cy="523220"/>
            </a:xfrm>
            <a:prstGeom prst="rect">
              <a:avLst/>
            </a:prstGeom>
            <a:noFill/>
          </p:spPr>
          <p:txBody>
            <a:bodyPr wrap="square" rtlCol="0">
              <a:spAutoFit/>
            </a:bodyPr>
            <a:lstStyle/>
            <a:p>
              <a:pPr algn="ctr"/>
              <a:r>
                <a:rPr lang="en-US" sz="2800" b="1" dirty="0">
                  <a:solidFill>
                    <a:schemeClr val="accent4"/>
                  </a:solidFill>
                </a:rPr>
                <a:t>Nov 1</a:t>
              </a:r>
              <a:endParaRPr lang="en-US" sz="2000" dirty="0"/>
            </a:p>
          </p:txBody>
        </p:sp>
      </p:grpSp>
      <p:pic>
        <p:nvPicPr>
          <p:cNvPr id="6" name="Graphic 5" descr="Daily calendar with solid fill">
            <a:extLst>
              <a:ext uri="{FF2B5EF4-FFF2-40B4-BE49-F238E27FC236}">
                <a16:creationId xmlns:a16="http://schemas.microsoft.com/office/drawing/2014/main" id="{1DCCE9B6-BADD-224B-AE06-2FAC5A4F02A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1796382" y="4133088"/>
            <a:ext cx="914400" cy="914400"/>
          </a:xfrm>
          <a:prstGeom prst="rect">
            <a:avLst/>
          </a:prstGeom>
        </p:spPr>
      </p:pic>
      <p:pic>
        <p:nvPicPr>
          <p:cNvPr id="8" name="Graphic 7" descr="Maple Leaf outline">
            <a:extLst>
              <a:ext uri="{FF2B5EF4-FFF2-40B4-BE49-F238E27FC236}">
                <a16:creationId xmlns:a16="http://schemas.microsoft.com/office/drawing/2014/main" id="{C91DD3AF-380F-0388-487F-2BAEF9B45A0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801368" y="1645920"/>
            <a:ext cx="914400" cy="914400"/>
          </a:xfrm>
          <a:prstGeom prst="rect">
            <a:avLst/>
          </a:prstGeom>
        </p:spPr>
      </p:pic>
    </p:spTree>
    <p:extLst>
      <p:ext uri="{BB962C8B-B14F-4D97-AF65-F5344CB8AC3E}">
        <p14:creationId xmlns:p14="http://schemas.microsoft.com/office/powerpoint/2010/main" val="38067038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6AB30D6-F1CB-42FD-A77C-484D67F5A58F}"/>
              </a:ext>
            </a:extLst>
          </p:cNvPr>
          <p:cNvGrpSpPr/>
          <p:nvPr/>
        </p:nvGrpSpPr>
        <p:grpSpPr>
          <a:xfrm>
            <a:off x="411480" y="347472"/>
            <a:ext cx="6654406" cy="996864"/>
            <a:chOff x="838200" y="339436"/>
            <a:chExt cx="4426819" cy="996864"/>
          </a:xfrm>
        </p:grpSpPr>
        <p:sp>
          <p:nvSpPr>
            <p:cNvPr id="3" name="TextBox 2">
              <a:extLst>
                <a:ext uri="{FF2B5EF4-FFF2-40B4-BE49-F238E27FC236}">
                  <a16:creationId xmlns:a16="http://schemas.microsoft.com/office/drawing/2014/main" id="{105C5F59-485C-401B-BDA2-1ED1F615CD49}"/>
                </a:ext>
              </a:extLst>
            </p:cNvPr>
            <p:cNvSpPr txBox="1"/>
            <p:nvPr/>
          </p:nvSpPr>
          <p:spPr>
            <a:xfrm>
              <a:off x="838200" y="339436"/>
              <a:ext cx="399703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5"/>
                  </a:solidFill>
                  <a:effectLst/>
                  <a:uLnTx/>
                  <a:uFillTx/>
                  <a:latin typeface="Arial" panose="020B0604020202020204" pitchFamily="34" charset="0"/>
                  <a:ea typeface="+mn-ea"/>
                  <a:cs typeface="Arial" panose="020B0604020202020204" pitchFamily="34" charset="0"/>
                </a:rPr>
                <a:t>Scholarship Search</a:t>
              </a:r>
            </a:p>
          </p:txBody>
        </p:sp>
        <p:sp>
          <p:nvSpPr>
            <p:cNvPr id="4" name="TextBox 3">
              <a:extLst>
                <a:ext uri="{FF2B5EF4-FFF2-40B4-BE49-F238E27FC236}">
                  <a16:creationId xmlns:a16="http://schemas.microsoft.com/office/drawing/2014/main" id="{C83C8DF7-4DBE-48B6-9197-CBD567429753}"/>
                </a:ext>
              </a:extLst>
            </p:cNvPr>
            <p:cNvSpPr txBox="1"/>
            <p:nvPr/>
          </p:nvSpPr>
          <p:spPr>
            <a:xfrm>
              <a:off x="838200" y="566859"/>
              <a:ext cx="4426819" cy="769441"/>
            </a:xfrm>
            <a:prstGeom prst="rect">
              <a:avLst/>
            </a:prstGeom>
            <a:noFill/>
          </p:spPr>
          <p:txBody>
            <a:bodyPr wrap="square" rtlCol="0">
              <a:spAutoFit/>
            </a:bodyPr>
            <a:lstStyle/>
            <a:p>
              <a:r>
                <a:rPr lang="en-US" sz="4000" dirty="0">
                  <a:latin typeface="Arial Black" panose="020B0A04020102020204" pitchFamily="34" charset="0"/>
                </a:rPr>
                <a:t>Finding </a:t>
              </a:r>
              <a:r>
                <a:rPr lang="en-US" sz="4400" dirty="0">
                  <a:latin typeface="Trebuchet MS" panose="020B0603020202020204" pitchFamily="34" charset="0"/>
                </a:rPr>
                <a:t>Scholarships</a:t>
              </a:r>
              <a:endParaRPr lang="en-US" sz="5000" dirty="0">
                <a:latin typeface="Trebuchet MS" panose="020B0603020202020204" pitchFamily="34" charset="0"/>
              </a:endParaRPr>
            </a:p>
          </p:txBody>
        </p:sp>
      </p:grpSp>
      <p:sp>
        <p:nvSpPr>
          <p:cNvPr id="12" name="Rectangle 11">
            <a:extLst>
              <a:ext uri="{FF2B5EF4-FFF2-40B4-BE49-F238E27FC236}">
                <a16:creationId xmlns:a16="http://schemas.microsoft.com/office/drawing/2014/main" id="{ED63F6F0-DB31-449D-A82D-5AB4FFEDFFCA}"/>
              </a:ext>
            </a:extLst>
          </p:cNvPr>
          <p:cNvSpPr/>
          <p:nvPr/>
        </p:nvSpPr>
        <p:spPr>
          <a:xfrm>
            <a:off x="3180189" y="2998813"/>
            <a:ext cx="451122" cy="102870"/>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B22A387E-AAA1-4A98-8723-4724115EBD8C}"/>
              </a:ext>
            </a:extLst>
          </p:cNvPr>
          <p:cNvSpPr txBox="1"/>
          <p:nvPr/>
        </p:nvSpPr>
        <p:spPr>
          <a:xfrm>
            <a:off x="726525" y="2593182"/>
            <a:ext cx="2428410" cy="954107"/>
          </a:xfrm>
          <a:prstGeom prst="rect">
            <a:avLst/>
          </a:prstGeom>
          <a:noFill/>
        </p:spPr>
        <p:txBody>
          <a:bodyPr wrap="square" rtlCol="0">
            <a:spAutoFit/>
          </a:bodyPr>
          <a:lstStyle/>
          <a:p>
            <a:r>
              <a:rPr lang="en-US" sz="2800" b="1" dirty="0"/>
              <a:t>Search By </a:t>
            </a:r>
          </a:p>
          <a:p>
            <a:r>
              <a:rPr lang="en-US" sz="2800" b="1" dirty="0"/>
              <a:t>High School</a:t>
            </a:r>
          </a:p>
        </p:txBody>
      </p:sp>
      <p:sp>
        <p:nvSpPr>
          <p:cNvPr id="38" name="TextBox 37">
            <a:extLst>
              <a:ext uri="{FF2B5EF4-FFF2-40B4-BE49-F238E27FC236}">
                <a16:creationId xmlns:a16="http://schemas.microsoft.com/office/drawing/2014/main" id="{DC72E30E-EF21-A1A4-7364-492BB5D58892}"/>
              </a:ext>
            </a:extLst>
          </p:cNvPr>
          <p:cNvSpPr txBox="1"/>
          <p:nvPr/>
        </p:nvSpPr>
        <p:spPr>
          <a:xfrm>
            <a:off x="4218127" y="2327703"/>
            <a:ext cx="7562393" cy="1446550"/>
          </a:xfrm>
          <a:prstGeom prst="rect">
            <a:avLst/>
          </a:prstGeom>
          <a:solidFill>
            <a:schemeClr val="bg1"/>
          </a:solidFill>
          <a:effectLst/>
        </p:spPr>
        <p:txBody>
          <a:bodyPr wrap="square" rtlCol="0">
            <a:spAutoFit/>
          </a:bodyPr>
          <a:lstStyle/>
          <a:p>
            <a:pPr marL="342900" indent="-342900">
              <a:buFont typeface="Arial" panose="020B0604020202020204" pitchFamily="34" charset="0"/>
              <a:buChar char="•"/>
            </a:pPr>
            <a:r>
              <a:rPr lang="en-US" sz="2200" dirty="0"/>
              <a:t>You can search by High School Type, High School Name, and FAFSA/ORSAA status</a:t>
            </a:r>
          </a:p>
          <a:p>
            <a:pPr marL="800100" lvl="1" indent="-342900">
              <a:buFont typeface="Arial" panose="020B0604020202020204" pitchFamily="34" charset="0"/>
              <a:buChar char="•"/>
            </a:pPr>
            <a:r>
              <a:rPr lang="en-US" sz="2200" i="1" dirty="0"/>
              <a:t>Example: Search for GED Programs </a:t>
            </a:r>
          </a:p>
          <a:p>
            <a:pPr marL="800100" lvl="1" indent="-342900">
              <a:buFont typeface="Arial" panose="020B0604020202020204" pitchFamily="34" charset="0"/>
              <a:buChar char="•"/>
            </a:pPr>
            <a:r>
              <a:rPr lang="en-US" sz="2200" i="1" dirty="0"/>
              <a:t>Example: Search for Aloha High School</a:t>
            </a:r>
          </a:p>
        </p:txBody>
      </p:sp>
      <p:sp>
        <p:nvSpPr>
          <p:cNvPr id="53" name="TextBox 52">
            <a:extLst>
              <a:ext uri="{FF2B5EF4-FFF2-40B4-BE49-F238E27FC236}">
                <a16:creationId xmlns:a16="http://schemas.microsoft.com/office/drawing/2014/main" id="{C3D498E3-0F89-C73F-E81F-FA999BB0D1EB}"/>
              </a:ext>
            </a:extLst>
          </p:cNvPr>
          <p:cNvSpPr txBox="1"/>
          <p:nvPr/>
        </p:nvSpPr>
        <p:spPr>
          <a:xfrm>
            <a:off x="4218127" y="4097118"/>
            <a:ext cx="7448094" cy="2123658"/>
          </a:xfrm>
          <a:prstGeom prst="rect">
            <a:avLst/>
          </a:prstGeom>
          <a:solidFill>
            <a:schemeClr val="bg1"/>
          </a:solidFill>
          <a:effectLst/>
        </p:spPr>
        <p:txBody>
          <a:bodyPr wrap="square">
            <a:spAutoFit/>
          </a:bodyPr>
          <a:lstStyle/>
          <a:p>
            <a:pPr marL="342900" indent="-342900">
              <a:buFont typeface="Arial" panose="020B0604020202020204" pitchFamily="34" charset="0"/>
              <a:buChar char="•"/>
            </a:pPr>
            <a:r>
              <a:rPr lang="en-US" sz="2200" dirty="0"/>
              <a:t>You can search for memberships and employers affiliated with your parents/caregivers/family members or yourself</a:t>
            </a:r>
          </a:p>
          <a:p>
            <a:pPr marL="800100" lvl="1" indent="-342900">
              <a:buFont typeface="Arial" panose="020B0604020202020204" pitchFamily="34" charset="0"/>
              <a:buChar char="•"/>
            </a:pPr>
            <a:r>
              <a:rPr lang="en-US" sz="2200" i="1" dirty="0"/>
              <a:t>Example: Search for a union your parents/ caregivers were a part of</a:t>
            </a:r>
          </a:p>
          <a:p>
            <a:pPr marL="800100" lvl="1" indent="-342900">
              <a:buFont typeface="Arial" panose="020B0604020202020204" pitchFamily="34" charset="0"/>
              <a:buChar char="•"/>
            </a:pPr>
            <a:r>
              <a:rPr lang="en-US" sz="2200" i="1" dirty="0"/>
              <a:t>Example: Search for Bob’s Red Mill if your grandparents worked there.</a:t>
            </a:r>
          </a:p>
        </p:txBody>
      </p:sp>
      <p:sp>
        <p:nvSpPr>
          <p:cNvPr id="10" name="Rectangle 9">
            <a:extLst>
              <a:ext uri="{FF2B5EF4-FFF2-40B4-BE49-F238E27FC236}">
                <a16:creationId xmlns:a16="http://schemas.microsoft.com/office/drawing/2014/main" id="{0D1422A6-8879-A07D-6684-C92F73BA4413}"/>
              </a:ext>
            </a:extLst>
          </p:cNvPr>
          <p:cNvSpPr/>
          <p:nvPr/>
        </p:nvSpPr>
        <p:spPr>
          <a:xfrm>
            <a:off x="3180189" y="5073015"/>
            <a:ext cx="451122" cy="102870"/>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C78BCCC-E957-72D9-0E5C-0B688A3AAA08}"/>
              </a:ext>
            </a:extLst>
          </p:cNvPr>
          <p:cNvSpPr txBox="1"/>
          <p:nvPr/>
        </p:nvSpPr>
        <p:spPr>
          <a:xfrm>
            <a:off x="724256" y="4427220"/>
            <a:ext cx="2428410" cy="1384995"/>
          </a:xfrm>
          <a:prstGeom prst="rect">
            <a:avLst/>
          </a:prstGeom>
          <a:noFill/>
        </p:spPr>
        <p:txBody>
          <a:bodyPr wrap="square" rtlCol="0">
            <a:spAutoFit/>
          </a:bodyPr>
          <a:lstStyle/>
          <a:p>
            <a:r>
              <a:rPr lang="en-US" sz="2800" b="1" dirty="0"/>
              <a:t>Search By Membership or Employer</a:t>
            </a:r>
          </a:p>
        </p:txBody>
      </p:sp>
      <p:sp>
        <p:nvSpPr>
          <p:cNvPr id="7" name="TextBox 6">
            <a:extLst>
              <a:ext uri="{FF2B5EF4-FFF2-40B4-BE49-F238E27FC236}">
                <a16:creationId xmlns:a16="http://schemas.microsoft.com/office/drawing/2014/main" id="{52B4B6F0-DE3B-0190-298F-171449420A05}"/>
              </a:ext>
            </a:extLst>
          </p:cNvPr>
          <p:cNvSpPr txBox="1"/>
          <p:nvPr/>
        </p:nvSpPr>
        <p:spPr>
          <a:xfrm>
            <a:off x="0" y="1614482"/>
            <a:ext cx="12192000" cy="461665"/>
          </a:xfrm>
          <a:prstGeom prst="rect">
            <a:avLst/>
          </a:prstGeom>
          <a:solidFill>
            <a:schemeClr val="bg1"/>
          </a:solidFill>
          <a:effectLst/>
        </p:spPr>
        <p:txBody>
          <a:bodyPr wrap="square" rtlCol="0">
            <a:spAutoFit/>
          </a:bodyPr>
          <a:lstStyle/>
          <a:p>
            <a:pPr algn="ctr"/>
            <a:r>
              <a:rPr lang="en-US" sz="2400" b="1" dirty="0"/>
              <a:t>Use the online OSAC Scholarship Catalog to search for scholarships </a:t>
            </a:r>
          </a:p>
        </p:txBody>
      </p:sp>
    </p:spTree>
    <p:extLst>
      <p:ext uri="{BB962C8B-B14F-4D97-AF65-F5344CB8AC3E}">
        <p14:creationId xmlns:p14="http://schemas.microsoft.com/office/powerpoint/2010/main" val="9965665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6AB30D6-F1CB-42FD-A77C-484D67F5A58F}"/>
              </a:ext>
            </a:extLst>
          </p:cNvPr>
          <p:cNvGrpSpPr/>
          <p:nvPr/>
        </p:nvGrpSpPr>
        <p:grpSpPr>
          <a:xfrm>
            <a:off x="411480" y="347472"/>
            <a:ext cx="6654406" cy="996864"/>
            <a:chOff x="838200" y="339436"/>
            <a:chExt cx="4426819" cy="996864"/>
          </a:xfrm>
        </p:grpSpPr>
        <p:sp>
          <p:nvSpPr>
            <p:cNvPr id="3" name="TextBox 2">
              <a:extLst>
                <a:ext uri="{FF2B5EF4-FFF2-40B4-BE49-F238E27FC236}">
                  <a16:creationId xmlns:a16="http://schemas.microsoft.com/office/drawing/2014/main" id="{105C5F59-485C-401B-BDA2-1ED1F615CD49}"/>
                </a:ext>
              </a:extLst>
            </p:cNvPr>
            <p:cNvSpPr txBox="1"/>
            <p:nvPr/>
          </p:nvSpPr>
          <p:spPr>
            <a:xfrm>
              <a:off x="838200" y="339436"/>
              <a:ext cx="399703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5"/>
                  </a:solidFill>
                  <a:effectLst/>
                  <a:uLnTx/>
                  <a:uFillTx/>
                  <a:latin typeface="Arial" panose="020B0604020202020204" pitchFamily="34" charset="0"/>
                  <a:ea typeface="+mn-ea"/>
                  <a:cs typeface="Arial" panose="020B0604020202020204" pitchFamily="34" charset="0"/>
                </a:rPr>
                <a:t>Scholarship Search</a:t>
              </a:r>
            </a:p>
          </p:txBody>
        </p:sp>
        <p:sp>
          <p:nvSpPr>
            <p:cNvPr id="4" name="TextBox 3">
              <a:extLst>
                <a:ext uri="{FF2B5EF4-FFF2-40B4-BE49-F238E27FC236}">
                  <a16:creationId xmlns:a16="http://schemas.microsoft.com/office/drawing/2014/main" id="{C83C8DF7-4DBE-48B6-9197-CBD567429753}"/>
                </a:ext>
              </a:extLst>
            </p:cNvPr>
            <p:cNvSpPr txBox="1"/>
            <p:nvPr/>
          </p:nvSpPr>
          <p:spPr>
            <a:xfrm>
              <a:off x="838200" y="566859"/>
              <a:ext cx="4426819" cy="769441"/>
            </a:xfrm>
            <a:prstGeom prst="rect">
              <a:avLst/>
            </a:prstGeom>
            <a:noFill/>
          </p:spPr>
          <p:txBody>
            <a:bodyPr wrap="square" rtlCol="0">
              <a:spAutoFit/>
            </a:bodyPr>
            <a:lstStyle/>
            <a:p>
              <a:r>
                <a:rPr lang="en-US" sz="4000" dirty="0">
                  <a:latin typeface="Arial Black" panose="020B0A04020102020204" pitchFamily="34" charset="0"/>
                </a:rPr>
                <a:t>Finding </a:t>
              </a:r>
              <a:r>
                <a:rPr lang="en-US" sz="4400" dirty="0">
                  <a:latin typeface="Trebuchet MS" panose="020B0603020202020204" pitchFamily="34" charset="0"/>
                </a:rPr>
                <a:t>Scholarships</a:t>
              </a:r>
              <a:endParaRPr lang="en-US" sz="5000" dirty="0">
                <a:latin typeface="Trebuchet MS" panose="020B0603020202020204" pitchFamily="34" charset="0"/>
              </a:endParaRPr>
            </a:p>
          </p:txBody>
        </p:sp>
      </p:grpSp>
      <p:sp>
        <p:nvSpPr>
          <p:cNvPr id="12" name="Rectangle 11">
            <a:extLst>
              <a:ext uri="{FF2B5EF4-FFF2-40B4-BE49-F238E27FC236}">
                <a16:creationId xmlns:a16="http://schemas.microsoft.com/office/drawing/2014/main" id="{ED63F6F0-DB31-449D-A82D-5AB4FFEDFFCA}"/>
              </a:ext>
            </a:extLst>
          </p:cNvPr>
          <p:cNvSpPr/>
          <p:nvPr/>
        </p:nvSpPr>
        <p:spPr>
          <a:xfrm>
            <a:off x="3180189" y="3113113"/>
            <a:ext cx="451122" cy="102870"/>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B22A387E-AAA1-4A98-8723-4724115EBD8C}"/>
              </a:ext>
            </a:extLst>
          </p:cNvPr>
          <p:cNvSpPr txBox="1"/>
          <p:nvPr/>
        </p:nvSpPr>
        <p:spPr>
          <a:xfrm>
            <a:off x="726525" y="2673192"/>
            <a:ext cx="2428410" cy="954107"/>
          </a:xfrm>
          <a:prstGeom prst="rect">
            <a:avLst/>
          </a:prstGeom>
          <a:noFill/>
        </p:spPr>
        <p:txBody>
          <a:bodyPr wrap="square" rtlCol="0">
            <a:spAutoFit/>
          </a:bodyPr>
          <a:lstStyle/>
          <a:p>
            <a:r>
              <a:rPr lang="en-US" sz="2800" b="1" dirty="0"/>
              <a:t>Keyword Search</a:t>
            </a:r>
          </a:p>
        </p:txBody>
      </p:sp>
      <p:sp>
        <p:nvSpPr>
          <p:cNvPr id="38" name="TextBox 37">
            <a:extLst>
              <a:ext uri="{FF2B5EF4-FFF2-40B4-BE49-F238E27FC236}">
                <a16:creationId xmlns:a16="http://schemas.microsoft.com/office/drawing/2014/main" id="{DC72E30E-EF21-A1A4-7364-492BB5D58892}"/>
              </a:ext>
            </a:extLst>
          </p:cNvPr>
          <p:cNvSpPr txBox="1"/>
          <p:nvPr/>
        </p:nvSpPr>
        <p:spPr>
          <a:xfrm>
            <a:off x="4218127" y="2099103"/>
            <a:ext cx="7562393" cy="2123658"/>
          </a:xfrm>
          <a:prstGeom prst="rect">
            <a:avLst/>
          </a:prstGeom>
          <a:solidFill>
            <a:schemeClr val="bg1"/>
          </a:solidFill>
          <a:effectLst/>
        </p:spPr>
        <p:txBody>
          <a:bodyPr wrap="square" rtlCol="0">
            <a:spAutoFit/>
          </a:bodyPr>
          <a:lstStyle/>
          <a:p>
            <a:pPr marL="342900" indent="-342900">
              <a:buFont typeface="Arial" panose="020B0604020202020204" pitchFamily="34" charset="0"/>
              <a:buChar char="•"/>
            </a:pPr>
            <a:r>
              <a:rPr lang="en-US" sz="2200" dirty="0"/>
              <a:t>Use the search field in the online catalog to complete a keyword search.</a:t>
            </a:r>
          </a:p>
          <a:p>
            <a:pPr marL="800100" lvl="1" indent="-342900">
              <a:buFont typeface="Arial" panose="020B0604020202020204" pitchFamily="34" charset="0"/>
              <a:buChar char="•"/>
            </a:pPr>
            <a:r>
              <a:rPr lang="en-US" sz="2200" i="1" dirty="0"/>
              <a:t>Example: Use “Sports” to find scholarships related to athletics</a:t>
            </a:r>
          </a:p>
          <a:p>
            <a:pPr marL="800100" lvl="1" indent="-342900">
              <a:buFont typeface="Arial" panose="020B0604020202020204" pitchFamily="34" charset="0"/>
              <a:buChar char="•"/>
            </a:pPr>
            <a:r>
              <a:rPr lang="en-US" sz="2200" i="1" dirty="0"/>
              <a:t>Example: Use “Marion” to find scholarships open to residents of Marion County</a:t>
            </a:r>
          </a:p>
        </p:txBody>
      </p:sp>
      <p:sp>
        <p:nvSpPr>
          <p:cNvPr id="53" name="TextBox 52">
            <a:extLst>
              <a:ext uri="{FF2B5EF4-FFF2-40B4-BE49-F238E27FC236}">
                <a16:creationId xmlns:a16="http://schemas.microsoft.com/office/drawing/2014/main" id="{C3D498E3-0F89-C73F-E81F-FA999BB0D1EB}"/>
              </a:ext>
            </a:extLst>
          </p:cNvPr>
          <p:cNvSpPr txBox="1"/>
          <p:nvPr/>
        </p:nvSpPr>
        <p:spPr>
          <a:xfrm>
            <a:off x="4218127" y="5105400"/>
            <a:ext cx="7448094" cy="1446550"/>
          </a:xfrm>
          <a:prstGeom prst="rect">
            <a:avLst/>
          </a:prstGeom>
          <a:solidFill>
            <a:schemeClr val="bg1"/>
          </a:solidFill>
          <a:effectLst/>
        </p:spPr>
        <p:txBody>
          <a:bodyPr wrap="square">
            <a:spAutoFit/>
          </a:bodyPr>
          <a:lstStyle/>
          <a:p>
            <a:pPr marL="342900" indent="-342900">
              <a:buFont typeface="Arial" panose="020B0604020202020204" pitchFamily="34" charset="0"/>
              <a:buChar char="•"/>
            </a:pPr>
            <a:r>
              <a:rPr lang="en-US" sz="2200" dirty="0"/>
              <a:t>Download the OSAC Catalog and read through the scholarship listings. Highlight scholarships you qualify for.</a:t>
            </a:r>
          </a:p>
          <a:p>
            <a:pPr marL="342900" indent="-342900">
              <a:buFont typeface="Arial" panose="020B0604020202020204" pitchFamily="34" charset="0"/>
              <a:buChar char="•"/>
            </a:pPr>
            <a:r>
              <a:rPr lang="en-US" sz="2200" dirty="0"/>
              <a:t>Save the document to your computer and use the “find text” search box to complete keyword searches.</a:t>
            </a:r>
          </a:p>
        </p:txBody>
      </p:sp>
      <p:sp>
        <p:nvSpPr>
          <p:cNvPr id="10" name="Rectangle 9">
            <a:extLst>
              <a:ext uri="{FF2B5EF4-FFF2-40B4-BE49-F238E27FC236}">
                <a16:creationId xmlns:a16="http://schemas.microsoft.com/office/drawing/2014/main" id="{0D1422A6-8879-A07D-6684-C92F73BA4413}"/>
              </a:ext>
            </a:extLst>
          </p:cNvPr>
          <p:cNvSpPr/>
          <p:nvPr/>
        </p:nvSpPr>
        <p:spPr>
          <a:xfrm>
            <a:off x="3180189" y="5781675"/>
            <a:ext cx="451122" cy="102870"/>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C78BCCC-E957-72D9-0E5C-0B688A3AAA08}"/>
              </a:ext>
            </a:extLst>
          </p:cNvPr>
          <p:cNvSpPr txBox="1"/>
          <p:nvPr/>
        </p:nvSpPr>
        <p:spPr>
          <a:xfrm>
            <a:off x="700344" y="5562389"/>
            <a:ext cx="2428410" cy="523220"/>
          </a:xfrm>
          <a:prstGeom prst="rect">
            <a:avLst/>
          </a:prstGeom>
          <a:noFill/>
        </p:spPr>
        <p:txBody>
          <a:bodyPr wrap="square" rtlCol="0">
            <a:spAutoFit/>
          </a:bodyPr>
          <a:lstStyle/>
          <a:p>
            <a:r>
              <a:rPr lang="en-US" sz="2800" b="1" dirty="0"/>
              <a:t>Full Catalog</a:t>
            </a:r>
          </a:p>
        </p:txBody>
      </p:sp>
      <p:sp>
        <p:nvSpPr>
          <p:cNvPr id="7" name="TextBox 6">
            <a:extLst>
              <a:ext uri="{FF2B5EF4-FFF2-40B4-BE49-F238E27FC236}">
                <a16:creationId xmlns:a16="http://schemas.microsoft.com/office/drawing/2014/main" id="{52B4B6F0-DE3B-0190-298F-171449420A05}"/>
              </a:ext>
            </a:extLst>
          </p:cNvPr>
          <p:cNvSpPr txBox="1"/>
          <p:nvPr/>
        </p:nvSpPr>
        <p:spPr>
          <a:xfrm>
            <a:off x="0" y="1488752"/>
            <a:ext cx="12192000" cy="461665"/>
          </a:xfrm>
          <a:prstGeom prst="rect">
            <a:avLst/>
          </a:prstGeom>
          <a:solidFill>
            <a:schemeClr val="bg1"/>
          </a:solidFill>
          <a:effectLst/>
        </p:spPr>
        <p:txBody>
          <a:bodyPr wrap="square" rtlCol="0">
            <a:spAutoFit/>
          </a:bodyPr>
          <a:lstStyle/>
          <a:p>
            <a:pPr algn="ctr"/>
            <a:r>
              <a:rPr lang="en-US" sz="2400" b="1" dirty="0"/>
              <a:t>Use the online OSAC Scholarship Catalog to search for scholarships </a:t>
            </a:r>
          </a:p>
        </p:txBody>
      </p:sp>
      <p:sp>
        <p:nvSpPr>
          <p:cNvPr id="8" name="TextBox 7">
            <a:extLst>
              <a:ext uri="{FF2B5EF4-FFF2-40B4-BE49-F238E27FC236}">
                <a16:creationId xmlns:a16="http://schemas.microsoft.com/office/drawing/2014/main" id="{DC4F2B8C-C6E8-7783-1BDB-F470669B7149}"/>
              </a:ext>
            </a:extLst>
          </p:cNvPr>
          <p:cNvSpPr txBox="1"/>
          <p:nvPr/>
        </p:nvSpPr>
        <p:spPr>
          <a:xfrm>
            <a:off x="0" y="4368141"/>
            <a:ext cx="12192000" cy="461665"/>
          </a:xfrm>
          <a:prstGeom prst="rect">
            <a:avLst/>
          </a:prstGeom>
          <a:solidFill>
            <a:schemeClr val="bg1"/>
          </a:solidFill>
          <a:effectLst/>
        </p:spPr>
        <p:txBody>
          <a:bodyPr wrap="square" rtlCol="0">
            <a:spAutoFit/>
          </a:bodyPr>
          <a:lstStyle/>
          <a:p>
            <a:pPr algn="ctr"/>
            <a:r>
              <a:rPr lang="en-US" sz="2400" b="1" dirty="0"/>
              <a:t>Download OSAC Scholarship Catalog as a PDF document</a:t>
            </a:r>
          </a:p>
        </p:txBody>
      </p:sp>
    </p:spTree>
    <p:extLst>
      <p:ext uri="{BB962C8B-B14F-4D97-AF65-F5344CB8AC3E}">
        <p14:creationId xmlns:p14="http://schemas.microsoft.com/office/powerpoint/2010/main" val="12746763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 name="Group 73">
            <a:extLst>
              <a:ext uri="{FF2B5EF4-FFF2-40B4-BE49-F238E27FC236}">
                <a16:creationId xmlns:a16="http://schemas.microsoft.com/office/drawing/2014/main" id="{4763B7EC-A824-401F-9ADB-075E6E2964A9}"/>
              </a:ext>
            </a:extLst>
          </p:cNvPr>
          <p:cNvGrpSpPr/>
          <p:nvPr/>
        </p:nvGrpSpPr>
        <p:grpSpPr>
          <a:xfrm>
            <a:off x="3401823" y="-533400"/>
            <a:ext cx="5029200" cy="5029200"/>
            <a:chOff x="3431501" y="-180688"/>
            <a:chExt cx="5029200" cy="5029200"/>
          </a:xfrm>
        </p:grpSpPr>
        <p:graphicFrame>
          <p:nvGraphicFramePr>
            <p:cNvPr id="20" name="Chart 19">
              <a:extLst>
                <a:ext uri="{FF2B5EF4-FFF2-40B4-BE49-F238E27FC236}">
                  <a16:creationId xmlns:a16="http://schemas.microsoft.com/office/drawing/2014/main" id="{876740B9-E8E9-4675-8BDD-611C41FD6839}"/>
                </a:ext>
              </a:extLst>
            </p:cNvPr>
            <p:cNvGraphicFramePr/>
            <p:nvPr>
              <p:extLst>
                <p:ext uri="{D42A27DB-BD31-4B8C-83A1-F6EECF244321}">
                  <p14:modId xmlns:p14="http://schemas.microsoft.com/office/powerpoint/2010/main" val="3355416625"/>
                </p:ext>
              </p:extLst>
            </p:nvPr>
          </p:nvGraphicFramePr>
          <p:xfrm>
            <a:off x="3431501" y="-180688"/>
            <a:ext cx="5029200" cy="5029200"/>
          </p:xfrm>
          <a:graphic>
            <a:graphicData uri="http://schemas.openxmlformats.org/drawingml/2006/chart">
              <c:chart xmlns:c="http://schemas.openxmlformats.org/drawingml/2006/chart" xmlns:r="http://schemas.openxmlformats.org/officeDocument/2006/relationships" r:id="rId3"/>
            </a:graphicData>
          </a:graphic>
        </p:graphicFrame>
        <p:sp>
          <p:nvSpPr>
            <p:cNvPr id="16" name="Oval 15">
              <a:extLst>
                <a:ext uri="{FF2B5EF4-FFF2-40B4-BE49-F238E27FC236}">
                  <a16:creationId xmlns:a16="http://schemas.microsoft.com/office/drawing/2014/main" id="{DF82F715-1D04-4C82-ACAD-1506D00346EE}"/>
                </a:ext>
              </a:extLst>
            </p:cNvPr>
            <p:cNvSpPr/>
            <p:nvPr/>
          </p:nvSpPr>
          <p:spPr>
            <a:xfrm>
              <a:off x="4989389" y="1556760"/>
              <a:ext cx="2194560" cy="2194560"/>
            </a:xfrm>
            <a:prstGeom prst="ellipse">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57200"/>
                  </a:solidFill>
                  <a:effectLst/>
                  <a:uLnTx/>
                  <a:uFillTx/>
                  <a:latin typeface="Arial Black" panose="020B0A04020102020204" pitchFamily="34" charset="0"/>
                  <a:ea typeface="+mn-ea"/>
                  <a:cs typeface="+mn-cs"/>
                </a:rPr>
                <a:t>Student Portal</a:t>
              </a:r>
            </a:p>
          </p:txBody>
        </p:sp>
      </p:grpSp>
      <p:grpSp>
        <p:nvGrpSpPr>
          <p:cNvPr id="48" name="Group 47">
            <a:extLst>
              <a:ext uri="{FF2B5EF4-FFF2-40B4-BE49-F238E27FC236}">
                <a16:creationId xmlns:a16="http://schemas.microsoft.com/office/drawing/2014/main" id="{380E726E-67B9-4CDD-8BB1-E59B36772D9B}"/>
              </a:ext>
            </a:extLst>
          </p:cNvPr>
          <p:cNvGrpSpPr/>
          <p:nvPr/>
        </p:nvGrpSpPr>
        <p:grpSpPr>
          <a:xfrm>
            <a:off x="345139" y="4288946"/>
            <a:ext cx="2402006" cy="2518274"/>
            <a:chOff x="392940" y="4511066"/>
            <a:chExt cx="2402006" cy="2518274"/>
          </a:xfrm>
        </p:grpSpPr>
        <p:grpSp>
          <p:nvGrpSpPr>
            <p:cNvPr id="24" name="Group 23">
              <a:extLst>
                <a:ext uri="{FF2B5EF4-FFF2-40B4-BE49-F238E27FC236}">
                  <a16:creationId xmlns:a16="http://schemas.microsoft.com/office/drawing/2014/main" id="{43F012CC-506A-47A0-BDC1-8CC70693E6FB}"/>
                </a:ext>
              </a:extLst>
            </p:cNvPr>
            <p:cNvGrpSpPr/>
            <p:nvPr/>
          </p:nvGrpSpPr>
          <p:grpSpPr>
            <a:xfrm>
              <a:off x="883434" y="4511066"/>
              <a:ext cx="1188720" cy="1188720"/>
              <a:chOff x="1493604" y="1933517"/>
              <a:chExt cx="1188720" cy="1188720"/>
            </a:xfrm>
            <a:effectLst>
              <a:outerShdw blurRad="50800" dist="38100" dir="2700000" algn="tl" rotWithShape="0">
                <a:prstClr val="black">
                  <a:alpha val="40000"/>
                </a:prstClr>
              </a:outerShdw>
            </a:effectLst>
          </p:grpSpPr>
          <p:sp>
            <p:nvSpPr>
              <p:cNvPr id="21" name="Rectangle: Diagonal Corners Rounded 20">
                <a:extLst>
                  <a:ext uri="{FF2B5EF4-FFF2-40B4-BE49-F238E27FC236}">
                    <a16:creationId xmlns:a16="http://schemas.microsoft.com/office/drawing/2014/main" id="{E59D088A-FB0A-4B2E-AFCF-8D3309DEA6BE}"/>
                  </a:ext>
                </a:extLst>
              </p:cNvPr>
              <p:cNvSpPr/>
              <p:nvPr/>
            </p:nvSpPr>
            <p:spPr>
              <a:xfrm>
                <a:off x="1493604" y="1933517"/>
                <a:ext cx="1188720" cy="1188720"/>
              </a:xfrm>
              <a:prstGeom prst="round2DiagRect">
                <a:avLst/>
              </a:prstGeom>
              <a:solidFill>
                <a:srgbClr val="0E79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Graphic 22" descr="Checkmark with solid fill">
                <a:extLst>
                  <a:ext uri="{FF2B5EF4-FFF2-40B4-BE49-F238E27FC236}">
                    <a16:creationId xmlns:a16="http://schemas.microsoft.com/office/drawing/2014/main" id="{C3B48BC9-6271-4DF8-8715-04DC5523EF2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76659" y="2007081"/>
                <a:ext cx="914400" cy="914400"/>
              </a:xfrm>
              <a:prstGeom prst="rect">
                <a:avLst/>
              </a:prstGeom>
            </p:spPr>
          </p:pic>
        </p:grpSp>
        <p:sp>
          <p:nvSpPr>
            <p:cNvPr id="25" name="TextBox 24">
              <a:extLst>
                <a:ext uri="{FF2B5EF4-FFF2-40B4-BE49-F238E27FC236}">
                  <a16:creationId xmlns:a16="http://schemas.microsoft.com/office/drawing/2014/main" id="{725134FF-C999-4615-B58C-A8CA6BDB3789}"/>
                </a:ext>
              </a:extLst>
            </p:cNvPr>
            <p:cNvSpPr txBox="1"/>
            <p:nvPr/>
          </p:nvSpPr>
          <p:spPr>
            <a:xfrm>
              <a:off x="392940" y="5705901"/>
              <a:ext cx="2402006"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Check your </a:t>
              </a:r>
              <a:r>
                <a:rPr kumimoji="0" lang="en-US" sz="2000" b="1" i="0" u="none" strike="noStrike" kern="1200" cap="none" spc="0" normalizeH="0" baseline="0" noProof="0" dirty="0">
                  <a:ln>
                    <a:noFill/>
                  </a:ln>
                  <a:solidFill>
                    <a:srgbClr val="E57200"/>
                  </a:solidFill>
                  <a:effectLst/>
                  <a:uLnTx/>
                  <a:uFillTx/>
                  <a:latin typeface="Calibri" panose="020F0502020204030204"/>
                  <a:ea typeface="+mn-ea"/>
                  <a:cs typeface="+mn-cs"/>
                </a:rPr>
                <a:t>Application Status Message</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in your student portal</a:t>
              </a:r>
            </a:p>
          </p:txBody>
        </p:sp>
      </p:grpSp>
      <p:grpSp>
        <p:nvGrpSpPr>
          <p:cNvPr id="49" name="Group 48">
            <a:extLst>
              <a:ext uri="{FF2B5EF4-FFF2-40B4-BE49-F238E27FC236}">
                <a16:creationId xmlns:a16="http://schemas.microsoft.com/office/drawing/2014/main" id="{35972716-BF23-468C-B507-2B7E2FBE91AB}"/>
              </a:ext>
            </a:extLst>
          </p:cNvPr>
          <p:cNvGrpSpPr/>
          <p:nvPr/>
        </p:nvGrpSpPr>
        <p:grpSpPr>
          <a:xfrm>
            <a:off x="5074071" y="4257207"/>
            <a:ext cx="2402006" cy="2236712"/>
            <a:chOff x="3072793" y="4484852"/>
            <a:chExt cx="2402006" cy="2236712"/>
          </a:xfrm>
        </p:grpSpPr>
        <p:grpSp>
          <p:nvGrpSpPr>
            <p:cNvPr id="32" name="Group 31">
              <a:extLst>
                <a:ext uri="{FF2B5EF4-FFF2-40B4-BE49-F238E27FC236}">
                  <a16:creationId xmlns:a16="http://schemas.microsoft.com/office/drawing/2014/main" id="{451A4EC3-5628-4691-96E7-8DC737B30E86}"/>
                </a:ext>
              </a:extLst>
            </p:cNvPr>
            <p:cNvGrpSpPr/>
            <p:nvPr/>
          </p:nvGrpSpPr>
          <p:grpSpPr>
            <a:xfrm>
              <a:off x="3451056" y="4484852"/>
              <a:ext cx="1188720" cy="1188720"/>
              <a:chOff x="4019258" y="4495088"/>
              <a:chExt cx="1188720" cy="1188720"/>
            </a:xfrm>
          </p:grpSpPr>
          <p:sp>
            <p:nvSpPr>
              <p:cNvPr id="27" name="Rectangle: Diagonal Corners Rounded 26">
                <a:extLst>
                  <a:ext uri="{FF2B5EF4-FFF2-40B4-BE49-F238E27FC236}">
                    <a16:creationId xmlns:a16="http://schemas.microsoft.com/office/drawing/2014/main" id="{E79A1DC8-5276-46B8-87CA-BA662B8B4050}"/>
                  </a:ext>
                </a:extLst>
              </p:cNvPr>
              <p:cNvSpPr/>
              <p:nvPr/>
            </p:nvSpPr>
            <p:spPr>
              <a:xfrm>
                <a:off x="4019258" y="4495088"/>
                <a:ext cx="1188720" cy="1188720"/>
              </a:xfrm>
              <a:prstGeom prst="round2DiagRect">
                <a:avLst/>
              </a:prstGeom>
              <a:solidFill>
                <a:srgbClr val="12687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1" name="Graphic 30" descr="Computer with solid fill">
                <a:extLst>
                  <a:ext uri="{FF2B5EF4-FFF2-40B4-BE49-F238E27FC236}">
                    <a16:creationId xmlns:a16="http://schemas.microsoft.com/office/drawing/2014/main" id="{810ADC0E-0EC9-48FE-8E9D-0ABF205B6C4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196393" y="4618945"/>
                <a:ext cx="914400" cy="914400"/>
              </a:xfrm>
              <a:prstGeom prst="rect">
                <a:avLst/>
              </a:prstGeom>
            </p:spPr>
          </p:pic>
        </p:grpSp>
        <p:sp>
          <p:nvSpPr>
            <p:cNvPr id="45" name="TextBox 44">
              <a:extLst>
                <a:ext uri="{FF2B5EF4-FFF2-40B4-BE49-F238E27FC236}">
                  <a16:creationId xmlns:a16="http://schemas.microsoft.com/office/drawing/2014/main" id="{25FE7268-4833-462B-9E04-755FB5FDB9DF}"/>
                </a:ext>
              </a:extLst>
            </p:cNvPr>
            <p:cNvSpPr txBox="1"/>
            <p:nvPr/>
          </p:nvSpPr>
          <p:spPr>
            <a:xfrm>
              <a:off x="3072793" y="5705901"/>
              <a:ext cx="240200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57200"/>
                  </a:solidFill>
                  <a:effectLst/>
                  <a:uLnTx/>
                  <a:uFillTx/>
                  <a:latin typeface="Calibri" panose="020F0502020204030204"/>
                  <a:ea typeface="+mn-ea"/>
                  <a:cs typeface="+mn-cs"/>
                </a:rPr>
                <a:t>Update</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your email, contact info, and college plans</a:t>
              </a:r>
            </a:p>
          </p:txBody>
        </p:sp>
      </p:grpSp>
      <p:grpSp>
        <p:nvGrpSpPr>
          <p:cNvPr id="50" name="Group 49">
            <a:extLst>
              <a:ext uri="{FF2B5EF4-FFF2-40B4-BE49-F238E27FC236}">
                <a16:creationId xmlns:a16="http://schemas.microsoft.com/office/drawing/2014/main" id="{93534A3D-9BEE-4F4A-BBBF-3FD053866E1C}"/>
              </a:ext>
            </a:extLst>
          </p:cNvPr>
          <p:cNvGrpSpPr/>
          <p:nvPr/>
        </p:nvGrpSpPr>
        <p:grpSpPr>
          <a:xfrm>
            <a:off x="8993834" y="1412141"/>
            <a:ext cx="2402006" cy="2512159"/>
            <a:chOff x="5970440" y="4517181"/>
            <a:chExt cx="2402006" cy="2512159"/>
          </a:xfrm>
        </p:grpSpPr>
        <p:grpSp>
          <p:nvGrpSpPr>
            <p:cNvPr id="38" name="Group 37">
              <a:extLst>
                <a:ext uri="{FF2B5EF4-FFF2-40B4-BE49-F238E27FC236}">
                  <a16:creationId xmlns:a16="http://schemas.microsoft.com/office/drawing/2014/main" id="{2B790DFC-E67A-4F15-8BE0-CFAB985F6D31}"/>
                </a:ext>
              </a:extLst>
            </p:cNvPr>
            <p:cNvGrpSpPr/>
            <p:nvPr/>
          </p:nvGrpSpPr>
          <p:grpSpPr>
            <a:xfrm>
              <a:off x="6379264" y="4517181"/>
              <a:ext cx="1188720" cy="1188720"/>
              <a:chOff x="6096757" y="4737957"/>
              <a:chExt cx="1188720" cy="1188720"/>
            </a:xfrm>
          </p:grpSpPr>
          <p:sp>
            <p:nvSpPr>
              <p:cNvPr id="34" name="Rectangle: Diagonal Corners Rounded 33">
                <a:extLst>
                  <a:ext uri="{FF2B5EF4-FFF2-40B4-BE49-F238E27FC236}">
                    <a16:creationId xmlns:a16="http://schemas.microsoft.com/office/drawing/2014/main" id="{D61E5DF9-C245-48B2-8E60-0D42DD32E562}"/>
                  </a:ext>
                </a:extLst>
              </p:cNvPr>
              <p:cNvSpPr/>
              <p:nvPr/>
            </p:nvSpPr>
            <p:spPr>
              <a:xfrm>
                <a:off x="6096757" y="4737957"/>
                <a:ext cx="1188720" cy="1188720"/>
              </a:xfrm>
              <a:prstGeom prst="round2DiagRect">
                <a:avLst/>
              </a:prstGeom>
              <a:solidFill>
                <a:srgbClr val="16587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7" name="Graphic 36" descr="Comment Like with solid fill">
                <a:extLst>
                  <a:ext uri="{FF2B5EF4-FFF2-40B4-BE49-F238E27FC236}">
                    <a16:creationId xmlns:a16="http://schemas.microsoft.com/office/drawing/2014/main" id="{EADB1EE5-05ED-4DF1-A450-D0332771311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243351" y="4894536"/>
                <a:ext cx="914400" cy="914400"/>
              </a:xfrm>
              <a:prstGeom prst="rect">
                <a:avLst/>
              </a:prstGeom>
            </p:spPr>
          </p:pic>
        </p:grpSp>
        <p:sp>
          <p:nvSpPr>
            <p:cNvPr id="46" name="TextBox 45">
              <a:extLst>
                <a:ext uri="{FF2B5EF4-FFF2-40B4-BE49-F238E27FC236}">
                  <a16:creationId xmlns:a16="http://schemas.microsoft.com/office/drawing/2014/main" id="{C83E371F-00BC-4E97-8627-F37542FB875A}"/>
                </a:ext>
              </a:extLst>
            </p:cNvPr>
            <p:cNvSpPr txBox="1"/>
            <p:nvPr/>
          </p:nvSpPr>
          <p:spPr>
            <a:xfrm>
              <a:off x="5970440" y="5705901"/>
              <a:ext cx="2402006"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57200"/>
                  </a:solidFill>
                  <a:effectLst/>
                  <a:uLnTx/>
                  <a:uFillTx/>
                  <a:latin typeface="Calibri" panose="020F0502020204030204"/>
                  <a:ea typeface="+mn-ea"/>
                  <a:cs typeface="+mn-cs"/>
                </a:rPr>
                <a:t>Check your student portal April - August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to see if you’ve been awarded</a:t>
              </a:r>
            </a:p>
          </p:txBody>
        </p:sp>
      </p:grpSp>
      <p:grpSp>
        <p:nvGrpSpPr>
          <p:cNvPr id="51" name="Group 50">
            <a:extLst>
              <a:ext uri="{FF2B5EF4-FFF2-40B4-BE49-F238E27FC236}">
                <a16:creationId xmlns:a16="http://schemas.microsoft.com/office/drawing/2014/main" id="{C446B99C-AEE1-42B0-8BAA-F29A4F3A2290}"/>
              </a:ext>
            </a:extLst>
          </p:cNvPr>
          <p:cNvGrpSpPr/>
          <p:nvPr/>
        </p:nvGrpSpPr>
        <p:grpSpPr>
          <a:xfrm>
            <a:off x="8997696" y="4196783"/>
            <a:ext cx="2402006" cy="2498152"/>
            <a:chOff x="8908574" y="4498684"/>
            <a:chExt cx="2402006" cy="2498152"/>
          </a:xfrm>
        </p:grpSpPr>
        <p:grpSp>
          <p:nvGrpSpPr>
            <p:cNvPr id="44" name="Group 43">
              <a:extLst>
                <a:ext uri="{FF2B5EF4-FFF2-40B4-BE49-F238E27FC236}">
                  <a16:creationId xmlns:a16="http://schemas.microsoft.com/office/drawing/2014/main" id="{4DCD08A9-C43A-40E1-B021-5F6E15F67A8E}"/>
                </a:ext>
              </a:extLst>
            </p:cNvPr>
            <p:cNvGrpSpPr/>
            <p:nvPr/>
          </p:nvGrpSpPr>
          <p:grpSpPr>
            <a:xfrm>
              <a:off x="9315601" y="4498684"/>
              <a:ext cx="1188720" cy="1188720"/>
              <a:chOff x="7679007" y="4163494"/>
              <a:chExt cx="1188720" cy="1188720"/>
            </a:xfrm>
          </p:grpSpPr>
          <p:sp>
            <p:nvSpPr>
              <p:cNvPr id="40" name="Rectangle: Diagonal Corners Rounded 39">
                <a:extLst>
                  <a:ext uri="{FF2B5EF4-FFF2-40B4-BE49-F238E27FC236}">
                    <a16:creationId xmlns:a16="http://schemas.microsoft.com/office/drawing/2014/main" id="{87CB5B9A-6183-4691-A89C-09E5A0AFFD5E}"/>
                  </a:ext>
                </a:extLst>
              </p:cNvPr>
              <p:cNvSpPr/>
              <p:nvPr/>
            </p:nvSpPr>
            <p:spPr>
              <a:xfrm>
                <a:off x="7679007" y="4163494"/>
                <a:ext cx="1188720" cy="1188720"/>
              </a:xfrm>
              <a:prstGeom prst="round2DiagRect">
                <a:avLst/>
              </a:prstGeom>
              <a:solidFill>
                <a:srgbClr val="1A476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3" name="Graphic 42" descr="Question Mark with solid fill">
                <a:extLst>
                  <a:ext uri="{FF2B5EF4-FFF2-40B4-BE49-F238E27FC236}">
                    <a16:creationId xmlns:a16="http://schemas.microsoft.com/office/drawing/2014/main" id="{14A2B28F-EB5C-42F0-A2B5-304E1CFBEFC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816167" y="4302153"/>
                <a:ext cx="914400" cy="914400"/>
              </a:xfrm>
              <a:prstGeom prst="rect">
                <a:avLst/>
              </a:prstGeom>
            </p:spPr>
          </p:pic>
        </p:grpSp>
        <p:sp>
          <p:nvSpPr>
            <p:cNvPr id="47" name="TextBox 46">
              <a:extLst>
                <a:ext uri="{FF2B5EF4-FFF2-40B4-BE49-F238E27FC236}">
                  <a16:creationId xmlns:a16="http://schemas.microsoft.com/office/drawing/2014/main" id="{FA81AD86-A99C-4A89-8BFC-F3E139203B78}"/>
                </a:ext>
              </a:extLst>
            </p:cNvPr>
            <p:cNvSpPr txBox="1"/>
            <p:nvPr/>
          </p:nvSpPr>
          <p:spPr>
            <a:xfrm>
              <a:off x="8908574" y="5673397"/>
              <a:ext cx="2402006"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57200"/>
                  </a:solidFill>
                  <a:effectLst/>
                  <a:uLnTx/>
                  <a:uFillTx/>
                  <a:latin typeface="Calibri" panose="020F0502020204030204"/>
                  <a:ea typeface="+mn-ea"/>
                  <a:cs typeface="+mn-cs"/>
                </a:rPr>
                <a:t>If awarded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accept or decline the award, write a thank you letter, celebrate</a:t>
              </a:r>
            </a:p>
          </p:txBody>
        </p:sp>
      </p:grpSp>
      <p:grpSp>
        <p:nvGrpSpPr>
          <p:cNvPr id="65" name="Group 64">
            <a:extLst>
              <a:ext uri="{FF2B5EF4-FFF2-40B4-BE49-F238E27FC236}">
                <a16:creationId xmlns:a16="http://schemas.microsoft.com/office/drawing/2014/main" id="{5A2E3479-6930-4455-921D-230412B7D53C}"/>
              </a:ext>
            </a:extLst>
          </p:cNvPr>
          <p:cNvGrpSpPr/>
          <p:nvPr/>
        </p:nvGrpSpPr>
        <p:grpSpPr>
          <a:xfrm>
            <a:off x="413906" y="346363"/>
            <a:ext cx="6291694" cy="996864"/>
            <a:chOff x="838200" y="339436"/>
            <a:chExt cx="4185526" cy="996864"/>
          </a:xfrm>
        </p:grpSpPr>
        <p:sp>
          <p:nvSpPr>
            <p:cNvPr id="66" name="TextBox 65">
              <a:extLst>
                <a:ext uri="{FF2B5EF4-FFF2-40B4-BE49-F238E27FC236}">
                  <a16:creationId xmlns:a16="http://schemas.microsoft.com/office/drawing/2014/main" id="{00C48FEC-9A35-4CF1-864A-7D474CF0EB44}"/>
                </a:ext>
              </a:extLst>
            </p:cNvPr>
            <p:cNvSpPr txBox="1"/>
            <p:nvPr/>
          </p:nvSpPr>
          <p:spPr>
            <a:xfrm>
              <a:off x="838200" y="339436"/>
              <a:ext cx="399703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4"/>
                  </a:solidFill>
                  <a:effectLst/>
                  <a:uLnTx/>
                  <a:uFillTx/>
                  <a:latin typeface="Arial" panose="020B0604020202020204" pitchFamily="34" charset="0"/>
                  <a:ea typeface="+mn-ea"/>
                  <a:cs typeface="Arial" panose="020B0604020202020204" pitchFamily="34" charset="0"/>
                </a:rPr>
                <a:t>What Happens</a:t>
              </a:r>
            </a:p>
          </p:txBody>
        </p:sp>
        <p:sp>
          <p:nvSpPr>
            <p:cNvPr id="67" name="TextBox 66">
              <a:extLst>
                <a:ext uri="{FF2B5EF4-FFF2-40B4-BE49-F238E27FC236}">
                  <a16:creationId xmlns:a16="http://schemas.microsoft.com/office/drawing/2014/main" id="{2F6F689F-FB3E-4C56-88C9-AFF4D29188AD}"/>
                </a:ext>
              </a:extLst>
            </p:cNvPr>
            <p:cNvSpPr txBox="1"/>
            <p:nvPr/>
          </p:nvSpPr>
          <p:spPr>
            <a:xfrm>
              <a:off x="838200" y="566859"/>
              <a:ext cx="418552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After </a:t>
              </a:r>
              <a:r>
                <a:rPr kumimoji="0" lang="en-US" sz="4400" b="0" i="0" u="none" strike="noStrike" kern="1200" cap="none" spc="0" normalizeH="0" baseline="0" noProof="0" dirty="0">
                  <a:ln>
                    <a:noFill/>
                  </a:ln>
                  <a:solidFill>
                    <a:prstClr val="black"/>
                  </a:solidFill>
                  <a:effectLst/>
                  <a:uLnTx/>
                  <a:uFillTx/>
                  <a:latin typeface="Trebuchet MS" panose="020B0603020202020204" pitchFamily="34" charset="0"/>
                </a:rPr>
                <a:t>Submission</a:t>
              </a:r>
            </a:p>
          </p:txBody>
        </p:sp>
      </p:grpSp>
      <p:grpSp>
        <p:nvGrpSpPr>
          <p:cNvPr id="2" name="Group 1">
            <a:extLst>
              <a:ext uri="{FF2B5EF4-FFF2-40B4-BE49-F238E27FC236}">
                <a16:creationId xmlns:a16="http://schemas.microsoft.com/office/drawing/2014/main" id="{A5904F19-FF27-B72D-3E6D-ACE44DA75459}"/>
              </a:ext>
            </a:extLst>
          </p:cNvPr>
          <p:cNvGrpSpPr/>
          <p:nvPr/>
        </p:nvGrpSpPr>
        <p:grpSpPr>
          <a:xfrm>
            <a:off x="413906" y="1416791"/>
            <a:ext cx="2402006" cy="2210498"/>
            <a:chOff x="392940" y="4511066"/>
            <a:chExt cx="2402006" cy="2210498"/>
          </a:xfrm>
        </p:grpSpPr>
        <p:grpSp>
          <p:nvGrpSpPr>
            <p:cNvPr id="3" name="Group 2">
              <a:extLst>
                <a:ext uri="{FF2B5EF4-FFF2-40B4-BE49-F238E27FC236}">
                  <a16:creationId xmlns:a16="http://schemas.microsoft.com/office/drawing/2014/main" id="{6B242AEE-00EB-10F7-C0FF-2950CC1DBFC5}"/>
                </a:ext>
              </a:extLst>
            </p:cNvPr>
            <p:cNvGrpSpPr/>
            <p:nvPr/>
          </p:nvGrpSpPr>
          <p:grpSpPr>
            <a:xfrm>
              <a:off x="883434" y="4511066"/>
              <a:ext cx="1188720" cy="1188720"/>
              <a:chOff x="1493604" y="1933517"/>
              <a:chExt cx="1188720" cy="1188720"/>
            </a:xfrm>
            <a:effectLst>
              <a:outerShdw blurRad="50800" dist="38100" dir="2700000" algn="tl" rotWithShape="0">
                <a:prstClr val="black">
                  <a:alpha val="40000"/>
                </a:prstClr>
              </a:outerShdw>
            </a:effectLst>
          </p:grpSpPr>
          <p:sp>
            <p:nvSpPr>
              <p:cNvPr id="5" name="Rectangle: Diagonal Corners Rounded 4">
                <a:extLst>
                  <a:ext uri="{FF2B5EF4-FFF2-40B4-BE49-F238E27FC236}">
                    <a16:creationId xmlns:a16="http://schemas.microsoft.com/office/drawing/2014/main" id="{6DE6F1FD-ACDA-10DA-6E2B-37D9495985BD}"/>
                  </a:ext>
                </a:extLst>
              </p:cNvPr>
              <p:cNvSpPr/>
              <p:nvPr/>
            </p:nvSpPr>
            <p:spPr>
              <a:xfrm>
                <a:off x="1493604" y="1933517"/>
                <a:ext cx="1188720" cy="1188720"/>
              </a:xfrm>
              <a:prstGeom prst="round2DiagRect">
                <a:avLst/>
              </a:prstGeom>
              <a:solidFill>
                <a:srgbClr val="4DA1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Graphic 5" descr="Document with solid fill">
                <a:extLst>
                  <a:ext uri="{FF2B5EF4-FFF2-40B4-BE49-F238E27FC236}">
                    <a16:creationId xmlns:a16="http://schemas.microsoft.com/office/drawing/2014/main" id="{42E11675-067E-0D7C-DA57-47F80F97B92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1676659" y="2007081"/>
                <a:ext cx="914400" cy="914400"/>
              </a:xfrm>
              <a:prstGeom prst="rect">
                <a:avLst/>
              </a:prstGeom>
            </p:spPr>
          </p:pic>
        </p:grpSp>
        <p:sp>
          <p:nvSpPr>
            <p:cNvPr id="4" name="TextBox 3">
              <a:extLst>
                <a:ext uri="{FF2B5EF4-FFF2-40B4-BE49-F238E27FC236}">
                  <a16:creationId xmlns:a16="http://schemas.microsoft.com/office/drawing/2014/main" id="{A87552BB-666F-9AEE-300D-0CBD6D362E74}"/>
                </a:ext>
              </a:extLst>
            </p:cNvPr>
            <p:cNvSpPr txBox="1"/>
            <p:nvPr/>
          </p:nvSpPr>
          <p:spPr>
            <a:xfrm>
              <a:off x="392940" y="5705901"/>
              <a:ext cx="240200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Review your </a:t>
              </a:r>
              <a:r>
                <a:rPr kumimoji="0" lang="en-US" sz="2000" b="1" i="0" u="none" strike="noStrike" kern="1200" cap="none" spc="0" normalizeH="0" baseline="0" noProof="0" dirty="0">
                  <a:ln>
                    <a:noFill/>
                  </a:ln>
                  <a:solidFill>
                    <a:srgbClr val="E57200"/>
                  </a:solidFill>
                  <a:effectLst/>
                  <a:uLnTx/>
                  <a:uFillTx/>
                  <a:latin typeface="Calibri" panose="020F0502020204030204"/>
                  <a:ea typeface="+mn-ea"/>
                  <a:cs typeface="+mn-cs"/>
                </a:rPr>
                <a:t>Transcript, </a:t>
              </a:r>
              <a:r>
                <a:rPr kumimoji="0" lang="en-US" sz="2000" i="0" u="none" strike="noStrike" kern="1200" cap="none" spc="0" normalizeH="0" baseline="0" noProof="0" dirty="0">
                  <a:ln>
                    <a:noFill/>
                  </a:ln>
                  <a:effectLst/>
                  <a:uLnTx/>
                  <a:uFillTx/>
                  <a:latin typeface="Calibri" panose="020F0502020204030204"/>
                  <a:ea typeface="+mn-ea"/>
                  <a:cs typeface="+mn-cs"/>
                </a:rPr>
                <a:t>if needed </a:t>
              </a:r>
              <a:r>
                <a:rPr lang="en-US" sz="2000" dirty="0">
                  <a:latin typeface="Calibri" panose="020F0502020204030204"/>
                </a:rPr>
                <a:t>update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information. </a:t>
              </a:r>
            </a:p>
          </p:txBody>
        </p:sp>
      </p:grpSp>
    </p:spTree>
    <p:extLst>
      <p:ext uri="{BB962C8B-B14F-4D97-AF65-F5344CB8AC3E}">
        <p14:creationId xmlns:p14="http://schemas.microsoft.com/office/powerpoint/2010/main" val="41822472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Diagonal Corners Rounded 26">
            <a:extLst>
              <a:ext uri="{FF2B5EF4-FFF2-40B4-BE49-F238E27FC236}">
                <a16:creationId xmlns:a16="http://schemas.microsoft.com/office/drawing/2014/main" id="{C31DE809-760E-48F0-AE17-FCA4D96AD21A}"/>
              </a:ext>
            </a:extLst>
          </p:cNvPr>
          <p:cNvSpPr/>
          <p:nvPr/>
        </p:nvSpPr>
        <p:spPr>
          <a:xfrm>
            <a:off x="529389" y="1239252"/>
            <a:ext cx="3915171" cy="5342021"/>
          </a:xfrm>
          <a:prstGeom prst="round2DiagRect">
            <a:avLst/>
          </a:prstGeom>
          <a:solidFill>
            <a:schemeClr val="accent3"/>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96A3CB39-898C-43C1-B365-F7200B30BCD4}"/>
              </a:ext>
            </a:extLst>
          </p:cNvPr>
          <p:cNvGrpSpPr/>
          <p:nvPr/>
        </p:nvGrpSpPr>
        <p:grpSpPr>
          <a:xfrm>
            <a:off x="697482" y="686302"/>
            <a:ext cx="3578984" cy="6447919"/>
            <a:chOff x="4379495" y="694617"/>
            <a:chExt cx="3578984" cy="6447919"/>
          </a:xfrm>
        </p:grpSpPr>
        <p:sp>
          <p:nvSpPr>
            <p:cNvPr id="21" name="TextBox 20">
              <a:extLst>
                <a:ext uri="{FF2B5EF4-FFF2-40B4-BE49-F238E27FC236}">
                  <a16:creationId xmlns:a16="http://schemas.microsoft.com/office/drawing/2014/main" id="{24EDA8D5-8E61-4E12-99DA-55E3AC4C13C2}"/>
                </a:ext>
              </a:extLst>
            </p:cNvPr>
            <p:cNvSpPr txBox="1"/>
            <p:nvPr/>
          </p:nvSpPr>
          <p:spPr>
            <a:xfrm>
              <a:off x="4379495" y="694617"/>
              <a:ext cx="3578984" cy="6447919"/>
            </a:xfrm>
            <a:prstGeom prst="rect">
              <a:avLst/>
            </a:prstGeom>
            <a:noFill/>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1300" b="0" i="0" u="none" strike="noStrike" kern="1200" cap="none" spc="0" normalizeH="0" baseline="0" noProof="0" dirty="0">
                  <a:ln>
                    <a:noFill/>
                  </a:ln>
                  <a:solidFill>
                    <a:srgbClr val="0E7973"/>
                  </a:solidFill>
                  <a:effectLst/>
                  <a:uLnTx/>
                  <a:uFillTx/>
                  <a:latin typeface="Arial Black" panose="020B0A04020102020204" pitchFamily="34" charset="0"/>
                  <a:ea typeface="+mn-ea"/>
                  <a:cs typeface="+mn-cs"/>
                </a:rPr>
                <a:t>$</a:t>
              </a:r>
            </a:p>
          </p:txBody>
        </p:sp>
        <p:pic>
          <p:nvPicPr>
            <p:cNvPr id="22" name="Graphic 21" descr="School boy with solid fill">
              <a:extLst>
                <a:ext uri="{FF2B5EF4-FFF2-40B4-BE49-F238E27FC236}">
                  <a16:creationId xmlns:a16="http://schemas.microsoft.com/office/drawing/2014/main" id="{1D51D1C7-AB8F-4D89-BD87-BFBC2A8C9A6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10353" y="2245071"/>
              <a:ext cx="822960" cy="822960"/>
            </a:xfrm>
            <a:prstGeom prst="rect">
              <a:avLst/>
            </a:prstGeom>
          </p:spPr>
        </p:pic>
        <p:pic>
          <p:nvPicPr>
            <p:cNvPr id="23" name="Graphic 22" descr="Pencil with solid fill">
              <a:extLst>
                <a:ext uri="{FF2B5EF4-FFF2-40B4-BE49-F238E27FC236}">
                  <a16:creationId xmlns:a16="http://schemas.microsoft.com/office/drawing/2014/main" id="{9B038AD3-CA70-4E6A-B425-D47AD41FF4C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802376">
              <a:off x="4980537" y="4593430"/>
              <a:ext cx="822960" cy="822960"/>
            </a:xfrm>
            <a:prstGeom prst="rect">
              <a:avLst/>
            </a:prstGeom>
          </p:spPr>
        </p:pic>
        <p:pic>
          <p:nvPicPr>
            <p:cNvPr id="24" name="Graphic 23" descr="Checklist with solid fill">
              <a:extLst>
                <a:ext uri="{FF2B5EF4-FFF2-40B4-BE49-F238E27FC236}">
                  <a16:creationId xmlns:a16="http://schemas.microsoft.com/office/drawing/2014/main" id="{4AB8A500-6253-4B13-AB37-522A9908C4E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719046">
              <a:off x="6652750" y="4821873"/>
              <a:ext cx="731520" cy="731520"/>
            </a:xfrm>
            <a:prstGeom prst="rect">
              <a:avLst/>
            </a:prstGeom>
          </p:spPr>
        </p:pic>
        <p:pic>
          <p:nvPicPr>
            <p:cNvPr id="25" name="Graphic 24" descr="Climbing with solid fill">
              <a:extLst>
                <a:ext uri="{FF2B5EF4-FFF2-40B4-BE49-F238E27FC236}">
                  <a16:creationId xmlns:a16="http://schemas.microsoft.com/office/drawing/2014/main" id="{6D8DFC5A-E8DA-4DFA-A72A-D6EDEDF0EE8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522163" y="3625199"/>
              <a:ext cx="730463" cy="730463"/>
            </a:xfrm>
            <a:prstGeom prst="rect">
              <a:avLst/>
            </a:prstGeom>
          </p:spPr>
        </p:pic>
        <p:pic>
          <p:nvPicPr>
            <p:cNvPr id="26" name="Graphic 25" descr="Miscellaneous with solid fill">
              <a:extLst>
                <a:ext uri="{FF2B5EF4-FFF2-40B4-BE49-F238E27FC236}">
                  <a16:creationId xmlns:a16="http://schemas.microsoft.com/office/drawing/2014/main" id="{700D41A7-51E1-464C-A621-58419B5ECAD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522163" y="2023209"/>
              <a:ext cx="914400" cy="914400"/>
            </a:xfrm>
            <a:prstGeom prst="rect">
              <a:avLst/>
            </a:prstGeom>
          </p:spPr>
        </p:pic>
      </p:grpSp>
      <p:grpSp>
        <p:nvGrpSpPr>
          <p:cNvPr id="28" name="Group 27">
            <a:extLst>
              <a:ext uri="{FF2B5EF4-FFF2-40B4-BE49-F238E27FC236}">
                <a16:creationId xmlns:a16="http://schemas.microsoft.com/office/drawing/2014/main" id="{D2C58BB9-FAD9-4AB1-ACCF-016DC2C9E1E4}"/>
              </a:ext>
            </a:extLst>
          </p:cNvPr>
          <p:cNvGrpSpPr/>
          <p:nvPr/>
        </p:nvGrpSpPr>
        <p:grpSpPr>
          <a:xfrm>
            <a:off x="413908" y="347472"/>
            <a:ext cx="7206094" cy="935309"/>
            <a:chOff x="838200" y="339436"/>
            <a:chExt cx="4793827" cy="935309"/>
          </a:xfrm>
        </p:grpSpPr>
        <p:sp>
          <p:nvSpPr>
            <p:cNvPr id="29" name="TextBox 28">
              <a:extLst>
                <a:ext uri="{FF2B5EF4-FFF2-40B4-BE49-F238E27FC236}">
                  <a16:creationId xmlns:a16="http://schemas.microsoft.com/office/drawing/2014/main" id="{3B217A16-7144-4433-9CFB-C5ED53F57716}"/>
                </a:ext>
              </a:extLst>
            </p:cNvPr>
            <p:cNvSpPr txBox="1"/>
            <p:nvPr/>
          </p:nvSpPr>
          <p:spPr>
            <a:xfrm>
              <a:off x="838200" y="339436"/>
              <a:ext cx="399703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4"/>
                  </a:solidFill>
                  <a:effectLst/>
                  <a:uLnTx/>
                  <a:uFillTx/>
                  <a:latin typeface="Arial" panose="020B0604020202020204" pitchFamily="34" charset="0"/>
                  <a:ea typeface="+mn-ea"/>
                  <a:cs typeface="Arial" panose="020B0604020202020204" pitchFamily="34" charset="0"/>
                </a:rPr>
                <a:t>All About The OSAC Scholarship Application</a:t>
              </a:r>
            </a:p>
          </p:txBody>
        </p:sp>
        <p:sp>
          <p:nvSpPr>
            <p:cNvPr id="30" name="TextBox 29">
              <a:extLst>
                <a:ext uri="{FF2B5EF4-FFF2-40B4-BE49-F238E27FC236}">
                  <a16:creationId xmlns:a16="http://schemas.microsoft.com/office/drawing/2014/main" id="{2D9EF312-42E3-4245-96CB-F22CA02B087A}"/>
                </a:ext>
              </a:extLst>
            </p:cNvPr>
            <p:cNvSpPr txBox="1"/>
            <p:nvPr/>
          </p:nvSpPr>
          <p:spPr>
            <a:xfrm>
              <a:off x="838200" y="566859"/>
              <a:ext cx="479382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Transcripts</a:t>
              </a:r>
              <a:endParaRPr kumimoji="0" lang="en-US" sz="50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p:txBody>
        </p:sp>
      </p:grpSp>
      <p:sp>
        <p:nvSpPr>
          <p:cNvPr id="31" name="TextBox 30">
            <a:extLst>
              <a:ext uri="{FF2B5EF4-FFF2-40B4-BE49-F238E27FC236}">
                <a16:creationId xmlns:a16="http://schemas.microsoft.com/office/drawing/2014/main" id="{CE4EB199-541A-4259-BF96-D2FD1AF9875C}"/>
              </a:ext>
            </a:extLst>
          </p:cNvPr>
          <p:cNvSpPr txBox="1"/>
          <p:nvPr/>
        </p:nvSpPr>
        <p:spPr>
          <a:xfrm>
            <a:off x="5498432" y="1150546"/>
            <a:ext cx="6008356" cy="39087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Details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 missing or incomplete transcript is the only reason your OSAC scholarship will be rejected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Students may request that their High School </a:t>
            </a:r>
            <a:r>
              <a:rPr lang="en-US" sz="2000" dirty="0">
                <a:solidFill>
                  <a:prstClr val="black"/>
                </a:solidFill>
                <a:latin typeface="Calibri" panose="020F0502020204030204"/>
              </a:rPr>
              <a:t>R</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egistrar</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upload the transcript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Scan and upload the transcript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Mail a hardcopy, please remove or render illegible the Social Security Number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 </a:t>
            </a:r>
          </a:p>
        </p:txBody>
      </p:sp>
      <p:sp>
        <p:nvSpPr>
          <p:cNvPr id="37" name="TextBox 36">
            <a:extLst>
              <a:ext uri="{FF2B5EF4-FFF2-40B4-BE49-F238E27FC236}">
                <a16:creationId xmlns:a16="http://schemas.microsoft.com/office/drawing/2014/main" id="{A38CEF33-B4F4-4300-98BC-27C4FDD36EC9}"/>
              </a:ext>
            </a:extLst>
          </p:cNvPr>
          <p:cNvSpPr txBox="1"/>
          <p:nvPr/>
        </p:nvSpPr>
        <p:spPr>
          <a:xfrm>
            <a:off x="5510702" y="4859545"/>
            <a:ext cx="556522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A476E"/>
                </a:solidFill>
                <a:effectLst/>
                <a:uLnTx/>
                <a:uFillTx/>
                <a:latin typeface="Arial Black" panose="020B0A04020102020204" pitchFamily="34" charset="0"/>
                <a:ea typeface="+mn-ea"/>
                <a:cs typeface="+mn-cs"/>
              </a:rPr>
              <a:t>Tips!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rPr>
              <a:t>Transcripts sent via email will not be accepted</a:t>
            </a:r>
            <a:r>
              <a:rPr kumimoji="0" lang="en-US" sz="24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 </a:t>
            </a:r>
          </a:p>
        </p:txBody>
      </p:sp>
    </p:spTree>
    <p:extLst>
      <p:ext uri="{BB962C8B-B14F-4D97-AF65-F5344CB8AC3E}">
        <p14:creationId xmlns:p14="http://schemas.microsoft.com/office/powerpoint/2010/main" val="27746979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D2C58BB9-FAD9-4AB1-ACCF-016DC2C9E1E4}"/>
              </a:ext>
            </a:extLst>
          </p:cNvPr>
          <p:cNvGrpSpPr/>
          <p:nvPr/>
        </p:nvGrpSpPr>
        <p:grpSpPr>
          <a:xfrm>
            <a:off x="413908" y="347472"/>
            <a:ext cx="7206094" cy="935309"/>
            <a:chOff x="838200" y="339436"/>
            <a:chExt cx="4793827" cy="935309"/>
          </a:xfrm>
        </p:grpSpPr>
        <p:sp>
          <p:nvSpPr>
            <p:cNvPr id="29" name="TextBox 28">
              <a:extLst>
                <a:ext uri="{FF2B5EF4-FFF2-40B4-BE49-F238E27FC236}">
                  <a16:creationId xmlns:a16="http://schemas.microsoft.com/office/drawing/2014/main" id="{3B217A16-7144-4433-9CFB-C5ED53F57716}"/>
                </a:ext>
              </a:extLst>
            </p:cNvPr>
            <p:cNvSpPr txBox="1"/>
            <p:nvPr/>
          </p:nvSpPr>
          <p:spPr>
            <a:xfrm>
              <a:off x="838200" y="339436"/>
              <a:ext cx="399703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4"/>
                  </a:solidFill>
                  <a:effectLst/>
                  <a:uLnTx/>
                  <a:uFillTx/>
                  <a:latin typeface="Arial" panose="020B0604020202020204" pitchFamily="34" charset="0"/>
                  <a:ea typeface="+mn-ea"/>
                  <a:cs typeface="Arial" panose="020B0604020202020204" pitchFamily="34" charset="0"/>
                </a:rPr>
                <a:t>All About The OSAC Scholarship Application</a:t>
              </a:r>
            </a:p>
          </p:txBody>
        </p:sp>
        <p:sp>
          <p:nvSpPr>
            <p:cNvPr id="30" name="TextBox 29">
              <a:extLst>
                <a:ext uri="{FF2B5EF4-FFF2-40B4-BE49-F238E27FC236}">
                  <a16:creationId xmlns:a16="http://schemas.microsoft.com/office/drawing/2014/main" id="{2D9EF312-42E3-4245-96CB-F22CA02B087A}"/>
                </a:ext>
              </a:extLst>
            </p:cNvPr>
            <p:cNvSpPr txBox="1"/>
            <p:nvPr/>
          </p:nvSpPr>
          <p:spPr>
            <a:xfrm>
              <a:off x="838200" y="566859"/>
              <a:ext cx="479382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Transcripts</a:t>
              </a:r>
              <a:endParaRPr kumimoji="0" lang="en-US" sz="50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p:txBody>
        </p:sp>
      </p:grpSp>
      <p:pic>
        <p:nvPicPr>
          <p:cNvPr id="14" name="Picture 13">
            <a:extLst>
              <a:ext uri="{FF2B5EF4-FFF2-40B4-BE49-F238E27FC236}">
                <a16:creationId xmlns:a16="http://schemas.microsoft.com/office/drawing/2014/main" id="{45AC79A2-4CE3-4571-AC0E-00E490F8C7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282" y="1275448"/>
            <a:ext cx="5487650" cy="5487650"/>
          </a:xfrm>
          <a:prstGeom prst="rect">
            <a:avLst/>
          </a:prstGeom>
          <a:effectLst>
            <a:outerShdw blurRad="50800" dist="38100" dir="2700000" algn="tl" rotWithShape="0">
              <a:prstClr val="black">
                <a:alpha val="40000"/>
              </a:prstClr>
            </a:outerShdw>
          </a:effectLst>
        </p:spPr>
      </p:pic>
      <p:sp>
        <p:nvSpPr>
          <p:cNvPr id="16" name="Rectangle: Single Corner Rounded 15">
            <a:extLst>
              <a:ext uri="{FF2B5EF4-FFF2-40B4-BE49-F238E27FC236}">
                <a16:creationId xmlns:a16="http://schemas.microsoft.com/office/drawing/2014/main" id="{58E66373-D901-4AA3-9444-2321E9FC7C85}"/>
              </a:ext>
            </a:extLst>
          </p:cNvPr>
          <p:cNvSpPr/>
          <p:nvPr/>
        </p:nvSpPr>
        <p:spPr>
          <a:xfrm>
            <a:off x="3136605" y="1637414"/>
            <a:ext cx="2280684" cy="4603898"/>
          </a:xfrm>
          <a:prstGeom prst="round1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Single Corner Rounded 35">
            <a:extLst>
              <a:ext uri="{FF2B5EF4-FFF2-40B4-BE49-F238E27FC236}">
                <a16:creationId xmlns:a16="http://schemas.microsoft.com/office/drawing/2014/main" id="{2D312DE6-D6BE-4894-9516-11CEBD300913}"/>
              </a:ext>
            </a:extLst>
          </p:cNvPr>
          <p:cNvSpPr/>
          <p:nvPr/>
        </p:nvSpPr>
        <p:spPr>
          <a:xfrm>
            <a:off x="5883348" y="1637414"/>
            <a:ext cx="2280684" cy="4603898"/>
          </a:xfrm>
          <a:prstGeom prst="round1Rect">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Single Corner Rounded 37">
            <a:extLst>
              <a:ext uri="{FF2B5EF4-FFF2-40B4-BE49-F238E27FC236}">
                <a16:creationId xmlns:a16="http://schemas.microsoft.com/office/drawing/2014/main" id="{9DB82A52-090A-4CA3-A8EF-2278E1185767}"/>
              </a:ext>
            </a:extLst>
          </p:cNvPr>
          <p:cNvSpPr/>
          <p:nvPr/>
        </p:nvSpPr>
        <p:spPr>
          <a:xfrm>
            <a:off x="8624255" y="1637414"/>
            <a:ext cx="2280684" cy="4603898"/>
          </a:xfrm>
          <a:prstGeom prst="round1Rect">
            <a:avLst/>
          </a:pr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ED2265AA-A737-4FE6-B977-0668B187D364}"/>
              </a:ext>
            </a:extLst>
          </p:cNvPr>
          <p:cNvSpPr txBox="1"/>
          <p:nvPr/>
        </p:nvSpPr>
        <p:spPr>
          <a:xfrm>
            <a:off x="3230004" y="1765005"/>
            <a:ext cx="2000693" cy="44012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High School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Students: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Must include grades 9-11</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Must include 12</a:t>
            </a:r>
            <a:r>
              <a:rPr kumimoji="0" lang="en-US" sz="20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th</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grade fall term grades (usually ready in Jan/Feb) </a:t>
            </a:r>
          </a:p>
        </p:txBody>
      </p:sp>
      <p:sp>
        <p:nvSpPr>
          <p:cNvPr id="39" name="TextBox 38">
            <a:extLst>
              <a:ext uri="{FF2B5EF4-FFF2-40B4-BE49-F238E27FC236}">
                <a16:creationId xmlns:a16="http://schemas.microsoft.com/office/drawing/2014/main" id="{083F9DA9-0B15-4B0D-BF9E-E7ABCF1DD76B}"/>
              </a:ext>
            </a:extLst>
          </p:cNvPr>
          <p:cNvSpPr txBox="1"/>
          <p:nvPr/>
        </p:nvSpPr>
        <p:spPr>
          <a:xfrm>
            <a:off x="5976750" y="1765005"/>
            <a:ext cx="2000693"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Arial Black" panose="020B0A04020102020204" pitchFamily="34" charset="0"/>
                <a:ea typeface="+mn-ea"/>
                <a:cs typeface="+mn-cs"/>
              </a:rPr>
              <a:t>Home School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Arial Black" panose="020B0A04020102020204" pitchFamily="34" charset="0"/>
                <a:ea typeface="+mn-ea"/>
                <a:cs typeface="+mn-cs"/>
              </a:rPr>
              <a:t>Students: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bg1"/>
              </a:solidFill>
              <a:effectLst/>
              <a:uLnTx/>
              <a:uFillTx/>
              <a:latin typeface="Arial Black" panose="020B0A040201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See our website for additional instructions</a:t>
            </a:r>
          </a:p>
        </p:txBody>
      </p:sp>
      <p:sp>
        <p:nvSpPr>
          <p:cNvPr id="40" name="TextBox 39">
            <a:extLst>
              <a:ext uri="{FF2B5EF4-FFF2-40B4-BE49-F238E27FC236}">
                <a16:creationId xmlns:a16="http://schemas.microsoft.com/office/drawing/2014/main" id="{CE6D6070-DAD9-4387-B114-EB8DFACA1F39}"/>
              </a:ext>
            </a:extLst>
          </p:cNvPr>
          <p:cNvSpPr txBox="1"/>
          <p:nvPr/>
        </p:nvSpPr>
        <p:spPr>
          <a:xfrm>
            <a:off x="8764250" y="1765005"/>
            <a:ext cx="2000693"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College Students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Transcript must include all classes through fall term </a:t>
            </a:r>
          </a:p>
        </p:txBody>
      </p:sp>
    </p:spTree>
    <p:extLst>
      <p:ext uri="{BB962C8B-B14F-4D97-AF65-F5344CB8AC3E}">
        <p14:creationId xmlns:p14="http://schemas.microsoft.com/office/powerpoint/2010/main" val="20080124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Diagonal Corners Rounded 26">
            <a:extLst>
              <a:ext uri="{FF2B5EF4-FFF2-40B4-BE49-F238E27FC236}">
                <a16:creationId xmlns:a16="http://schemas.microsoft.com/office/drawing/2014/main" id="{C31DE809-760E-48F0-AE17-FCA4D96AD21A}"/>
              </a:ext>
            </a:extLst>
          </p:cNvPr>
          <p:cNvSpPr/>
          <p:nvPr/>
        </p:nvSpPr>
        <p:spPr>
          <a:xfrm>
            <a:off x="529389" y="1239252"/>
            <a:ext cx="3915171" cy="5342021"/>
          </a:xfrm>
          <a:prstGeom prst="round2DiagRect">
            <a:avLst/>
          </a:prstGeom>
          <a:solidFill>
            <a:schemeClr val="accent3"/>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96A3CB39-898C-43C1-B365-F7200B30BCD4}"/>
              </a:ext>
            </a:extLst>
          </p:cNvPr>
          <p:cNvGrpSpPr/>
          <p:nvPr/>
        </p:nvGrpSpPr>
        <p:grpSpPr>
          <a:xfrm>
            <a:off x="697482" y="686302"/>
            <a:ext cx="3578984" cy="6447919"/>
            <a:chOff x="4379495" y="694617"/>
            <a:chExt cx="3578984" cy="6447919"/>
          </a:xfrm>
        </p:grpSpPr>
        <p:sp>
          <p:nvSpPr>
            <p:cNvPr id="21" name="TextBox 20">
              <a:extLst>
                <a:ext uri="{FF2B5EF4-FFF2-40B4-BE49-F238E27FC236}">
                  <a16:creationId xmlns:a16="http://schemas.microsoft.com/office/drawing/2014/main" id="{24EDA8D5-8E61-4E12-99DA-55E3AC4C13C2}"/>
                </a:ext>
              </a:extLst>
            </p:cNvPr>
            <p:cNvSpPr txBox="1"/>
            <p:nvPr/>
          </p:nvSpPr>
          <p:spPr>
            <a:xfrm>
              <a:off x="4379495" y="694617"/>
              <a:ext cx="3578984" cy="6447919"/>
            </a:xfrm>
            <a:prstGeom prst="rect">
              <a:avLst/>
            </a:prstGeom>
            <a:noFill/>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1300" b="0" i="0" u="none" strike="noStrike" kern="1200" cap="none" spc="0" normalizeH="0" baseline="0" noProof="0" dirty="0">
                  <a:ln>
                    <a:noFill/>
                  </a:ln>
                  <a:solidFill>
                    <a:srgbClr val="0E7973"/>
                  </a:solidFill>
                  <a:effectLst/>
                  <a:uLnTx/>
                  <a:uFillTx/>
                  <a:latin typeface="Arial Black" panose="020B0A04020102020204" pitchFamily="34" charset="0"/>
                  <a:ea typeface="+mn-ea"/>
                  <a:cs typeface="+mn-cs"/>
                </a:rPr>
                <a:t>$</a:t>
              </a:r>
            </a:p>
          </p:txBody>
        </p:sp>
        <p:pic>
          <p:nvPicPr>
            <p:cNvPr id="22" name="Graphic 21" descr="School boy with solid fill">
              <a:extLst>
                <a:ext uri="{FF2B5EF4-FFF2-40B4-BE49-F238E27FC236}">
                  <a16:creationId xmlns:a16="http://schemas.microsoft.com/office/drawing/2014/main" id="{1D51D1C7-AB8F-4D89-BD87-BFBC2A8C9A6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10353" y="2245071"/>
              <a:ext cx="822960" cy="822960"/>
            </a:xfrm>
            <a:prstGeom prst="rect">
              <a:avLst/>
            </a:prstGeom>
          </p:spPr>
        </p:pic>
        <p:pic>
          <p:nvPicPr>
            <p:cNvPr id="23" name="Graphic 22" descr="Pencil with solid fill">
              <a:extLst>
                <a:ext uri="{FF2B5EF4-FFF2-40B4-BE49-F238E27FC236}">
                  <a16:creationId xmlns:a16="http://schemas.microsoft.com/office/drawing/2014/main" id="{9B038AD3-CA70-4E6A-B425-D47AD41FF4C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802376">
              <a:off x="4980537" y="4593430"/>
              <a:ext cx="822960" cy="822960"/>
            </a:xfrm>
            <a:prstGeom prst="rect">
              <a:avLst/>
            </a:prstGeom>
          </p:spPr>
        </p:pic>
        <p:pic>
          <p:nvPicPr>
            <p:cNvPr id="24" name="Graphic 23" descr="Checklist with solid fill">
              <a:extLst>
                <a:ext uri="{FF2B5EF4-FFF2-40B4-BE49-F238E27FC236}">
                  <a16:creationId xmlns:a16="http://schemas.microsoft.com/office/drawing/2014/main" id="{4AB8A500-6253-4B13-AB37-522A9908C4E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719046">
              <a:off x="6652750" y="4821873"/>
              <a:ext cx="731520" cy="731520"/>
            </a:xfrm>
            <a:prstGeom prst="rect">
              <a:avLst/>
            </a:prstGeom>
          </p:spPr>
        </p:pic>
        <p:pic>
          <p:nvPicPr>
            <p:cNvPr id="25" name="Graphic 24" descr="Climbing with solid fill">
              <a:extLst>
                <a:ext uri="{FF2B5EF4-FFF2-40B4-BE49-F238E27FC236}">
                  <a16:creationId xmlns:a16="http://schemas.microsoft.com/office/drawing/2014/main" id="{6D8DFC5A-E8DA-4DFA-A72A-D6EDEDF0EE8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522163" y="3625199"/>
              <a:ext cx="730463" cy="730463"/>
            </a:xfrm>
            <a:prstGeom prst="rect">
              <a:avLst/>
            </a:prstGeom>
          </p:spPr>
        </p:pic>
        <p:pic>
          <p:nvPicPr>
            <p:cNvPr id="26" name="Graphic 25" descr="Miscellaneous with solid fill">
              <a:extLst>
                <a:ext uri="{FF2B5EF4-FFF2-40B4-BE49-F238E27FC236}">
                  <a16:creationId xmlns:a16="http://schemas.microsoft.com/office/drawing/2014/main" id="{700D41A7-51E1-464C-A621-58419B5ECAD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522163" y="2023209"/>
              <a:ext cx="914400" cy="914400"/>
            </a:xfrm>
            <a:prstGeom prst="rect">
              <a:avLst/>
            </a:prstGeom>
          </p:spPr>
        </p:pic>
      </p:grpSp>
      <p:grpSp>
        <p:nvGrpSpPr>
          <p:cNvPr id="28" name="Group 27">
            <a:extLst>
              <a:ext uri="{FF2B5EF4-FFF2-40B4-BE49-F238E27FC236}">
                <a16:creationId xmlns:a16="http://schemas.microsoft.com/office/drawing/2014/main" id="{D2C58BB9-FAD9-4AB1-ACCF-016DC2C9E1E4}"/>
              </a:ext>
            </a:extLst>
          </p:cNvPr>
          <p:cNvGrpSpPr/>
          <p:nvPr/>
        </p:nvGrpSpPr>
        <p:grpSpPr>
          <a:xfrm>
            <a:off x="413908" y="347472"/>
            <a:ext cx="7206094" cy="935309"/>
            <a:chOff x="838200" y="339436"/>
            <a:chExt cx="4793827" cy="935309"/>
          </a:xfrm>
        </p:grpSpPr>
        <p:sp>
          <p:nvSpPr>
            <p:cNvPr id="29" name="TextBox 28">
              <a:extLst>
                <a:ext uri="{FF2B5EF4-FFF2-40B4-BE49-F238E27FC236}">
                  <a16:creationId xmlns:a16="http://schemas.microsoft.com/office/drawing/2014/main" id="{3B217A16-7144-4433-9CFB-C5ED53F57716}"/>
                </a:ext>
              </a:extLst>
            </p:cNvPr>
            <p:cNvSpPr txBox="1"/>
            <p:nvPr/>
          </p:nvSpPr>
          <p:spPr>
            <a:xfrm>
              <a:off x="838200" y="339436"/>
              <a:ext cx="399703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4"/>
                  </a:solidFill>
                  <a:effectLst/>
                  <a:uLnTx/>
                  <a:uFillTx/>
                  <a:latin typeface="Arial" panose="020B0604020202020204" pitchFamily="34" charset="0"/>
                  <a:ea typeface="+mn-ea"/>
                  <a:cs typeface="Arial" panose="020B0604020202020204" pitchFamily="34" charset="0"/>
                </a:rPr>
                <a:t>All About The OSAC Scholarship Application</a:t>
              </a:r>
            </a:p>
          </p:txBody>
        </p:sp>
        <p:sp>
          <p:nvSpPr>
            <p:cNvPr id="30" name="TextBox 29">
              <a:extLst>
                <a:ext uri="{FF2B5EF4-FFF2-40B4-BE49-F238E27FC236}">
                  <a16:creationId xmlns:a16="http://schemas.microsoft.com/office/drawing/2014/main" id="{2D9EF312-42E3-4245-96CB-F22CA02B087A}"/>
                </a:ext>
              </a:extLst>
            </p:cNvPr>
            <p:cNvSpPr txBox="1"/>
            <p:nvPr/>
          </p:nvSpPr>
          <p:spPr>
            <a:xfrm>
              <a:off x="838200" y="566859"/>
              <a:ext cx="479382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Personal </a:t>
              </a:r>
              <a:r>
                <a:rPr kumimoji="0" lang="en-US" sz="40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Statements</a:t>
              </a:r>
              <a:endParaRPr kumimoji="0" lang="en-US" sz="50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p:txBody>
        </p:sp>
      </p:grpSp>
      <p:sp>
        <p:nvSpPr>
          <p:cNvPr id="31" name="TextBox 30">
            <a:extLst>
              <a:ext uri="{FF2B5EF4-FFF2-40B4-BE49-F238E27FC236}">
                <a16:creationId xmlns:a16="http://schemas.microsoft.com/office/drawing/2014/main" id="{CE4EB199-541A-4259-BF96-D2FD1AF9875C}"/>
              </a:ext>
            </a:extLst>
          </p:cNvPr>
          <p:cNvSpPr txBox="1"/>
          <p:nvPr/>
        </p:nvSpPr>
        <p:spPr>
          <a:xfrm>
            <a:off x="5486162" y="1153956"/>
            <a:ext cx="6008356"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Details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3 required essays, 1 optional essay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1,900 character limit per essay</a:t>
            </a:r>
          </a:p>
        </p:txBody>
      </p:sp>
      <p:sp>
        <p:nvSpPr>
          <p:cNvPr id="33" name="TextBox 32">
            <a:extLst>
              <a:ext uri="{FF2B5EF4-FFF2-40B4-BE49-F238E27FC236}">
                <a16:creationId xmlns:a16="http://schemas.microsoft.com/office/drawing/2014/main" id="{03C162C9-96C1-47F3-B1B2-59E4BA147B12}"/>
              </a:ext>
            </a:extLst>
          </p:cNvPr>
          <p:cNvSpPr txBox="1"/>
          <p:nvPr/>
        </p:nvSpPr>
        <p:spPr>
          <a:xfrm>
            <a:off x="5510702" y="2429588"/>
            <a:ext cx="5996086"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Fact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Statements are designed for you to tell a complete picture of yourself</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Let your Personal Statements tell your story. Donors are looking for reasons why they should choose you for their scholarship award. Focus on something unique about yourself!</a:t>
            </a:r>
          </a:p>
        </p:txBody>
      </p:sp>
      <p:sp>
        <p:nvSpPr>
          <p:cNvPr id="37" name="TextBox 36">
            <a:extLst>
              <a:ext uri="{FF2B5EF4-FFF2-40B4-BE49-F238E27FC236}">
                <a16:creationId xmlns:a16="http://schemas.microsoft.com/office/drawing/2014/main" id="{A38CEF33-B4F4-4300-98BC-27C4FDD36EC9}"/>
              </a:ext>
            </a:extLst>
          </p:cNvPr>
          <p:cNvSpPr txBox="1"/>
          <p:nvPr/>
        </p:nvSpPr>
        <p:spPr>
          <a:xfrm>
            <a:off x="5510702" y="4737912"/>
            <a:ext cx="5565227"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A476E"/>
                </a:solidFill>
                <a:effectLst/>
                <a:uLnTx/>
                <a:uFillTx/>
                <a:latin typeface="Arial Black" panose="020B0A04020102020204" pitchFamily="34" charset="0"/>
                <a:ea typeface="+mn-ea"/>
                <a:cs typeface="+mn-cs"/>
              </a:rPr>
              <a:t>Tip!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rPr>
              <a:t>You may be able to use these statements for other scholarship applications!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rPr>
              <a:t>Try not to repeat info like GPA</a:t>
            </a:r>
            <a:r>
              <a:rPr kumimoji="0" lang="en-US" sz="24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 </a:t>
            </a:r>
          </a:p>
        </p:txBody>
      </p:sp>
    </p:spTree>
    <p:extLst>
      <p:ext uri="{BB962C8B-B14F-4D97-AF65-F5344CB8AC3E}">
        <p14:creationId xmlns:p14="http://schemas.microsoft.com/office/powerpoint/2010/main" val="2147122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503B083-4C05-4C5E-A0D8-A520F2F705F6}"/>
              </a:ext>
            </a:extLst>
          </p:cNvPr>
          <p:cNvGrpSpPr/>
          <p:nvPr/>
        </p:nvGrpSpPr>
        <p:grpSpPr>
          <a:xfrm>
            <a:off x="413908" y="347472"/>
            <a:ext cx="7206094" cy="935309"/>
            <a:chOff x="838200" y="339436"/>
            <a:chExt cx="4793827" cy="935309"/>
          </a:xfrm>
        </p:grpSpPr>
        <p:sp>
          <p:nvSpPr>
            <p:cNvPr id="3" name="TextBox 2">
              <a:extLst>
                <a:ext uri="{FF2B5EF4-FFF2-40B4-BE49-F238E27FC236}">
                  <a16:creationId xmlns:a16="http://schemas.microsoft.com/office/drawing/2014/main" id="{3F50B54D-B6D5-4225-A308-E6D83FCDFEE4}"/>
                </a:ext>
              </a:extLst>
            </p:cNvPr>
            <p:cNvSpPr txBox="1"/>
            <p:nvPr/>
          </p:nvSpPr>
          <p:spPr>
            <a:xfrm>
              <a:off x="838200" y="339436"/>
              <a:ext cx="399703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4"/>
                  </a:solidFill>
                  <a:effectLst/>
                  <a:uLnTx/>
                  <a:uFillTx/>
                  <a:latin typeface="Arial" panose="020B0604020202020204" pitchFamily="34" charset="0"/>
                  <a:ea typeface="+mn-ea"/>
                  <a:cs typeface="Arial" panose="020B0604020202020204" pitchFamily="34" charset="0"/>
                </a:rPr>
                <a:t>What Are The Personal Statement</a:t>
              </a:r>
            </a:p>
          </p:txBody>
        </p:sp>
        <p:sp>
          <p:nvSpPr>
            <p:cNvPr id="4" name="TextBox 3">
              <a:extLst>
                <a:ext uri="{FF2B5EF4-FFF2-40B4-BE49-F238E27FC236}">
                  <a16:creationId xmlns:a16="http://schemas.microsoft.com/office/drawing/2014/main" id="{6AD3D877-B9A0-47D2-BABC-CF740C873BA8}"/>
                </a:ext>
              </a:extLst>
            </p:cNvPr>
            <p:cNvSpPr txBox="1"/>
            <p:nvPr/>
          </p:nvSpPr>
          <p:spPr>
            <a:xfrm>
              <a:off x="838200" y="566859"/>
              <a:ext cx="479382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Prompts</a:t>
              </a:r>
              <a:endParaRPr kumimoji="0" lang="en-US" sz="50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p:txBody>
        </p:sp>
      </p:grpSp>
      <p:sp>
        <p:nvSpPr>
          <p:cNvPr id="5" name="Oval 4">
            <a:extLst>
              <a:ext uri="{FF2B5EF4-FFF2-40B4-BE49-F238E27FC236}">
                <a16:creationId xmlns:a16="http://schemas.microsoft.com/office/drawing/2014/main" id="{8A4E0523-7680-4021-B312-95C2529F04B7}"/>
              </a:ext>
            </a:extLst>
          </p:cNvPr>
          <p:cNvSpPr/>
          <p:nvPr/>
        </p:nvSpPr>
        <p:spPr>
          <a:xfrm>
            <a:off x="842211" y="1434588"/>
            <a:ext cx="1097280" cy="1097280"/>
          </a:xfrm>
          <a:prstGeom prst="ellipse">
            <a:avLst/>
          </a:prstGeom>
          <a:solidFill>
            <a:schemeClr val="accent3">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endParaRPr>
          </a:p>
        </p:txBody>
      </p:sp>
      <p:sp>
        <p:nvSpPr>
          <p:cNvPr id="6" name="TextBox 5">
            <a:extLst>
              <a:ext uri="{FF2B5EF4-FFF2-40B4-BE49-F238E27FC236}">
                <a16:creationId xmlns:a16="http://schemas.microsoft.com/office/drawing/2014/main" id="{FB1C46EB-EBFC-4E97-983B-C3D829304DE4}"/>
              </a:ext>
            </a:extLst>
          </p:cNvPr>
          <p:cNvSpPr txBox="1"/>
          <p:nvPr/>
        </p:nvSpPr>
        <p:spPr>
          <a:xfrm>
            <a:off x="2095500" y="1629285"/>
            <a:ext cx="7632602" cy="70788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Required:</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What are your specific educational plans and career goals and why? What motivates you to achieve them?</a:t>
            </a:r>
          </a:p>
        </p:txBody>
      </p:sp>
      <p:sp>
        <p:nvSpPr>
          <p:cNvPr id="8" name="TextBox 7">
            <a:extLst>
              <a:ext uri="{FF2B5EF4-FFF2-40B4-BE49-F238E27FC236}">
                <a16:creationId xmlns:a16="http://schemas.microsoft.com/office/drawing/2014/main" id="{9280521F-543E-4FF4-901D-282DE12304C9}"/>
              </a:ext>
            </a:extLst>
          </p:cNvPr>
          <p:cNvSpPr txBox="1"/>
          <p:nvPr/>
        </p:nvSpPr>
        <p:spPr>
          <a:xfrm>
            <a:off x="2095500" y="2742243"/>
            <a:ext cx="7632602" cy="984885"/>
          </a:xfrm>
          <a:prstGeom prst="rect">
            <a:avLst/>
          </a:prstGeom>
          <a:noFill/>
        </p:spPr>
        <p:txBody>
          <a:bodyPr wrap="square" rtlCol="0">
            <a:spAutoFit/>
          </a:bodyPr>
          <a:lstStyle/>
          <a:p>
            <a:pPr marL="231775" marR="0" lvl="0" indent="-231775"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2. </a:t>
            </a: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Required:</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What have you done for your family, school or community, that you care about the most and why</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4BEB2D86-4826-4A53-9DCB-252953B62A6D}"/>
              </a:ext>
            </a:extLst>
          </p:cNvPr>
          <p:cNvSpPr txBox="1"/>
          <p:nvPr/>
        </p:nvSpPr>
        <p:spPr>
          <a:xfrm>
            <a:off x="2095500" y="3911768"/>
            <a:ext cx="7632602" cy="1015663"/>
          </a:xfrm>
          <a:prstGeom prst="rect">
            <a:avLst/>
          </a:prstGeom>
          <a:noFill/>
        </p:spPr>
        <p:txBody>
          <a:bodyPr wrap="square" rtlCol="0">
            <a:spAutoFit/>
          </a:bodyPr>
          <a:lstStyle/>
          <a:p>
            <a:pPr marL="231775" marR="0" lvl="0" indent="-231775"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3.</a:t>
            </a: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Required:</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Describe a personal accomplishment, impactful change, or experience that has occurred in your life. What skills and strengths were needed to respond and what did you learn about yourself.</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B20BE075-DBFE-44B2-A421-3C1A4EF6D115}"/>
              </a:ext>
            </a:extLst>
          </p:cNvPr>
          <p:cNvSpPr txBox="1"/>
          <p:nvPr/>
        </p:nvSpPr>
        <p:spPr>
          <a:xfrm>
            <a:off x="2095500" y="5088491"/>
            <a:ext cx="9105900" cy="1631216"/>
          </a:xfrm>
          <a:prstGeom prst="rect">
            <a:avLst/>
          </a:prstGeom>
          <a:noFill/>
        </p:spPr>
        <p:txBody>
          <a:bodyPr wrap="square">
            <a:spAutoFit/>
          </a:bodyPr>
          <a:lstStyle/>
          <a:p>
            <a:pPr marL="231775" marR="0" lvl="0" indent="-231775"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4. </a:t>
            </a: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Optional:</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Is there any additional information you would like the selection committee members to know. This could include financial situations not reflected on the FAFSA/ORSAA or other information not covered in the application. This statement is not required and will not have any negative effect on the application if left blank</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720F7ED4-898D-49FC-B03F-F54BAB61D6CB}"/>
              </a:ext>
            </a:extLst>
          </p:cNvPr>
          <p:cNvSpPr/>
          <p:nvPr/>
        </p:nvSpPr>
        <p:spPr>
          <a:xfrm>
            <a:off x="839805" y="2655880"/>
            <a:ext cx="1097280" cy="1097280"/>
          </a:xfrm>
          <a:prstGeom prst="ellipse">
            <a:avLst/>
          </a:prstGeom>
          <a:solidFill>
            <a:schemeClr val="accent3"/>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endParaRPr>
          </a:p>
        </p:txBody>
      </p:sp>
      <p:sp>
        <p:nvSpPr>
          <p:cNvPr id="14" name="Oval 13">
            <a:extLst>
              <a:ext uri="{FF2B5EF4-FFF2-40B4-BE49-F238E27FC236}">
                <a16:creationId xmlns:a16="http://schemas.microsoft.com/office/drawing/2014/main" id="{15EA5676-8951-4626-8473-AC6F9EA5679A}"/>
              </a:ext>
            </a:extLst>
          </p:cNvPr>
          <p:cNvSpPr/>
          <p:nvPr/>
        </p:nvSpPr>
        <p:spPr>
          <a:xfrm>
            <a:off x="839805" y="3877172"/>
            <a:ext cx="1097280" cy="1097280"/>
          </a:xfrm>
          <a:prstGeom prst="ellipse">
            <a:avLst/>
          </a:prstGeom>
          <a:solidFill>
            <a:schemeClr val="accent3">
              <a:lumMod val="60000"/>
              <a:lumOff val="4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endParaRPr>
          </a:p>
        </p:txBody>
      </p:sp>
      <p:sp>
        <p:nvSpPr>
          <p:cNvPr id="15" name="Oval 14">
            <a:extLst>
              <a:ext uri="{FF2B5EF4-FFF2-40B4-BE49-F238E27FC236}">
                <a16:creationId xmlns:a16="http://schemas.microsoft.com/office/drawing/2014/main" id="{822B32E0-F5B8-4A38-AF41-8FB74F827919}"/>
              </a:ext>
            </a:extLst>
          </p:cNvPr>
          <p:cNvSpPr/>
          <p:nvPr/>
        </p:nvSpPr>
        <p:spPr>
          <a:xfrm>
            <a:off x="839805" y="5098464"/>
            <a:ext cx="1097280" cy="1097280"/>
          </a:xfrm>
          <a:prstGeom prst="ellipse">
            <a:avLst/>
          </a:prstGeom>
          <a:solidFill>
            <a:schemeClr val="accent3">
              <a:lumMod val="40000"/>
              <a:lumOff val="6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endParaRPr>
          </a:p>
        </p:txBody>
      </p:sp>
      <p:pic>
        <p:nvPicPr>
          <p:cNvPr id="9" name="Graphic 8" descr="Signature with solid fill">
            <a:extLst>
              <a:ext uri="{FF2B5EF4-FFF2-40B4-BE49-F238E27FC236}">
                <a16:creationId xmlns:a16="http://schemas.microsoft.com/office/drawing/2014/main" id="{BFD88F5B-2A1D-464E-BE85-F4E7DDFD6E6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76965" y="1536619"/>
            <a:ext cx="822960" cy="822960"/>
          </a:xfrm>
          <a:prstGeom prst="rect">
            <a:avLst/>
          </a:prstGeom>
        </p:spPr>
      </p:pic>
      <p:pic>
        <p:nvPicPr>
          <p:cNvPr id="16" name="Graphic 15" descr="Signature with solid fill">
            <a:extLst>
              <a:ext uri="{FF2B5EF4-FFF2-40B4-BE49-F238E27FC236}">
                <a16:creationId xmlns:a16="http://schemas.microsoft.com/office/drawing/2014/main" id="{A95304CC-7AFE-4E45-A171-436B917208B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8102" y="2823205"/>
            <a:ext cx="822960" cy="822960"/>
          </a:xfrm>
          <a:prstGeom prst="rect">
            <a:avLst/>
          </a:prstGeom>
        </p:spPr>
      </p:pic>
      <p:pic>
        <p:nvPicPr>
          <p:cNvPr id="17" name="Graphic 16" descr="Signature with solid fill">
            <a:extLst>
              <a:ext uri="{FF2B5EF4-FFF2-40B4-BE49-F238E27FC236}">
                <a16:creationId xmlns:a16="http://schemas.microsoft.com/office/drawing/2014/main" id="{CCDE4230-8385-4B9F-A487-CD4DECB61C1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8102" y="4008119"/>
            <a:ext cx="822960" cy="822960"/>
          </a:xfrm>
          <a:prstGeom prst="rect">
            <a:avLst/>
          </a:prstGeom>
        </p:spPr>
      </p:pic>
      <p:pic>
        <p:nvPicPr>
          <p:cNvPr id="18" name="Graphic 17" descr="Signature with solid fill">
            <a:extLst>
              <a:ext uri="{FF2B5EF4-FFF2-40B4-BE49-F238E27FC236}">
                <a16:creationId xmlns:a16="http://schemas.microsoft.com/office/drawing/2014/main" id="{9E115A80-23F8-4A52-A641-CB11519F916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90600" y="5255084"/>
            <a:ext cx="822960" cy="822960"/>
          </a:xfrm>
          <a:prstGeom prst="rect">
            <a:avLst/>
          </a:prstGeom>
        </p:spPr>
      </p:pic>
    </p:spTree>
    <p:extLst>
      <p:ext uri="{BB962C8B-B14F-4D97-AF65-F5344CB8AC3E}">
        <p14:creationId xmlns:p14="http://schemas.microsoft.com/office/powerpoint/2010/main" val="10997304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5D93D81-9B3F-4AED-8802-4509C5EF6BB8}"/>
              </a:ext>
            </a:extLst>
          </p:cNvPr>
          <p:cNvGrpSpPr/>
          <p:nvPr/>
        </p:nvGrpSpPr>
        <p:grpSpPr>
          <a:xfrm>
            <a:off x="413906" y="346363"/>
            <a:ext cx="6291694" cy="996864"/>
            <a:chOff x="838200" y="339436"/>
            <a:chExt cx="4185526" cy="996864"/>
          </a:xfrm>
        </p:grpSpPr>
        <p:sp>
          <p:nvSpPr>
            <p:cNvPr id="3" name="TextBox 2">
              <a:extLst>
                <a:ext uri="{FF2B5EF4-FFF2-40B4-BE49-F238E27FC236}">
                  <a16:creationId xmlns:a16="http://schemas.microsoft.com/office/drawing/2014/main" id="{B5657CE3-EE4D-4F92-AF42-B8D9EBF9474F}"/>
                </a:ext>
              </a:extLst>
            </p:cNvPr>
            <p:cNvSpPr txBox="1"/>
            <p:nvPr/>
          </p:nvSpPr>
          <p:spPr>
            <a:xfrm>
              <a:off x="838200" y="339436"/>
              <a:ext cx="3997036" cy="400110"/>
            </a:xfrm>
            <a:prstGeom prst="rect">
              <a:avLst/>
            </a:prstGeom>
            <a:noFill/>
          </p:spPr>
          <p:txBody>
            <a:bodyPr wrap="square" rtlCol="0">
              <a:spAutoFit/>
            </a:bodyPr>
            <a:lstStyle/>
            <a:p>
              <a:r>
                <a:rPr lang="en-US" sz="2000" dirty="0">
                  <a:solidFill>
                    <a:schemeClr val="accent5"/>
                  </a:solidFill>
                  <a:latin typeface="Arial" panose="020B0604020202020204" pitchFamily="34" charset="0"/>
                  <a:cs typeface="Arial" panose="020B0604020202020204" pitchFamily="34" charset="0"/>
                </a:rPr>
                <a:t>Quick Tips For</a:t>
              </a:r>
            </a:p>
          </p:txBody>
        </p:sp>
        <p:sp>
          <p:nvSpPr>
            <p:cNvPr id="4" name="TextBox 3">
              <a:extLst>
                <a:ext uri="{FF2B5EF4-FFF2-40B4-BE49-F238E27FC236}">
                  <a16:creationId xmlns:a16="http://schemas.microsoft.com/office/drawing/2014/main" id="{3D61B802-54BA-447A-9402-047FE4A4DFFE}"/>
                </a:ext>
              </a:extLst>
            </p:cNvPr>
            <p:cNvSpPr txBox="1"/>
            <p:nvPr/>
          </p:nvSpPr>
          <p:spPr>
            <a:xfrm>
              <a:off x="838200" y="566859"/>
              <a:ext cx="4185526" cy="769441"/>
            </a:xfrm>
            <a:prstGeom prst="rect">
              <a:avLst/>
            </a:prstGeom>
            <a:noFill/>
          </p:spPr>
          <p:txBody>
            <a:bodyPr wrap="square" rtlCol="0">
              <a:spAutoFit/>
            </a:bodyPr>
            <a:lstStyle/>
            <a:p>
              <a:r>
                <a:rPr lang="en-US" sz="4000" dirty="0">
                  <a:latin typeface="Arial Black" panose="020B0A04020102020204" pitchFamily="34" charset="0"/>
                </a:rPr>
                <a:t>Getting </a:t>
              </a:r>
              <a:r>
                <a:rPr lang="en-US" sz="4400" dirty="0">
                  <a:latin typeface="Trebuchet MS" panose="020B0603020202020204" pitchFamily="34" charset="0"/>
                </a:rPr>
                <a:t>Started</a:t>
              </a:r>
              <a:endParaRPr lang="en-US" sz="5000" dirty="0">
                <a:latin typeface="Trebuchet MS" panose="020B0603020202020204" pitchFamily="34" charset="0"/>
              </a:endParaRPr>
            </a:p>
          </p:txBody>
        </p:sp>
      </p:grpSp>
      <p:sp>
        <p:nvSpPr>
          <p:cNvPr id="10" name="Rectangle: Diagonal Corners Rounded 9">
            <a:extLst>
              <a:ext uri="{FF2B5EF4-FFF2-40B4-BE49-F238E27FC236}">
                <a16:creationId xmlns:a16="http://schemas.microsoft.com/office/drawing/2014/main" id="{C607974A-E46F-4CA5-A47C-579493CCE322}"/>
              </a:ext>
            </a:extLst>
          </p:cNvPr>
          <p:cNvSpPr/>
          <p:nvPr/>
        </p:nvSpPr>
        <p:spPr>
          <a:xfrm>
            <a:off x="656131" y="4908884"/>
            <a:ext cx="2903621" cy="1375330"/>
          </a:xfrm>
          <a:prstGeom prst="round2DiagRect">
            <a:avLst/>
          </a:prstGeom>
          <a:solidFill>
            <a:srgbClr val="8B0C2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Stack of files">
            <a:extLst>
              <a:ext uri="{FF2B5EF4-FFF2-40B4-BE49-F238E27FC236}">
                <a16:creationId xmlns:a16="http://schemas.microsoft.com/office/drawing/2014/main" id="{403D8EAF-B694-4FB8-BDFB-E38DB5502F4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56132" y="2059299"/>
            <a:ext cx="2903621" cy="3262369"/>
          </a:xfrm>
          <a:prstGeom prst="round2DiagRect">
            <a:avLst/>
          </a:prstGeom>
          <a:effectLst>
            <a:outerShdw blurRad="50800" dist="38100" dir="2700000" algn="tl" rotWithShape="0">
              <a:prstClr val="black">
                <a:alpha val="40000"/>
              </a:prstClr>
            </a:outerShdw>
          </a:effectLst>
        </p:spPr>
      </p:pic>
      <p:sp>
        <p:nvSpPr>
          <p:cNvPr id="13" name="TextBox 12">
            <a:extLst>
              <a:ext uri="{FF2B5EF4-FFF2-40B4-BE49-F238E27FC236}">
                <a16:creationId xmlns:a16="http://schemas.microsoft.com/office/drawing/2014/main" id="{800B61F5-09C2-4411-A79F-13EAB7523C5E}"/>
              </a:ext>
            </a:extLst>
          </p:cNvPr>
          <p:cNvSpPr txBox="1"/>
          <p:nvPr/>
        </p:nvSpPr>
        <p:spPr>
          <a:xfrm>
            <a:off x="656132" y="2057260"/>
            <a:ext cx="2903621" cy="461665"/>
          </a:xfrm>
          <a:prstGeom prst="rect">
            <a:avLst/>
          </a:prstGeom>
          <a:solidFill>
            <a:schemeClr val="bg1">
              <a:alpha val="60000"/>
            </a:schemeClr>
          </a:solidFill>
        </p:spPr>
        <p:txBody>
          <a:bodyPr wrap="square" rtlCol="0">
            <a:spAutoFit/>
          </a:bodyPr>
          <a:lstStyle/>
          <a:p>
            <a:pPr algn="ctr"/>
            <a:r>
              <a:rPr lang="en-US" sz="2400" dirty="0">
                <a:latin typeface="Arial Black" panose="020B0A04020102020204" pitchFamily="34" charset="0"/>
              </a:rPr>
              <a:t>Stay Organized</a:t>
            </a:r>
          </a:p>
        </p:txBody>
      </p:sp>
      <p:sp>
        <p:nvSpPr>
          <p:cNvPr id="18" name="TextBox 17">
            <a:extLst>
              <a:ext uri="{FF2B5EF4-FFF2-40B4-BE49-F238E27FC236}">
                <a16:creationId xmlns:a16="http://schemas.microsoft.com/office/drawing/2014/main" id="{37A7EC30-D4A8-449D-B69D-CC49D7234ED0}"/>
              </a:ext>
            </a:extLst>
          </p:cNvPr>
          <p:cNvSpPr txBox="1"/>
          <p:nvPr/>
        </p:nvSpPr>
        <p:spPr>
          <a:xfrm>
            <a:off x="656131" y="5321667"/>
            <a:ext cx="2903621" cy="830997"/>
          </a:xfrm>
          <a:prstGeom prst="rect">
            <a:avLst/>
          </a:prstGeom>
          <a:noFill/>
          <a:effectLst/>
        </p:spPr>
        <p:txBody>
          <a:bodyPr wrap="square" rtlCol="0">
            <a:spAutoFit/>
          </a:bodyPr>
          <a:lstStyle/>
          <a:p>
            <a:pPr algn="ctr"/>
            <a:r>
              <a:rPr lang="en-US" sz="2400" dirty="0">
                <a:solidFill>
                  <a:schemeClr val="bg1"/>
                </a:solidFill>
              </a:rPr>
              <a:t>Store usernames, passwords, deadlines</a:t>
            </a:r>
          </a:p>
        </p:txBody>
      </p:sp>
      <p:grpSp>
        <p:nvGrpSpPr>
          <p:cNvPr id="24" name="Group 23">
            <a:extLst>
              <a:ext uri="{FF2B5EF4-FFF2-40B4-BE49-F238E27FC236}">
                <a16:creationId xmlns:a16="http://schemas.microsoft.com/office/drawing/2014/main" id="{AD71107D-0DFC-4733-B927-1001A81B70A7}"/>
              </a:ext>
            </a:extLst>
          </p:cNvPr>
          <p:cNvGrpSpPr/>
          <p:nvPr/>
        </p:nvGrpSpPr>
        <p:grpSpPr>
          <a:xfrm>
            <a:off x="8575724" y="2017498"/>
            <a:ext cx="2903624" cy="4192802"/>
            <a:chOff x="8930245" y="2017498"/>
            <a:chExt cx="2903624" cy="4192802"/>
          </a:xfrm>
        </p:grpSpPr>
        <p:sp>
          <p:nvSpPr>
            <p:cNvPr id="17" name="Rectangle: Diagonal Corners Rounded 16">
              <a:extLst>
                <a:ext uri="{FF2B5EF4-FFF2-40B4-BE49-F238E27FC236}">
                  <a16:creationId xmlns:a16="http://schemas.microsoft.com/office/drawing/2014/main" id="{CC5FC9AB-D854-4C1B-B5D0-F8F712175B18}"/>
                </a:ext>
              </a:extLst>
            </p:cNvPr>
            <p:cNvSpPr/>
            <p:nvPr/>
          </p:nvSpPr>
          <p:spPr>
            <a:xfrm>
              <a:off x="8930247" y="4834970"/>
              <a:ext cx="2903621" cy="1375330"/>
            </a:xfrm>
            <a:prstGeom prst="round2DiagRect">
              <a:avLst/>
            </a:prstGeom>
            <a:solidFill>
              <a:srgbClr val="8B0C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Books and laptop">
              <a:extLst>
                <a:ext uri="{FF2B5EF4-FFF2-40B4-BE49-F238E27FC236}">
                  <a16:creationId xmlns:a16="http://schemas.microsoft.com/office/drawing/2014/main" id="{33683799-6557-4D9D-9C8B-15BF0E68A8F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930248" y="2057260"/>
              <a:ext cx="2903621" cy="3235177"/>
            </a:xfrm>
            <a:prstGeom prst="round2DiagRect">
              <a:avLst/>
            </a:prstGeom>
            <a:effectLst>
              <a:outerShdw blurRad="50800" dist="38100" dir="2700000" algn="tl" rotWithShape="0">
                <a:prstClr val="black">
                  <a:alpha val="40000"/>
                </a:prstClr>
              </a:outerShdw>
            </a:effectLst>
          </p:spPr>
        </p:pic>
        <p:sp>
          <p:nvSpPr>
            <p:cNvPr id="16" name="TextBox 15">
              <a:extLst>
                <a:ext uri="{FF2B5EF4-FFF2-40B4-BE49-F238E27FC236}">
                  <a16:creationId xmlns:a16="http://schemas.microsoft.com/office/drawing/2014/main" id="{39E57257-EBCC-4244-B033-6AFF6EC74AE5}"/>
                </a:ext>
              </a:extLst>
            </p:cNvPr>
            <p:cNvSpPr txBox="1"/>
            <p:nvPr/>
          </p:nvSpPr>
          <p:spPr>
            <a:xfrm>
              <a:off x="8930245" y="5332199"/>
              <a:ext cx="2903621" cy="830997"/>
            </a:xfrm>
            <a:prstGeom prst="rect">
              <a:avLst/>
            </a:prstGeom>
            <a:noFill/>
            <a:effectLst/>
          </p:spPr>
          <p:txBody>
            <a:bodyPr wrap="square" rtlCol="0">
              <a:spAutoFit/>
            </a:bodyPr>
            <a:lstStyle/>
            <a:p>
              <a:pPr algn="ctr"/>
              <a:r>
                <a:rPr lang="en-US" sz="2400" dirty="0">
                  <a:solidFill>
                    <a:schemeClr val="bg1"/>
                  </a:solidFill>
                </a:rPr>
                <a:t>Use professional email and check it</a:t>
              </a:r>
            </a:p>
          </p:txBody>
        </p:sp>
        <p:sp>
          <p:nvSpPr>
            <p:cNvPr id="20" name="TextBox 19">
              <a:extLst>
                <a:ext uri="{FF2B5EF4-FFF2-40B4-BE49-F238E27FC236}">
                  <a16:creationId xmlns:a16="http://schemas.microsoft.com/office/drawing/2014/main" id="{C65E8A05-C5C6-416B-8453-0D61F3E83D70}"/>
                </a:ext>
              </a:extLst>
            </p:cNvPr>
            <p:cNvSpPr txBox="1"/>
            <p:nvPr/>
          </p:nvSpPr>
          <p:spPr>
            <a:xfrm>
              <a:off x="8930247" y="2017498"/>
              <a:ext cx="2903621" cy="461665"/>
            </a:xfrm>
            <a:prstGeom prst="rect">
              <a:avLst/>
            </a:prstGeom>
            <a:solidFill>
              <a:schemeClr val="bg1">
                <a:alpha val="60000"/>
              </a:schemeClr>
            </a:solidFill>
          </p:spPr>
          <p:txBody>
            <a:bodyPr wrap="square" rtlCol="0">
              <a:spAutoFit/>
            </a:bodyPr>
            <a:lstStyle/>
            <a:p>
              <a:pPr algn="ctr"/>
              <a:r>
                <a:rPr lang="en-US" sz="2400" dirty="0">
                  <a:latin typeface="Arial Black" panose="020B0A04020102020204" pitchFamily="34" charset="0"/>
                </a:rPr>
                <a:t>Email</a:t>
              </a:r>
            </a:p>
          </p:txBody>
        </p:sp>
      </p:grpSp>
      <p:grpSp>
        <p:nvGrpSpPr>
          <p:cNvPr id="23" name="Group 22">
            <a:extLst>
              <a:ext uri="{FF2B5EF4-FFF2-40B4-BE49-F238E27FC236}">
                <a16:creationId xmlns:a16="http://schemas.microsoft.com/office/drawing/2014/main" id="{EC879A18-5DE6-4427-832A-CF6D72853B34}"/>
              </a:ext>
            </a:extLst>
          </p:cNvPr>
          <p:cNvGrpSpPr/>
          <p:nvPr/>
        </p:nvGrpSpPr>
        <p:grpSpPr>
          <a:xfrm>
            <a:off x="4615927" y="2017498"/>
            <a:ext cx="2903622" cy="4266716"/>
            <a:chOff x="4970450" y="2017499"/>
            <a:chExt cx="2903622" cy="4266716"/>
          </a:xfrm>
        </p:grpSpPr>
        <p:sp>
          <p:nvSpPr>
            <p:cNvPr id="14" name="Rectangle: Diagonal Corners Rounded 13">
              <a:extLst>
                <a:ext uri="{FF2B5EF4-FFF2-40B4-BE49-F238E27FC236}">
                  <a16:creationId xmlns:a16="http://schemas.microsoft.com/office/drawing/2014/main" id="{F4FB8CCE-7522-4E06-A998-0F6AE1922420}"/>
                </a:ext>
              </a:extLst>
            </p:cNvPr>
            <p:cNvSpPr/>
            <p:nvPr/>
          </p:nvSpPr>
          <p:spPr>
            <a:xfrm>
              <a:off x="4970451" y="4908885"/>
              <a:ext cx="2903621" cy="1375330"/>
            </a:xfrm>
            <a:prstGeom prst="round2DiagRect">
              <a:avLst/>
            </a:prstGeom>
            <a:solidFill>
              <a:srgbClr val="8B0C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Glasses on top of a book">
              <a:extLst>
                <a:ext uri="{FF2B5EF4-FFF2-40B4-BE49-F238E27FC236}">
                  <a16:creationId xmlns:a16="http://schemas.microsoft.com/office/drawing/2014/main" id="{9B0EF6B3-B4BC-4AE5-98B9-C7ADF8AE7F44}"/>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1"/>
            <a:stretch/>
          </p:blipFill>
          <p:spPr>
            <a:xfrm>
              <a:off x="4970450" y="2057260"/>
              <a:ext cx="2903622" cy="3264408"/>
            </a:xfrm>
            <a:prstGeom prst="round2DiagRect">
              <a:avLst/>
            </a:prstGeom>
            <a:effectLst>
              <a:outerShdw blurRad="50800" dist="38100" dir="2700000" algn="tl" rotWithShape="0">
                <a:prstClr val="black">
                  <a:alpha val="40000"/>
                </a:prstClr>
              </a:outerShdw>
            </a:effectLst>
          </p:spPr>
        </p:pic>
        <p:sp>
          <p:nvSpPr>
            <p:cNvPr id="19" name="TextBox 18">
              <a:extLst>
                <a:ext uri="{FF2B5EF4-FFF2-40B4-BE49-F238E27FC236}">
                  <a16:creationId xmlns:a16="http://schemas.microsoft.com/office/drawing/2014/main" id="{C0BABB9E-029D-45CD-A05A-DE09970D80AF}"/>
                </a:ext>
              </a:extLst>
            </p:cNvPr>
            <p:cNvSpPr txBox="1"/>
            <p:nvPr/>
          </p:nvSpPr>
          <p:spPr>
            <a:xfrm>
              <a:off x="4970451" y="2017499"/>
              <a:ext cx="2903621" cy="461665"/>
            </a:xfrm>
            <a:prstGeom prst="rect">
              <a:avLst/>
            </a:prstGeom>
            <a:solidFill>
              <a:schemeClr val="bg1">
                <a:alpha val="60000"/>
              </a:schemeClr>
            </a:solidFill>
          </p:spPr>
          <p:txBody>
            <a:bodyPr wrap="square" rtlCol="0">
              <a:spAutoFit/>
            </a:bodyPr>
            <a:lstStyle/>
            <a:p>
              <a:pPr algn="ctr"/>
              <a:r>
                <a:rPr lang="en-US" sz="2400" dirty="0">
                  <a:latin typeface="Arial Black" panose="020B0A04020102020204" pitchFamily="34" charset="0"/>
                </a:rPr>
                <a:t>Legal Name</a:t>
              </a:r>
            </a:p>
          </p:txBody>
        </p:sp>
        <p:sp>
          <p:nvSpPr>
            <p:cNvPr id="21" name="TextBox 20">
              <a:extLst>
                <a:ext uri="{FF2B5EF4-FFF2-40B4-BE49-F238E27FC236}">
                  <a16:creationId xmlns:a16="http://schemas.microsoft.com/office/drawing/2014/main" id="{211A16A3-56BA-435B-B4C7-7003C4204CED}"/>
                </a:ext>
              </a:extLst>
            </p:cNvPr>
            <p:cNvSpPr txBox="1"/>
            <p:nvPr/>
          </p:nvSpPr>
          <p:spPr>
            <a:xfrm>
              <a:off x="4970451" y="5321668"/>
              <a:ext cx="2903621" cy="830997"/>
            </a:xfrm>
            <a:prstGeom prst="rect">
              <a:avLst/>
            </a:prstGeom>
            <a:noFill/>
            <a:effectLst/>
          </p:spPr>
          <p:txBody>
            <a:bodyPr wrap="square" rtlCol="0">
              <a:spAutoFit/>
            </a:bodyPr>
            <a:lstStyle/>
            <a:p>
              <a:pPr algn="ctr"/>
              <a:r>
                <a:rPr lang="en-US" sz="2400" dirty="0">
                  <a:solidFill>
                    <a:schemeClr val="bg1"/>
                  </a:solidFill>
                </a:rPr>
                <a:t>Use your legal name on all applications</a:t>
              </a:r>
            </a:p>
          </p:txBody>
        </p:sp>
      </p:grpSp>
    </p:spTree>
    <p:extLst>
      <p:ext uri="{BB962C8B-B14F-4D97-AF65-F5344CB8AC3E}">
        <p14:creationId xmlns:p14="http://schemas.microsoft.com/office/powerpoint/2010/main" val="37456797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Diagonal Corners Rounded 26">
            <a:extLst>
              <a:ext uri="{FF2B5EF4-FFF2-40B4-BE49-F238E27FC236}">
                <a16:creationId xmlns:a16="http://schemas.microsoft.com/office/drawing/2014/main" id="{C31DE809-760E-48F0-AE17-FCA4D96AD21A}"/>
              </a:ext>
            </a:extLst>
          </p:cNvPr>
          <p:cNvSpPr/>
          <p:nvPr/>
        </p:nvSpPr>
        <p:spPr>
          <a:xfrm>
            <a:off x="529389" y="1239252"/>
            <a:ext cx="3915171" cy="5342021"/>
          </a:xfrm>
          <a:prstGeom prst="round2DiagRect">
            <a:avLst/>
          </a:prstGeom>
          <a:solidFill>
            <a:schemeClr val="accent3"/>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96A3CB39-898C-43C1-B365-F7200B30BCD4}"/>
              </a:ext>
            </a:extLst>
          </p:cNvPr>
          <p:cNvGrpSpPr/>
          <p:nvPr/>
        </p:nvGrpSpPr>
        <p:grpSpPr>
          <a:xfrm>
            <a:off x="697482" y="686302"/>
            <a:ext cx="3578984" cy="6447919"/>
            <a:chOff x="4379495" y="694617"/>
            <a:chExt cx="3578984" cy="6447919"/>
          </a:xfrm>
        </p:grpSpPr>
        <p:sp>
          <p:nvSpPr>
            <p:cNvPr id="21" name="TextBox 20">
              <a:extLst>
                <a:ext uri="{FF2B5EF4-FFF2-40B4-BE49-F238E27FC236}">
                  <a16:creationId xmlns:a16="http://schemas.microsoft.com/office/drawing/2014/main" id="{24EDA8D5-8E61-4E12-99DA-55E3AC4C13C2}"/>
                </a:ext>
              </a:extLst>
            </p:cNvPr>
            <p:cNvSpPr txBox="1"/>
            <p:nvPr/>
          </p:nvSpPr>
          <p:spPr>
            <a:xfrm>
              <a:off x="4379495" y="694617"/>
              <a:ext cx="3578984" cy="6447919"/>
            </a:xfrm>
            <a:prstGeom prst="rect">
              <a:avLst/>
            </a:prstGeom>
            <a:noFill/>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1300" b="0" i="0" u="none" strike="noStrike" kern="1200" cap="none" spc="0" normalizeH="0" baseline="0" noProof="0" dirty="0">
                  <a:ln>
                    <a:noFill/>
                  </a:ln>
                  <a:solidFill>
                    <a:srgbClr val="0E7973"/>
                  </a:solidFill>
                  <a:effectLst/>
                  <a:uLnTx/>
                  <a:uFillTx/>
                  <a:latin typeface="Arial Black" panose="020B0A04020102020204" pitchFamily="34" charset="0"/>
                  <a:ea typeface="+mn-ea"/>
                  <a:cs typeface="+mn-cs"/>
                </a:rPr>
                <a:t>$</a:t>
              </a:r>
            </a:p>
          </p:txBody>
        </p:sp>
        <p:pic>
          <p:nvPicPr>
            <p:cNvPr id="22" name="Graphic 21" descr="School boy with solid fill">
              <a:extLst>
                <a:ext uri="{FF2B5EF4-FFF2-40B4-BE49-F238E27FC236}">
                  <a16:creationId xmlns:a16="http://schemas.microsoft.com/office/drawing/2014/main" id="{1D51D1C7-AB8F-4D89-BD87-BFBC2A8C9A6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10353" y="2245071"/>
              <a:ext cx="822960" cy="822960"/>
            </a:xfrm>
            <a:prstGeom prst="rect">
              <a:avLst/>
            </a:prstGeom>
          </p:spPr>
        </p:pic>
        <p:pic>
          <p:nvPicPr>
            <p:cNvPr id="23" name="Graphic 22" descr="Pencil with solid fill">
              <a:extLst>
                <a:ext uri="{FF2B5EF4-FFF2-40B4-BE49-F238E27FC236}">
                  <a16:creationId xmlns:a16="http://schemas.microsoft.com/office/drawing/2014/main" id="{9B038AD3-CA70-4E6A-B425-D47AD41FF4C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802376">
              <a:off x="4980537" y="4593430"/>
              <a:ext cx="822960" cy="822960"/>
            </a:xfrm>
            <a:prstGeom prst="rect">
              <a:avLst/>
            </a:prstGeom>
          </p:spPr>
        </p:pic>
        <p:pic>
          <p:nvPicPr>
            <p:cNvPr id="24" name="Graphic 23" descr="Checklist with solid fill">
              <a:extLst>
                <a:ext uri="{FF2B5EF4-FFF2-40B4-BE49-F238E27FC236}">
                  <a16:creationId xmlns:a16="http://schemas.microsoft.com/office/drawing/2014/main" id="{4AB8A500-6253-4B13-AB37-522A9908C4E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719046">
              <a:off x="6652750" y="4821873"/>
              <a:ext cx="731520" cy="731520"/>
            </a:xfrm>
            <a:prstGeom prst="rect">
              <a:avLst/>
            </a:prstGeom>
          </p:spPr>
        </p:pic>
        <p:pic>
          <p:nvPicPr>
            <p:cNvPr id="25" name="Graphic 24" descr="Climbing with solid fill">
              <a:extLst>
                <a:ext uri="{FF2B5EF4-FFF2-40B4-BE49-F238E27FC236}">
                  <a16:creationId xmlns:a16="http://schemas.microsoft.com/office/drawing/2014/main" id="{6D8DFC5A-E8DA-4DFA-A72A-D6EDEDF0EE8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522163" y="3625199"/>
              <a:ext cx="730463" cy="730463"/>
            </a:xfrm>
            <a:prstGeom prst="rect">
              <a:avLst/>
            </a:prstGeom>
          </p:spPr>
        </p:pic>
        <p:pic>
          <p:nvPicPr>
            <p:cNvPr id="26" name="Graphic 25" descr="Miscellaneous with solid fill">
              <a:extLst>
                <a:ext uri="{FF2B5EF4-FFF2-40B4-BE49-F238E27FC236}">
                  <a16:creationId xmlns:a16="http://schemas.microsoft.com/office/drawing/2014/main" id="{700D41A7-51E1-464C-A621-58419B5ECAD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522163" y="2023209"/>
              <a:ext cx="914400" cy="914400"/>
            </a:xfrm>
            <a:prstGeom prst="rect">
              <a:avLst/>
            </a:prstGeom>
          </p:spPr>
        </p:pic>
      </p:grpSp>
      <p:grpSp>
        <p:nvGrpSpPr>
          <p:cNvPr id="28" name="Group 27">
            <a:extLst>
              <a:ext uri="{FF2B5EF4-FFF2-40B4-BE49-F238E27FC236}">
                <a16:creationId xmlns:a16="http://schemas.microsoft.com/office/drawing/2014/main" id="{D2C58BB9-FAD9-4AB1-ACCF-016DC2C9E1E4}"/>
              </a:ext>
            </a:extLst>
          </p:cNvPr>
          <p:cNvGrpSpPr/>
          <p:nvPr/>
        </p:nvGrpSpPr>
        <p:grpSpPr>
          <a:xfrm>
            <a:off x="413908" y="347472"/>
            <a:ext cx="7206094" cy="935309"/>
            <a:chOff x="838200" y="339436"/>
            <a:chExt cx="4793827" cy="935309"/>
          </a:xfrm>
        </p:grpSpPr>
        <p:sp>
          <p:nvSpPr>
            <p:cNvPr id="29" name="TextBox 28">
              <a:extLst>
                <a:ext uri="{FF2B5EF4-FFF2-40B4-BE49-F238E27FC236}">
                  <a16:creationId xmlns:a16="http://schemas.microsoft.com/office/drawing/2014/main" id="{3B217A16-7144-4433-9CFB-C5ED53F57716}"/>
                </a:ext>
              </a:extLst>
            </p:cNvPr>
            <p:cNvSpPr txBox="1"/>
            <p:nvPr/>
          </p:nvSpPr>
          <p:spPr>
            <a:xfrm>
              <a:off x="838200" y="339436"/>
              <a:ext cx="399703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4"/>
                  </a:solidFill>
                  <a:effectLst/>
                  <a:uLnTx/>
                  <a:uFillTx/>
                  <a:latin typeface="Arial" panose="020B0604020202020204" pitchFamily="34" charset="0"/>
                  <a:ea typeface="+mn-ea"/>
                  <a:cs typeface="Arial" panose="020B0604020202020204" pitchFamily="34" charset="0"/>
                </a:rPr>
                <a:t>All About The OSAC Scholarship Application</a:t>
              </a:r>
            </a:p>
          </p:txBody>
        </p:sp>
        <p:sp>
          <p:nvSpPr>
            <p:cNvPr id="30" name="TextBox 29">
              <a:extLst>
                <a:ext uri="{FF2B5EF4-FFF2-40B4-BE49-F238E27FC236}">
                  <a16:creationId xmlns:a16="http://schemas.microsoft.com/office/drawing/2014/main" id="{2D9EF312-42E3-4245-96CB-F22CA02B087A}"/>
                </a:ext>
              </a:extLst>
            </p:cNvPr>
            <p:cNvSpPr txBox="1"/>
            <p:nvPr/>
          </p:nvSpPr>
          <p:spPr>
            <a:xfrm>
              <a:off x="838200" y="566859"/>
              <a:ext cx="479382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Activities </a:t>
              </a:r>
              <a:r>
                <a:rPr kumimoji="0" lang="en-US" sz="40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Chart</a:t>
              </a:r>
              <a:endParaRPr kumimoji="0" lang="en-US" sz="50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p:txBody>
        </p:sp>
      </p:grpSp>
      <p:sp>
        <p:nvSpPr>
          <p:cNvPr id="31" name="TextBox 30">
            <a:extLst>
              <a:ext uri="{FF2B5EF4-FFF2-40B4-BE49-F238E27FC236}">
                <a16:creationId xmlns:a16="http://schemas.microsoft.com/office/drawing/2014/main" id="{CE4EB199-541A-4259-BF96-D2FD1AF9875C}"/>
              </a:ext>
            </a:extLst>
          </p:cNvPr>
          <p:cNvSpPr txBox="1"/>
          <p:nvPr/>
        </p:nvSpPr>
        <p:spPr>
          <a:xfrm>
            <a:off x="5486162" y="1153956"/>
            <a:ext cx="6008356" cy="38472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Details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You are limited to 20 activities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Include: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Dates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Hours logged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Responsibilities accomplished for each activity</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Include: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School activities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Volunteering (community and family)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Paid work history</a:t>
            </a:r>
          </a:p>
        </p:txBody>
      </p:sp>
      <p:sp>
        <p:nvSpPr>
          <p:cNvPr id="37" name="TextBox 36">
            <a:extLst>
              <a:ext uri="{FF2B5EF4-FFF2-40B4-BE49-F238E27FC236}">
                <a16:creationId xmlns:a16="http://schemas.microsoft.com/office/drawing/2014/main" id="{A38CEF33-B4F4-4300-98BC-27C4FDD36EC9}"/>
              </a:ext>
            </a:extLst>
          </p:cNvPr>
          <p:cNvSpPr txBox="1"/>
          <p:nvPr/>
        </p:nvSpPr>
        <p:spPr>
          <a:xfrm>
            <a:off x="5498432" y="5411450"/>
            <a:ext cx="5565227"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A476E"/>
                </a:solidFill>
                <a:effectLst/>
                <a:uLnTx/>
                <a:uFillTx/>
                <a:latin typeface="Arial Black" panose="020B0A04020102020204" pitchFamily="34" charset="0"/>
                <a:ea typeface="+mn-ea"/>
                <a:cs typeface="+mn-cs"/>
              </a:rPr>
              <a:t>Tip!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rPr>
              <a:t>Try and include a mix of activities that help you look well-rounded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 </a:t>
            </a:r>
          </a:p>
        </p:txBody>
      </p:sp>
    </p:spTree>
    <p:extLst>
      <p:ext uri="{BB962C8B-B14F-4D97-AF65-F5344CB8AC3E}">
        <p14:creationId xmlns:p14="http://schemas.microsoft.com/office/powerpoint/2010/main" val="5824372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erson wearing yellow">
            <a:extLst>
              <a:ext uri="{FF2B5EF4-FFF2-40B4-BE49-F238E27FC236}">
                <a16:creationId xmlns:a16="http://schemas.microsoft.com/office/drawing/2014/main" id="{EADBD1E0-BF71-4D58-A170-FF0585E1E01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842007" y="985846"/>
            <a:ext cx="2286000" cy="2286000"/>
          </a:xfrm>
          <a:prstGeom prst="ellipse">
            <a:avLst/>
          </a:prstGeom>
          <a:effectLst>
            <a:outerShdw blurRad="50800" dist="38100" dir="5400000" algn="t" rotWithShape="0">
              <a:prstClr val="black">
                <a:alpha val="40000"/>
              </a:prstClr>
            </a:outerShdw>
          </a:effectLst>
        </p:spPr>
      </p:pic>
      <p:grpSp>
        <p:nvGrpSpPr>
          <p:cNvPr id="2" name="Group 1">
            <a:extLst>
              <a:ext uri="{FF2B5EF4-FFF2-40B4-BE49-F238E27FC236}">
                <a16:creationId xmlns:a16="http://schemas.microsoft.com/office/drawing/2014/main" id="{23E5D083-4A4C-4A3B-B124-161F4EEE0D35}"/>
              </a:ext>
            </a:extLst>
          </p:cNvPr>
          <p:cNvGrpSpPr/>
          <p:nvPr/>
        </p:nvGrpSpPr>
        <p:grpSpPr>
          <a:xfrm>
            <a:off x="411480" y="347472"/>
            <a:ext cx="7206094" cy="939449"/>
            <a:chOff x="844603" y="342319"/>
            <a:chExt cx="4793827" cy="939449"/>
          </a:xfrm>
        </p:grpSpPr>
        <p:sp>
          <p:nvSpPr>
            <p:cNvPr id="3" name="TextBox 2">
              <a:extLst>
                <a:ext uri="{FF2B5EF4-FFF2-40B4-BE49-F238E27FC236}">
                  <a16:creationId xmlns:a16="http://schemas.microsoft.com/office/drawing/2014/main" id="{4E693E7E-0710-423B-81FB-9FA3212BAFD6}"/>
                </a:ext>
              </a:extLst>
            </p:cNvPr>
            <p:cNvSpPr txBox="1"/>
            <p:nvPr/>
          </p:nvSpPr>
          <p:spPr>
            <a:xfrm>
              <a:off x="844603" y="342319"/>
              <a:ext cx="399703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chemeClr val="accent4"/>
                  </a:solidFill>
                  <a:latin typeface="Arial" panose="020B0604020202020204" pitchFamily="34" charset="0"/>
                  <a:cs typeface="Arial" panose="020B0604020202020204" pitchFamily="34" charset="0"/>
                </a:rPr>
                <a:t>A</a:t>
              </a:r>
              <a:r>
                <a:rPr kumimoji="0" lang="en-US" sz="2000" b="0" i="0" u="none" strike="noStrike" kern="1200" cap="none" spc="0" normalizeH="0" baseline="0" noProof="0" dirty="0" err="1">
                  <a:ln>
                    <a:noFill/>
                  </a:ln>
                  <a:solidFill>
                    <a:schemeClr val="accent4"/>
                  </a:solidFill>
                  <a:effectLst/>
                  <a:uLnTx/>
                  <a:uFillTx/>
                  <a:latin typeface="Arial" panose="020B0604020202020204" pitchFamily="34" charset="0"/>
                  <a:ea typeface="+mn-ea"/>
                  <a:cs typeface="Arial" panose="020B0604020202020204" pitchFamily="34" charset="0"/>
                </a:rPr>
                <a:t>pplication</a:t>
              </a:r>
              <a:r>
                <a:rPr kumimoji="0" lang="en-US" sz="2000" b="0" i="0" u="none" strike="noStrike" kern="1200" cap="none" spc="0" normalizeH="0" baseline="0" noProof="0" dirty="0">
                  <a:ln>
                    <a:noFill/>
                  </a:ln>
                  <a:solidFill>
                    <a:schemeClr val="accent4"/>
                  </a:solidFill>
                  <a:effectLst/>
                  <a:uLnTx/>
                  <a:uFillTx/>
                  <a:latin typeface="Arial" panose="020B0604020202020204" pitchFamily="34" charset="0"/>
                  <a:ea typeface="+mn-ea"/>
                  <a:cs typeface="Arial" panose="020B0604020202020204" pitchFamily="34" charset="0"/>
                </a:rPr>
                <a:t> Tips</a:t>
              </a:r>
            </a:p>
          </p:txBody>
        </p:sp>
        <p:sp>
          <p:nvSpPr>
            <p:cNvPr id="4" name="TextBox 3">
              <a:extLst>
                <a:ext uri="{FF2B5EF4-FFF2-40B4-BE49-F238E27FC236}">
                  <a16:creationId xmlns:a16="http://schemas.microsoft.com/office/drawing/2014/main" id="{F48936E9-21E3-4A33-B26A-40B0F9C633DD}"/>
                </a:ext>
              </a:extLst>
            </p:cNvPr>
            <p:cNvSpPr txBox="1"/>
            <p:nvPr/>
          </p:nvSpPr>
          <p:spPr>
            <a:xfrm>
              <a:off x="844603" y="573882"/>
              <a:ext cx="479382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Telling </a:t>
              </a:r>
              <a:r>
                <a:rPr kumimoji="0" lang="en-US" sz="40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Your Story</a:t>
              </a:r>
              <a:endParaRPr kumimoji="0" lang="en-US" sz="50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p:txBody>
        </p:sp>
      </p:grpSp>
      <p:pic>
        <p:nvPicPr>
          <p:cNvPr id="8" name="Picture 7" descr="Young woman thinking">
            <a:extLst>
              <a:ext uri="{FF2B5EF4-FFF2-40B4-BE49-F238E27FC236}">
                <a16:creationId xmlns:a16="http://schemas.microsoft.com/office/drawing/2014/main" id="{846BF028-6E1D-4CDF-BA5B-32131F405D5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439143">
            <a:off x="1978306" y="4472083"/>
            <a:ext cx="2286000" cy="2286000"/>
          </a:xfrm>
          <a:prstGeom prst="ellipse">
            <a:avLst/>
          </a:prstGeom>
          <a:effectLst>
            <a:outerShdw blurRad="50800" dist="38100" dir="5400000" algn="t" rotWithShape="0">
              <a:prstClr val="black">
                <a:alpha val="40000"/>
              </a:prstClr>
            </a:outerShdw>
          </a:effectLst>
        </p:spPr>
      </p:pic>
      <p:pic>
        <p:nvPicPr>
          <p:cNvPr id="10" name="Picture 9" descr="Man wearing white shirt and yellow sweater">
            <a:extLst>
              <a:ext uri="{FF2B5EF4-FFF2-40B4-BE49-F238E27FC236}">
                <a16:creationId xmlns:a16="http://schemas.microsoft.com/office/drawing/2014/main" id="{80C148E1-3158-47B5-9F3B-1135814E2C12}"/>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67869" y="3628451"/>
            <a:ext cx="2286000" cy="2286000"/>
          </a:xfrm>
          <a:prstGeom prst="ellipse">
            <a:avLst/>
          </a:prstGeom>
          <a:effectLst>
            <a:outerShdw blurRad="50800" dist="38100" dir="5400000" algn="t" rotWithShape="0">
              <a:prstClr val="black">
                <a:alpha val="40000"/>
              </a:prstClr>
            </a:outerShdw>
          </a:effectLst>
        </p:spPr>
      </p:pic>
      <p:pic>
        <p:nvPicPr>
          <p:cNvPr id="13" name="Picture 12" descr="Man wearing a yellow shirt">
            <a:extLst>
              <a:ext uri="{FF2B5EF4-FFF2-40B4-BE49-F238E27FC236}">
                <a16:creationId xmlns:a16="http://schemas.microsoft.com/office/drawing/2014/main" id="{00FD80EF-0BE8-4DFC-BDFD-84DB664288C1}"/>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98237" y="1435529"/>
            <a:ext cx="2286000" cy="2286000"/>
          </a:xfrm>
          <a:prstGeom prst="ellipse">
            <a:avLst/>
          </a:prstGeom>
          <a:effectLst>
            <a:outerShdw blurRad="50800" dist="38100" dir="5400000" algn="t" rotWithShape="0">
              <a:prstClr val="black">
                <a:alpha val="40000"/>
              </a:prstClr>
            </a:outerShdw>
          </a:effectLst>
        </p:spPr>
      </p:pic>
      <p:sp>
        <p:nvSpPr>
          <p:cNvPr id="11" name="TextBox 10">
            <a:extLst>
              <a:ext uri="{FF2B5EF4-FFF2-40B4-BE49-F238E27FC236}">
                <a16:creationId xmlns:a16="http://schemas.microsoft.com/office/drawing/2014/main" id="{C41BA000-3DAB-4979-8A21-BC23DAF2E973}"/>
              </a:ext>
            </a:extLst>
          </p:cNvPr>
          <p:cNvSpPr txBox="1"/>
          <p:nvPr/>
        </p:nvSpPr>
        <p:spPr>
          <a:xfrm>
            <a:off x="739160" y="3340884"/>
            <a:ext cx="3862137" cy="919401"/>
          </a:xfrm>
          <a:prstGeom prst="roundRect">
            <a:avLst/>
          </a:prstGeom>
          <a:solidFill>
            <a:schemeClr val="accent3">
              <a:alpha val="81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How do you spend your time outside of class?</a:t>
            </a:r>
          </a:p>
        </p:txBody>
      </p:sp>
      <p:sp>
        <p:nvSpPr>
          <p:cNvPr id="15" name="TextBox 14">
            <a:extLst>
              <a:ext uri="{FF2B5EF4-FFF2-40B4-BE49-F238E27FC236}">
                <a16:creationId xmlns:a16="http://schemas.microsoft.com/office/drawing/2014/main" id="{BE9A7778-86E8-4DE3-AA6C-0FD9FEC23A97}"/>
              </a:ext>
            </a:extLst>
          </p:cNvPr>
          <p:cNvSpPr txBox="1"/>
          <p:nvPr/>
        </p:nvSpPr>
        <p:spPr>
          <a:xfrm>
            <a:off x="5295900" y="1452947"/>
            <a:ext cx="486075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School Activities</a:t>
            </a:r>
          </a:p>
        </p:txBody>
      </p:sp>
      <p:sp>
        <p:nvSpPr>
          <p:cNvPr id="16" name="TextBox 15">
            <a:extLst>
              <a:ext uri="{FF2B5EF4-FFF2-40B4-BE49-F238E27FC236}">
                <a16:creationId xmlns:a16="http://schemas.microsoft.com/office/drawing/2014/main" id="{246A01AA-AE81-4907-A75E-514E8B37054F}"/>
              </a:ext>
            </a:extLst>
          </p:cNvPr>
          <p:cNvSpPr txBox="1"/>
          <p:nvPr/>
        </p:nvSpPr>
        <p:spPr>
          <a:xfrm>
            <a:off x="5317364" y="2528732"/>
            <a:ext cx="486075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Volunteer Activities</a:t>
            </a:r>
          </a:p>
        </p:txBody>
      </p:sp>
      <p:sp>
        <p:nvSpPr>
          <p:cNvPr id="17" name="TextBox 16">
            <a:extLst>
              <a:ext uri="{FF2B5EF4-FFF2-40B4-BE49-F238E27FC236}">
                <a16:creationId xmlns:a16="http://schemas.microsoft.com/office/drawing/2014/main" id="{3962B532-2DCF-4E25-A317-AA283F7FECA4}"/>
              </a:ext>
            </a:extLst>
          </p:cNvPr>
          <p:cNvSpPr txBox="1"/>
          <p:nvPr/>
        </p:nvSpPr>
        <p:spPr>
          <a:xfrm>
            <a:off x="5295900" y="3572464"/>
            <a:ext cx="223586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Academic Awards</a:t>
            </a:r>
          </a:p>
        </p:txBody>
      </p:sp>
      <p:sp>
        <p:nvSpPr>
          <p:cNvPr id="18" name="TextBox 17">
            <a:extLst>
              <a:ext uri="{FF2B5EF4-FFF2-40B4-BE49-F238E27FC236}">
                <a16:creationId xmlns:a16="http://schemas.microsoft.com/office/drawing/2014/main" id="{64C4A960-81CB-44A3-A271-3ED7016595E2}"/>
              </a:ext>
            </a:extLst>
          </p:cNvPr>
          <p:cNvSpPr txBox="1"/>
          <p:nvPr/>
        </p:nvSpPr>
        <p:spPr>
          <a:xfrm>
            <a:off x="5317364" y="4371341"/>
            <a:ext cx="255859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Family Responsibilities</a:t>
            </a:r>
          </a:p>
        </p:txBody>
      </p:sp>
      <p:sp>
        <p:nvSpPr>
          <p:cNvPr id="19" name="TextBox 18">
            <a:extLst>
              <a:ext uri="{FF2B5EF4-FFF2-40B4-BE49-F238E27FC236}">
                <a16:creationId xmlns:a16="http://schemas.microsoft.com/office/drawing/2014/main" id="{C7B9404E-BD13-4A6D-B9DC-B4DA1AFB5830}"/>
              </a:ext>
            </a:extLst>
          </p:cNvPr>
          <p:cNvSpPr txBox="1"/>
          <p:nvPr/>
        </p:nvSpPr>
        <p:spPr>
          <a:xfrm>
            <a:off x="5361018" y="5422471"/>
            <a:ext cx="486075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Employment</a:t>
            </a:r>
          </a:p>
        </p:txBody>
      </p:sp>
      <p:cxnSp>
        <p:nvCxnSpPr>
          <p:cNvPr id="21" name="Straight Connector 20">
            <a:extLst>
              <a:ext uri="{FF2B5EF4-FFF2-40B4-BE49-F238E27FC236}">
                <a16:creationId xmlns:a16="http://schemas.microsoft.com/office/drawing/2014/main" id="{A5967A47-455E-4D7C-BE7B-C4B2141CB20B}"/>
              </a:ext>
            </a:extLst>
          </p:cNvPr>
          <p:cNvCxnSpPr>
            <a:stCxn id="11" idx="3"/>
            <a:endCxn id="15" idx="1"/>
          </p:cNvCxnSpPr>
          <p:nvPr/>
        </p:nvCxnSpPr>
        <p:spPr>
          <a:xfrm flipV="1">
            <a:off x="4601297" y="1653002"/>
            <a:ext cx="694603" cy="2147583"/>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AF3B2CB-1160-4BFC-B2E1-AFF544F9B635}"/>
              </a:ext>
            </a:extLst>
          </p:cNvPr>
          <p:cNvCxnSpPr>
            <a:cxnSpLocks/>
            <a:stCxn id="11" idx="3"/>
            <a:endCxn id="16" idx="1"/>
          </p:cNvCxnSpPr>
          <p:nvPr/>
        </p:nvCxnSpPr>
        <p:spPr>
          <a:xfrm flipV="1">
            <a:off x="4601297" y="2728787"/>
            <a:ext cx="716067" cy="1071798"/>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5FE7841-E65C-4BCC-98FC-C478460F494C}"/>
              </a:ext>
            </a:extLst>
          </p:cNvPr>
          <p:cNvCxnSpPr>
            <a:cxnSpLocks/>
            <a:stCxn id="11" idx="3"/>
          </p:cNvCxnSpPr>
          <p:nvPr/>
        </p:nvCxnSpPr>
        <p:spPr>
          <a:xfrm>
            <a:off x="4601297" y="3800585"/>
            <a:ext cx="694603"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78C1781A-A0FF-46D7-81AC-5DF1EB2C995E}"/>
              </a:ext>
            </a:extLst>
          </p:cNvPr>
          <p:cNvCxnSpPr>
            <a:cxnSpLocks/>
            <a:stCxn id="11" idx="3"/>
            <a:endCxn id="18" idx="1"/>
          </p:cNvCxnSpPr>
          <p:nvPr/>
        </p:nvCxnSpPr>
        <p:spPr>
          <a:xfrm>
            <a:off x="4601297" y="3800585"/>
            <a:ext cx="716067" cy="770811"/>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44717DAA-A90E-4357-B6CA-563C8300D7B4}"/>
              </a:ext>
            </a:extLst>
          </p:cNvPr>
          <p:cNvCxnSpPr>
            <a:cxnSpLocks/>
            <a:stCxn id="11" idx="3"/>
            <a:endCxn id="19" idx="1"/>
          </p:cNvCxnSpPr>
          <p:nvPr/>
        </p:nvCxnSpPr>
        <p:spPr>
          <a:xfrm>
            <a:off x="4601297" y="3800585"/>
            <a:ext cx="759721" cy="1821941"/>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34BD2BDC-8502-4707-99BA-9586B3F33091}"/>
              </a:ext>
            </a:extLst>
          </p:cNvPr>
          <p:cNvSpPr txBox="1"/>
          <p:nvPr/>
        </p:nvSpPr>
        <p:spPr>
          <a:xfrm>
            <a:off x="8477440" y="2722418"/>
            <a:ext cx="3358436" cy="1938992"/>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More Tips: </a:t>
            </a:r>
          </a:p>
          <a:p>
            <a:pPr lvl="2">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JR and SR: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Build a resume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prstClr val="black"/>
                </a:solidFill>
                <a:latin typeface="Calibri" panose="020F0502020204030204"/>
              </a:rPr>
              <a:t>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All Grades: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Maintain 	an activities log</a:t>
            </a:r>
          </a:p>
        </p:txBody>
      </p:sp>
    </p:spTree>
    <p:extLst>
      <p:ext uri="{BB962C8B-B14F-4D97-AF65-F5344CB8AC3E}">
        <p14:creationId xmlns:p14="http://schemas.microsoft.com/office/powerpoint/2010/main" val="7125016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B0CA799-BE4B-49B9-91FF-37FC26493614}"/>
              </a:ext>
            </a:extLst>
          </p:cNvPr>
          <p:cNvGrpSpPr/>
          <p:nvPr/>
        </p:nvGrpSpPr>
        <p:grpSpPr>
          <a:xfrm>
            <a:off x="413908" y="347472"/>
            <a:ext cx="7206094" cy="935309"/>
            <a:chOff x="838200" y="339436"/>
            <a:chExt cx="4793827" cy="935309"/>
          </a:xfrm>
        </p:grpSpPr>
        <p:sp>
          <p:nvSpPr>
            <p:cNvPr id="3" name="TextBox 2">
              <a:extLst>
                <a:ext uri="{FF2B5EF4-FFF2-40B4-BE49-F238E27FC236}">
                  <a16:creationId xmlns:a16="http://schemas.microsoft.com/office/drawing/2014/main" id="{14BD7A6A-84FE-44C6-B321-33A0165A42B3}"/>
                </a:ext>
              </a:extLst>
            </p:cNvPr>
            <p:cNvSpPr txBox="1"/>
            <p:nvPr/>
          </p:nvSpPr>
          <p:spPr>
            <a:xfrm>
              <a:off x="838200" y="339436"/>
              <a:ext cx="399703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4"/>
                  </a:solidFill>
                  <a:effectLst/>
                  <a:uLnTx/>
                  <a:uFillTx/>
                  <a:latin typeface="Arial" panose="020B0604020202020204" pitchFamily="34" charset="0"/>
                  <a:ea typeface="+mn-ea"/>
                  <a:cs typeface="Arial" panose="020B0604020202020204" pitchFamily="34" charset="0"/>
                </a:rPr>
                <a:t>OSAC Scholarship Application Tips:</a:t>
              </a:r>
            </a:p>
          </p:txBody>
        </p:sp>
        <p:sp>
          <p:nvSpPr>
            <p:cNvPr id="4" name="TextBox 3">
              <a:extLst>
                <a:ext uri="{FF2B5EF4-FFF2-40B4-BE49-F238E27FC236}">
                  <a16:creationId xmlns:a16="http://schemas.microsoft.com/office/drawing/2014/main" id="{7FE78A8E-EEB5-44A9-A84B-E634D8308250}"/>
                </a:ext>
              </a:extLst>
            </p:cNvPr>
            <p:cNvSpPr txBox="1"/>
            <p:nvPr/>
          </p:nvSpPr>
          <p:spPr>
            <a:xfrm>
              <a:off x="838200" y="566859"/>
              <a:ext cx="479382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How to </a:t>
              </a:r>
              <a:r>
                <a:rPr kumimoji="0" lang="en-US" sz="40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Stand Out</a:t>
              </a:r>
              <a:endParaRPr kumimoji="0" lang="en-US" sz="50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p:txBody>
        </p:sp>
      </p:grpSp>
      <p:pic>
        <p:nvPicPr>
          <p:cNvPr id="10" name="Picture 9" descr="Sea of lightbulbs in park with one lit up">
            <a:extLst>
              <a:ext uri="{FF2B5EF4-FFF2-40B4-BE49-F238E27FC236}">
                <a16:creationId xmlns:a16="http://schemas.microsoft.com/office/drawing/2014/main" id="{63A2042C-71B5-4DDF-A21B-3A0EE7629285}"/>
              </a:ext>
            </a:extLst>
          </p:cNvPr>
          <p:cNvPicPr>
            <a:picLocks noChangeAspect="1"/>
          </p:cNvPicPr>
          <p:nvPr/>
        </p:nvPicPr>
        <p:blipFill rotWithShape="1">
          <a:blip r:embed="rId3">
            <a:extLst>
              <a:ext uri="{28A0092B-C50C-407E-A947-70E740481C1C}">
                <a14:useLocalDpi xmlns:a14="http://schemas.microsoft.com/office/drawing/2010/main" val="0"/>
              </a:ext>
            </a:extLst>
          </a:blip>
          <a:srcRect l="21416" t="7990" r="21420" b="6258"/>
          <a:stretch/>
        </p:blipFill>
        <p:spPr>
          <a:xfrm>
            <a:off x="8254250" y="1614242"/>
            <a:ext cx="2903621" cy="3264408"/>
          </a:xfrm>
          <a:prstGeom prst="round2DiagRect">
            <a:avLst/>
          </a:prstGeom>
        </p:spPr>
      </p:pic>
      <p:grpSp>
        <p:nvGrpSpPr>
          <p:cNvPr id="25" name="Group 24">
            <a:extLst>
              <a:ext uri="{FF2B5EF4-FFF2-40B4-BE49-F238E27FC236}">
                <a16:creationId xmlns:a16="http://schemas.microsoft.com/office/drawing/2014/main" id="{49DA354A-9D9E-4A99-B555-5CFDFCF1B715}"/>
              </a:ext>
            </a:extLst>
          </p:cNvPr>
          <p:cNvGrpSpPr/>
          <p:nvPr/>
        </p:nvGrpSpPr>
        <p:grpSpPr>
          <a:xfrm>
            <a:off x="4617752" y="1614242"/>
            <a:ext cx="2903623" cy="4229752"/>
            <a:chOff x="4267181" y="1598874"/>
            <a:chExt cx="2903623" cy="4229752"/>
          </a:xfrm>
          <a:effectLst>
            <a:outerShdw blurRad="50800" dist="38100" dir="2700000" algn="tl" rotWithShape="0">
              <a:prstClr val="black">
                <a:alpha val="40000"/>
              </a:prstClr>
            </a:outerShdw>
          </a:effectLst>
        </p:grpSpPr>
        <p:grpSp>
          <p:nvGrpSpPr>
            <p:cNvPr id="21" name="Group 20">
              <a:extLst>
                <a:ext uri="{FF2B5EF4-FFF2-40B4-BE49-F238E27FC236}">
                  <a16:creationId xmlns:a16="http://schemas.microsoft.com/office/drawing/2014/main" id="{44DD5025-74F0-4A7C-A53F-A69766CCF7AF}"/>
                </a:ext>
              </a:extLst>
            </p:cNvPr>
            <p:cNvGrpSpPr/>
            <p:nvPr/>
          </p:nvGrpSpPr>
          <p:grpSpPr>
            <a:xfrm>
              <a:off x="4267181" y="1598874"/>
              <a:ext cx="2903623" cy="4229752"/>
              <a:chOff x="4480476" y="1100980"/>
              <a:chExt cx="2903623" cy="4229752"/>
            </a:xfrm>
          </p:grpSpPr>
          <p:sp>
            <p:nvSpPr>
              <p:cNvPr id="19" name="Rectangle: Diagonal Corners Rounded 18">
                <a:extLst>
                  <a:ext uri="{FF2B5EF4-FFF2-40B4-BE49-F238E27FC236}">
                    <a16:creationId xmlns:a16="http://schemas.microsoft.com/office/drawing/2014/main" id="{7B3F89E2-9652-4CA2-B5B4-E43BD50D1C33}"/>
                  </a:ext>
                </a:extLst>
              </p:cNvPr>
              <p:cNvSpPr/>
              <p:nvPr/>
            </p:nvSpPr>
            <p:spPr>
              <a:xfrm>
                <a:off x="4480476" y="3955402"/>
                <a:ext cx="2903621" cy="1375330"/>
              </a:xfrm>
              <a:prstGeom prst="round2Diag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0" name="Picture 19" descr="Soccer player standing on pitch, with foot on football, and spectators on bleachers">
                <a:extLst>
                  <a:ext uri="{FF2B5EF4-FFF2-40B4-BE49-F238E27FC236}">
                    <a16:creationId xmlns:a16="http://schemas.microsoft.com/office/drawing/2014/main" id="{86608057-CE3A-46ED-AC30-B6D91940BA4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480477" y="1100980"/>
                <a:ext cx="2903622" cy="3264408"/>
              </a:xfrm>
              <a:prstGeom prst="round2DiagRect">
                <a:avLst/>
              </a:prstGeom>
            </p:spPr>
          </p:pic>
        </p:grpSp>
        <p:sp>
          <p:nvSpPr>
            <p:cNvPr id="24" name="TextBox 23">
              <a:extLst>
                <a:ext uri="{FF2B5EF4-FFF2-40B4-BE49-F238E27FC236}">
                  <a16:creationId xmlns:a16="http://schemas.microsoft.com/office/drawing/2014/main" id="{14E9EBFF-B216-4FB2-B3FE-65188FC25490}"/>
                </a:ext>
              </a:extLst>
            </p:cNvPr>
            <p:cNvSpPr txBox="1"/>
            <p:nvPr/>
          </p:nvSpPr>
          <p:spPr>
            <a:xfrm>
              <a:off x="4267181" y="1598874"/>
              <a:ext cx="2903621" cy="461665"/>
            </a:xfrm>
            <a:prstGeom prst="rect">
              <a:avLst/>
            </a:prstGeom>
            <a:solidFill>
              <a:schemeClr val="bg1">
                <a:alpha val="60000"/>
              </a:schemeClr>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Extracurricular</a:t>
              </a:r>
            </a:p>
          </p:txBody>
        </p:sp>
      </p:grpSp>
      <p:grpSp>
        <p:nvGrpSpPr>
          <p:cNvPr id="28" name="Group 27">
            <a:extLst>
              <a:ext uri="{FF2B5EF4-FFF2-40B4-BE49-F238E27FC236}">
                <a16:creationId xmlns:a16="http://schemas.microsoft.com/office/drawing/2014/main" id="{7E85CF39-CE70-46E7-8321-8814919EF4F8}"/>
              </a:ext>
            </a:extLst>
          </p:cNvPr>
          <p:cNvGrpSpPr/>
          <p:nvPr/>
        </p:nvGrpSpPr>
        <p:grpSpPr>
          <a:xfrm>
            <a:off x="1053439" y="1614241"/>
            <a:ext cx="2903622" cy="4229753"/>
            <a:chOff x="514464" y="1598874"/>
            <a:chExt cx="2903622" cy="4229753"/>
          </a:xfrm>
          <a:effectLst>
            <a:outerShdw blurRad="50800" dist="38100" dir="2700000" algn="tl" rotWithShape="0">
              <a:prstClr val="black">
                <a:alpha val="40000"/>
              </a:prstClr>
            </a:outerShdw>
          </a:effectLst>
        </p:grpSpPr>
        <p:sp>
          <p:nvSpPr>
            <p:cNvPr id="22" name="Rectangle: Diagonal Corners Rounded 21">
              <a:extLst>
                <a:ext uri="{FF2B5EF4-FFF2-40B4-BE49-F238E27FC236}">
                  <a16:creationId xmlns:a16="http://schemas.microsoft.com/office/drawing/2014/main" id="{0840B302-E605-4EE0-8759-033CDCC89BF9}"/>
                </a:ext>
              </a:extLst>
            </p:cNvPr>
            <p:cNvSpPr/>
            <p:nvPr/>
          </p:nvSpPr>
          <p:spPr>
            <a:xfrm>
              <a:off x="514464" y="4453297"/>
              <a:ext cx="2903621" cy="1375330"/>
            </a:xfrm>
            <a:prstGeom prst="round2Diag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6" name="Picture 25" descr="Asian student writing on blackboard with chalk in classroom">
              <a:extLst>
                <a:ext uri="{FF2B5EF4-FFF2-40B4-BE49-F238E27FC236}">
                  <a16:creationId xmlns:a16="http://schemas.microsoft.com/office/drawing/2014/main" id="{7CD3AAEE-27C2-4B4D-9043-C51BA7F1979B}"/>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14464" y="1598874"/>
              <a:ext cx="2903622" cy="3264408"/>
            </a:xfrm>
            <a:prstGeom prst="round2DiagRect">
              <a:avLst/>
            </a:prstGeom>
          </p:spPr>
        </p:pic>
        <p:sp>
          <p:nvSpPr>
            <p:cNvPr id="27" name="TextBox 26">
              <a:extLst>
                <a:ext uri="{FF2B5EF4-FFF2-40B4-BE49-F238E27FC236}">
                  <a16:creationId xmlns:a16="http://schemas.microsoft.com/office/drawing/2014/main" id="{563719A7-D1D0-4402-BA86-8953083BA904}"/>
                </a:ext>
              </a:extLst>
            </p:cNvPr>
            <p:cNvSpPr txBox="1"/>
            <p:nvPr/>
          </p:nvSpPr>
          <p:spPr>
            <a:xfrm>
              <a:off x="514464" y="1598874"/>
              <a:ext cx="2903621" cy="461665"/>
            </a:xfrm>
            <a:prstGeom prst="rect">
              <a:avLst/>
            </a:prstGeom>
            <a:solidFill>
              <a:schemeClr val="bg1">
                <a:alpha val="6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Volunteering</a:t>
              </a:r>
            </a:p>
          </p:txBody>
        </p:sp>
      </p:grpSp>
      <p:sp>
        <p:nvSpPr>
          <p:cNvPr id="29" name="TextBox 28">
            <a:extLst>
              <a:ext uri="{FF2B5EF4-FFF2-40B4-BE49-F238E27FC236}">
                <a16:creationId xmlns:a16="http://schemas.microsoft.com/office/drawing/2014/main" id="{59289BC9-E709-42B6-B8CE-51AC5095D0B2}"/>
              </a:ext>
            </a:extLst>
          </p:cNvPr>
          <p:cNvSpPr txBox="1"/>
          <p:nvPr/>
        </p:nvSpPr>
        <p:spPr>
          <a:xfrm>
            <a:off x="8254250" y="1614241"/>
            <a:ext cx="2903621" cy="461665"/>
          </a:xfrm>
          <a:prstGeom prst="rect">
            <a:avLst/>
          </a:prstGeom>
          <a:solidFill>
            <a:schemeClr val="bg1">
              <a:alpha val="6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Unique Skills</a:t>
            </a:r>
          </a:p>
        </p:txBody>
      </p:sp>
      <p:grpSp>
        <p:nvGrpSpPr>
          <p:cNvPr id="35" name="Group 34">
            <a:extLst>
              <a:ext uri="{FF2B5EF4-FFF2-40B4-BE49-F238E27FC236}">
                <a16:creationId xmlns:a16="http://schemas.microsoft.com/office/drawing/2014/main" id="{0E0F6D3A-00AE-4909-91F1-A78689FAAD68}"/>
              </a:ext>
            </a:extLst>
          </p:cNvPr>
          <p:cNvGrpSpPr/>
          <p:nvPr/>
        </p:nvGrpSpPr>
        <p:grpSpPr>
          <a:xfrm>
            <a:off x="8254248" y="1614240"/>
            <a:ext cx="2903621" cy="4229754"/>
            <a:chOff x="7700998" y="1598872"/>
            <a:chExt cx="2903621" cy="4229754"/>
          </a:xfrm>
          <a:effectLst>
            <a:outerShdw blurRad="50800" dist="38100" dir="2700000" algn="tl" rotWithShape="0">
              <a:prstClr val="black">
                <a:alpha val="40000"/>
              </a:prstClr>
            </a:outerShdw>
          </a:effectLst>
        </p:grpSpPr>
        <p:sp>
          <p:nvSpPr>
            <p:cNvPr id="32" name="Rectangle: Diagonal Corners Rounded 31">
              <a:extLst>
                <a:ext uri="{FF2B5EF4-FFF2-40B4-BE49-F238E27FC236}">
                  <a16:creationId xmlns:a16="http://schemas.microsoft.com/office/drawing/2014/main" id="{6ABD3102-CC96-45AA-BBC3-C86DC4238BF1}"/>
                </a:ext>
              </a:extLst>
            </p:cNvPr>
            <p:cNvSpPr/>
            <p:nvPr/>
          </p:nvSpPr>
          <p:spPr>
            <a:xfrm>
              <a:off x="7700998" y="4453296"/>
              <a:ext cx="2903621" cy="1375330"/>
            </a:xfrm>
            <a:prstGeom prst="round2Diag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3" name="Picture 32" descr="Sea of lightbulbs in park with one lit up">
              <a:extLst>
                <a:ext uri="{FF2B5EF4-FFF2-40B4-BE49-F238E27FC236}">
                  <a16:creationId xmlns:a16="http://schemas.microsoft.com/office/drawing/2014/main" id="{EAEB6E7D-28DA-48DE-A814-8E7B26EDBACA}"/>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700998" y="1598873"/>
              <a:ext cx="2903621" cy="3264408"/>
            </a:xfrm>
            <a:prstGeom prst="round2DiagRect">
              <a:avLst/>
            </a:prstGeom>
          </p:spPr>
        </p:pic>
        <p:sp>
          <p:nvSpPr>
            <p:cNvPr id="34" name="TextBox 33">
              <a:extLst>
                <a:ext uri="{FF2B5EF4-FFF2-40B4-BE49-F238E27FC236}">
                  <a16:creationId xmlns:a16="http://schemas.microsoft.com/office/drawing/2014/main" id="{0FE57FCD-596E-4CCE-92D1-3CC2C90774F5}"/>
                </a:ext>
              </a:extLst>
            </p:cNvPr>
            <p:cNvSpPr txBox="1"/>
            <p:nvPr/>
          </p:nvSpPr>
          <p:spPr>
            <a:xfrm>
              <a:off x="7700998" y="1598872"/>
              <a:ext cx="2903621" cy="461665"/>
            </a:xfrm>
            <a:prstGeom prst="rect">
              <a:avLst/>
            </a:prstGeom>
            <a:solidFill>
              <a:schemeClr val="bg1">
                <a:alpha val="6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Unique skills</a:t>
              </a:r>
            </a:p>
          </p:txBody>
        </p:sp>
      </p:grpSp>
      <p:sp>
        <p:nvSpPr>
          <p:cNvPr id="36" name="TextBox 35">
            <a:extLst>
              <a:ext uri="{FF2B5EF4-FFF2-40B4-BE49-F238E27FC236}">
                <a16:creationId xmlns:a16="http://schemas.microsoft.com/office/drawing/2014/main" id="{A483E0FF-2DEC-4CF8-A50F-F50C5F0A3223}"/>
              </a:ext>
            </a:extLst>
          </p:cNvPr>
          <p:cNvSpPr txBox="1"/>
          <p:nvPr/>
        </p:nvSpPr>
        <p:spPr>
          <a:xfrm>
            <a:off x="1053439" y="4945823"/>
            <a:ext cx="290362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Highlight any community service you’ve done</a:t>
            </a:r>
          </a:p>
        </p:txBody>
      </p:sp>
      <p:sp>
        <p:nvSpPr>
          <p:cNvPr id="37" name="TextBox 36">
            <a:extLst>
              <a:ext uri="{FF2B5EF4-FFF2-40B4-BE49-F238E27FC236}">
                <a16:creationId xmlns:a16="http://schemas.microsoft.com/office/drawing/2014/main" id="{E469D9E3-93AC-4441-A3FF-AACC97B39632}"/>
              </a:ext>
            </a:extLst>
          </p:cNvPr>
          <p:cNvSpPr txBox="1"/>
          <p:nvPr/>
        </p:nvSpPr>
        <p:spPr>
          <a:xfrm>
            <a:off x="4617750" y="4959722"/>
            <a:ext cx="290362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Feature sports, clubs, &amp; activities you engage in</a:t>
            </a:r>
          </a:p>
        </p:txBody>
      </p:sp>
      <p:sp>
        <p:nvSpPr>
          <p:cNvPr id="38" name="TextBox 37">
            <a:extLst>
              <a:ext uri="{FF2B5EF4-FFF2-40B4-BE49-F238E27FC236}">
                <a16:creationId xmlns:a16="http://schemas.microsoft.com/office/drawing/2014/main" id="{268F242D-99D3-43DA-95B2-EFD85152A5E1}"/>
              </a:ext>
            </a:extLst>
          </p:cNvPr>
          <p:cNvSpPr txBox="1"/>
          <p:nvPr/>
        </p:nvSpPr>
        <p:spPr>
          <a:xfrm>
            <a:off x="8254248" y="4959722"/>
            <a:ext cx="290362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Share your unique skills or accomplishments </a:t>
            </a:r>
          </a:p>
        </p:txBody>
      </p:sp>
    </p:spTree>
    <p:extLst>
      <p:ext uri="{BB962C8B-B14F-4D97-AF65-F5344CB8AC3E}">
        <p14:creationId xmlns:p14="http://schemas.microsoft.com/office/powerpoint/2010/main" val="25099494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alpha val="72000"/>
          </a:schemeClr>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997E633-070B-4EBE-8AB0-A1DC36EBB480}"/>
              </a:ext>
            </a:extLst>
          </p:cNvPr>
          <p:cNvGrpSpPr/>
          <p:nvPr/>
        </p:nvGrpSpPr>
        <p:grpSpPr>
          <a:xfrm>
            <a:off x="413908" y="347472"/>
            <a:ext cx="8676304" cy="935309"/>
            <a:chOff x="838200" y="339436"/>
            <a:chExt cx="5771879" cy="935309"/>
          </a:xfrm>
        </p:grpSpPr>
        <p:sp>
          <p:nvSpPr>
            <p:cNvPr id="3" name="TextBox 2">
              <a:extLst>
                <a:ext uri="{FF2B5EF4-FFF2-40B4-BE49-F238E27FC236}">
                  <a16:creationId xmlns:a16="http://schemas.microsoft.com/office/drawing/2014/main" id="{B18DB17A-30B7-4CDC-872A-6F15BC5B66CE}"/>
                </a:ext>
              </a:extLst>
            </p:cNvPr>
            <p:cNvSpPr txBox="1"/>
            <p:nvPr/>
          </p:nvSpPr>
          <p:spPr>
            <a:xfrm>
              <a:off x="838200" y="339436"/>
              <a:ext cx="399703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4"/>
                  </a:solidFill>
                  <a:effectLst/>
                  <a:uLnTx/>
                  <a:uFillTx/>
                  <a:latin typeface="Arial" panose="020B0604020202020204" pitchFamily="34" charset="0"/>
                  <a:ea typeface="+mn-ea"/>
                  <a:cs typeface="Arial" panose="020B0604020202020204" pitchFamily="34" charset="0"/>
                </a:rPr>
                <a:t>OSAC Scholarship Application Tips:</a:t>
              </a:r>
            </a:p>
          </p:txBody>
        </p:sp>
        <p:sp>
          <p:nvSpPr>
            <p:cNvPr id="4" name="TextBox 3">
              <a:extLst>
                <a:ext uri="{FF2B5EF4-FFF2-40B4-BE49-F238E27FC236}">
                  <a16:creationId xmlns:a16="http://schemas.microsoft.com/office/drawing/2014/main" id="{539B344B-5D53-407F-AA34-5BACEDD95EB8}"/>
                </a:ext>
              </a:extLst>
            </p:cNvPr>
            <p:cNvSpPr txBox="1"/>
            <p:nvPr/>
          </p:nvSpPr>
          <p:spPr>
            <a:xfrm>
              <a:off x="838200" y="566859"/>
              <a:ext cx="577187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Who Reads </a:t>
              </a:r>
              <a:r>
                <a:rPr kumimoji="0" lang="en-US" sz="40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Your Application?  </a:t>
              </a:r>
              <a:endParaRPr kumimoji="0" lang="en-US" sz="50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p:txBody>
        </p:sp>
      </p:grpSp>
      <p:grpSp>
        <p:nvGrpSpPr>
          <p:cNvPr id="25" name="Group 24">
            <a:extLst>
              <a:ext uri="{FF2B5EF4-FFF2-40B4-BE49-F238E27FC236}">
                <a16:creationId xmlns:a16="http://schemas.microsoft.com/office/drawing/2014/main" id="{D1F8C25E-0148-4738-A441-4AD4E4FBEC0D}"/>
              </a:ext>
            </a:extLst>
          </p:cNvPr>
          <p:cNvGrpSpPr/>
          <p:nvPr/>
        </p:nvGrpSpPr>
        <p:grpSpPr>
          <a:xfrm>
            <a:off x="865778" y="1381378"/>
            <a:ext cx="4660317" cy="4549093"/>
            <a:chOff x="553890" y="1381378"/>
            <a:chExt cx="4660317" cy="4549093"/>
          </a:xfrm>
        </p:grpSpPr>
        <p:pic>
          <p:nvPicPr>
            <p:cNvPr id="6" name="Picture 5" descr="High school teacher calling on student in classroom">
              <a:extLst>
                <a:ext uri="{FF2B5EF4-FFF2-40B4-BE49-F238E27FC236}">
                  <a16:creationId xmlns:a16="http://schemas.microsoft.com/office/drawing/2014/main" id="{2CEC8F14-C8E9-44EA-B719-02DA8B5803D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53890" y="1381378"/>
              <a:ext cx="2194560" cy="2194560"/>
            </a:xfrm>
            <a:prstGeom prst="rect">
              <a:avLst/>
            </a:prstGeom>
            <a:effectLst>
              <a:outerShdw blurRad="50800" dist="38100" dir="2700000" algn="tl" rotWithShape="0">
                <a:prstClr val="black">
                  <a:alpha val="40000"/>
                </a:prstClr>
              </a:outerShdw>
            </a:effectLst>
          </p:spPr>
        </p:pic>
        <p:pic>
          <p:nvPicPr>
            <p:cNvPr id="10" name="Picture 9" descr="Old woman at home">
              <a:extLst>
                <a:ext uri="{FF2B5EF4-FFF2-40B4-BE49-F238E27FC236}">
                  <a16:creationId xmlns:a16="http://schemas.microsoft.com/office/drawing/2014/main" id="{6AB84DAF-05AD-475E-BB0A-5EA038C2333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53890" y="3735911"/>
              <a:ext cx="2194560" cy="2194560"/>
            </a:xfrm>
            <a:prstGeom prst="rect">
              <a:avLst/>
            </a:prstGeom>
            <a:effectLst>
              <a:outerShdw blurRad="50800" dist="38100" dir="2700000" algn="tl" rotWithShape="0">
                <a:prstClr val="black">
                  <a:alpha val="40000"/>
                </a:prstClr>
              </a:outerShdw>
            </a:effectLst>
          </p:spPr>
        </p:pic>
        <p:sp>
          <p:nvSpPr>
            <p:cNvPr id="12" name="TextBox 11">
              <a:extLst>
                <a:ext uri="{FF2B5EF4-FFF2-40B4-BE49-F238E27FC236}">
                  <a16:creationId xmlns:a16="http://schemas.microsoft.com/office/drawing/2014/main" id="{0517D6BB-A10F-4CFF-AE73-0CECDFA81206}"/>
                </a:ext>
              </a:extLst>
            </p:cNvPr>
            <p:cNvSpPr txBox="1"/>
            <p:nvPr/>
          </p:nvSpPr>
          <p:spPr>
            <a:xfrm>
              <a:off x="553890" y="3175828"/>
              <a:ext cx="2194560" cy="400110"/>
            </a:xfrm>
            <a:prstGeom prst="rect">
              <a:avLst/>
            </a:prstGeom>
            <a:solidFill>
              <a:schemeClr val="bg1">
                <a:alpha val="88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Former Teachers</a:t>
              </a:r>
            </a:p>
          </p:txBody>
        </p:sp>
        <p:grpSp>
          <p:nvGrpSpPr>
            <p:cNvPr id="15" name="Group 14">
              <a:extLst>
                <a:ext uri="{FF2B5EF4-FFF2-40B4-BE49-F238E27FC236}">
                  <a16:creationId xmlns:a16="http://schemas.microsoft.com/office/drawing/2014/main" id="{627D34E0-3F99-428F-82C5-B5D2BEF6CAC9}"/>
                </a:ext>
              </a:extLst>
            </p:cNvPr>
            <p:cNvGrpSpPr/>
            <p:nvPr/>
          </p:nvGrpSpPr>
          <p:grpSpPr>
            <a:xfrm>
              <a:off x="2889835" y="1381378"/>
              <a:ext cx="2194560" cy="2194560"/>
              <a:chOff x="2889835" y="1381378"/>
              <a:chExt cx="2194560" cy="2194560"/>
            </a:xfrm>
            <a:effectLst>
              <a:outerShdw blurRad="50800" dist="38100" dir="2700000" algn="tl" rotWithShape="0">
                <a:prstClr val="black">
                  <a:alpha val="40000"/>
                </a:prstClr>
              </a:outerShdw>
            </a:effectLst>
          </p:grpSpPr>
          <p:pic>
            <p:nvPicPr>
              <p:cNvPr id="8" name="Picture 7" descr="People working on computers">
                <a:extLst>
                  <a:ext uri="{FF2B5EF4-FFF2-40B4-BE49-F238E27FC236}">
                    <a16:creationId xmlns:a16="http://schemas.microsoft.com/office/drawing/2014/main" id="{7F6AD00F-6877-420E-844B-BE38D7A6B87D}"/>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90"/>
              <a:stretch/>
            </p:blipFill>
            <p:spPr>
              <a:xfrm>
                <a:off x="2889835" y="1381378"/>
                <a:ext cx="2194560" cy="2194560"/>
              </a:xfrm>
              <a:prstGeom prst="rect">
                <a:avLst/>
              </a:prstGeom>
              <a:effectLst/>
            </p:spPr>
          </p:pic>
          <p:sp>
            <p:nvSpPr>
              <p:cNvPr id="13" name="TextBox 12">
                <a:extLst>
                  <a:ext uri="{FF2B5EF4-FFF2-40B4-BE49-F238E27FC236}">
                    <a16:creationId xmlns:a16="http://schemas.microsoft.com/office/drawing/2014/main" id="{C7A180F3-1570-4039-AF69-6FD013CDB629}"/>
                  </a:ext>
                </a:extLst>
              </p:cNvPr>
              <p:cNvSpPr txBox="1"/>
              <p:nvPr/>
            </p:nvSpPr>
            <p:spPr>
              <a:xfrm>
                <a:off x="2889835" y="3175828"/>
                <a:ext cx="2194560" cy="400110"/>
              </a:xfrm>
              <a:prstGeom prst="rect">
                <a:avLst/>
              </a:prstGeom>
              <a:solidFill>
                <a:schemeClr val="bg1">
                  <a:alpha val="88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Donors</a:t>
                </a:r>
              </a:p>
            </p:txBody>
          </p:sp>
        </p:grpSp>
        <p:sp>
          <p:nvSpPr>
            <p:cNvPr id="14" name="TextBox 13">
              <a:extLst>
                <a:ext uri="{FF2B5EF4-FFF2-40B4-BE49-F238E27FC236}">
                  <a16:creationId xmlns:a16="http://schemas.microsoft.com/office/drawing/2014/main" id="{7CFFA027-DCF2-46C1-AB4F-E13F07033B52}"/>
                </a:ext>
              </a:extLst>
            </p:cNvPr>
            <p:cNvSpPr txBox="1"/>
            <p:nvPr/>
          </p:nvSpPr>
          <p:spPr>
            <a:xfrm>
              <a:off x="553890" y="5530361"/>
              <a:ext cx="2194560" cy="400110"/>
            </a:xfrm>
            <a:prstGeom prst="rect">
              <a:avLst/>
            </a:prstGeom>
            <a:solidFill>
              <a:schemeClr val="bg1">
                <a:alpha val="88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Volunteers</a:t>
              </a:r>
            </a:p>
          </p:txBody>
        </p:sp>
        <p:sp>
          <p:nvSpPr>
            <p:cNvPr id="16" name="Arrow: Right 15">
              <a:extLst>
                <a:ext uri="{FF2B5EF4-FFF2-40B4-BE49-F238E27FC236}">
                  <a16:creationId xmlns:a16="http://schemas.microsoft.com/office/drawing/2014/main" id="{01CD427A-B101-4253-B349-DEB81B2B14C2}"/>
                </a:ext>
              </a:extLst>
            </p:cNvPr>
            <p:cNvSpPr/>
            <p:nvPr/>
          </p:nvSpPr>
          <p:spPr>
            <a:xfrm>
              <a:off x="3019647" y="4437541"/>
              <a:ext cx="2064748" cy="791300"/>
            </a:xfrm>
            <a:prstGeom prst="rightArrow">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EFAD1E5A-BE25-43EA-9C3C-ABDCFECDDC6F}"/>
                </a:ext>
              </a:extLst>
            </p:cNvPr>
            <p:cNvSpPr txBox="1"/>
            <p:nvPr/>
          </p:nvSpPr>
          <p:spPr>
            <a:xfrm>
              <a:off x="3019647" y="4174346"/>
              <a:ext cx="21945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What does this</a:t>
              </a:r>
            </a:p>
          </p:txBody>
        </p:sp>
        <p:sp>
          <p:nvSpPr>
            <p:cNvPr id="18" name="TextBox 17">
              <a:extLst>
                <a:ext uri="{FF2B5EF4-FFF2-40B4-BE49-F238E27FC236}">
                  <a16:creationId xmlns:a16="http://schemas.microsoft.com/office/drawing/2014/main" id="{2F60F54E-C255-454E-AC23-55DA6D365D65}"/>
                </a:ext>
              </a:extLst>
            </p:cNvPr>
            <p:cNvSpPr txBox="1"/>
            <p:nvPr/>
          </p:nvSpPr>
          <p:spPr>
            <a:xfrm>
              <a:off x="3019647" y="5028786"/>
              <a:ext cx="21945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mean for you?</a:t>
              </a:r>
            </a:p>
          </p:txBody>
        </p:sp>
      </p:grpSp>
      <p:grpSp>
        <p:nvGrpSpPr>
          <p:cNvPr id="24" name="Group 23">
            <a:extLst>
              <a:ext uri="{FF2B5EF4-FFF2-40B4-BE49-F238E27FC236}">
                <a16:creationId xmlns:a16="http://schemas.microsoft.com/office/drawing/2014/main" id="{1D9DBF81-4041-48E6-A1DD-8594C126B7E6}"/>
              </a:ext>
            </a:extLst>
          </p:cNvPr>
          <p:cNvGrpSpPr/>
          <p:nvPr/>
        </p:nvGrpSpPr>
        <p:grpSpPr>
          <a:xfrm>
            <a:off x="6344093" y="1381378"/>
            <a:ext cx="4551538" cy="4549093"/>
            <a:chOff x="6344093" y="1381378"/>
            <a:chExt cx="4551538" cy="4549093"/>
          </a:xfrm>
        </p:grpSpPr>
        <p:sp>
          <p:nvSpPr>
            <p:cNvPr id="19" name="Rectangle 18">
              <a:extLst>
                <a:ext uri="{FF2B5EF4-FFF2-40B4-BE49-F238E27FC236}">
                  <a16:creationId xmlns:a16="http://schemas.microsoft.com/office/drawing/2014/main" id="{DD1BDDAA-2D8C-485D-867A-AD04BC6FE11D}"/>
                </a:ext>
              </a:extLst>
            </p:cNvPr>
            <p:cNvSpPr/>
            <p:nvPr/>
          </p:nvSpPr>
          <p:spPr>
            <a:xfrm>
              <a:off x="6344093" y="1381378"/>
              <a:ext cx="2194560" cy="2194560"/>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Tip: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Answer the entire question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083F6D8B-4FBA-4C01-8441-589B0F0D1900}"/>
                </a:ext>
              </a:extLst>
            </p:cNvPr>
            <p:cNvSpPr/>
            <p:nvPr/>
          </p:nvSpPr>
          <p:spPr>
            <a:xfrm>
              <a:off x="8701071" y="1381378"/>
              <a:ext cx="2194560" cy="2194560"/>
            </a:xfrm>
            <a:prstGeom prst="rect">
              <a:avLst/>
            </a:prstGeom>
            <a:solidFill>
              <a:schemeClr val="accent1">
                <a:lumMod val="9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Tip: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Avoid using slang, abbreviations, and humor</a:t>
              </a:r>
            </a:p>
          </p:txBody>
        </p:sp>
        <p:sp>
          <p:nvSpPr>
            <p:cNvPr id="22" name="Rectangle 21">
              <a:extLst>
                <a:ext uri="{FF2B5EF4-FFF2-40B4-BE49-F238E27FC236}">
                  <a16:creationId xmlns:a16="http://schemas.microsoft.com/office/drawing/2014/main" id="{1E8C7D57-DEE8-4D04-BAD8-EC5443946316}"/>
                </a:ext>
              </a:extLst>
            </p:cNvPr>
            <p:cNvSpPr/>
            <p:nvPr/>
          </p:nvSpPr>
          <p:spPr>
            <a:xfrm>
              <a:off x="6344093" y="3735911"/>
              <a:ext cx="2194560" cy="2194560"/>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Tip: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Avoid repeating the question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31A88703-DCAD-40BD-93ED-3D19C53EEBDE}"/>
                </a:ext>
              </a:extLst>
            </p:cNvPr>
            <p:cNvSpPr/>
            <p:nvPr/>
          </p:nvSpPr>
          <p:spPr>
            <a:xfrm>
              <a:off x="8701071" y="3735911"/>
              <a:ext cx="2194560" cy="2194560"/>
            </a:xfrm>
            <a:prstGeom prst="rect">
              <a:avLst/>
            </a:prstGeom>
            <a:solidFill>
              <a:schemeClr val="accent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Tip: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Proofread your application and get feedback</a:t>
              </a:r>
            </a:p>
          </p:txBody>
        </p:sp>
      </p:grpSp>
    </p:spTree>
    <p:extLst>
      <p:ext uri="{BB962C8B-B14F-4D97-AF65-F5344CB8AC3E}">
        <p14:creationId xmlns:p14="http://schemas.microsoft.com/office/powerpoint/2010/main" val="6436752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2392D6F-AEBF-444A-8627-FDC88BBB9093}"/>
              </a:ext>
            </a:extLst>
          </p:cNvPr>
          <p:cNvGrpSpPr/>
          <p:nvPr/>
        </p:nvGrpSpPr>
        <p:grpSpPr>
          <a:xfrm>
            <a:off x="413908" y="347472"/>
            <a:ext cx="8676304" cy="935309"/>
            <a:chOff x="838200" y="339436"/>
            <a:chExt cx="5771879" cy="935309"/>
          </a:xfrm>
        </p:grpSpPr>
        <p:sp>
          <p:nvSpPr>
            <p:cNvPr id="3" name="TextBox 2">
              <a:extLst>
                <a:ext uri="{FF2B5EF4-FFF2-40B4-BE49-F238E27FC236}">
                  <a16:creationId xmlns:a16="http://schemas.microsoft.com/office/drawing/2014/main" id="{BB5ACBE2-5275-4E76-969C-E686F22EE534}"/>
                </a:ext>
              </a:extLst>
            </p:cNvPr>
            <p:cNvSpPr txBox="1"/>
            <p:nvPr/>
          </p:nvSpPr>
          <p:spPr>
            <a:xfrm>
              <a:off x="838200" y="339436"/>
              <a:ext cx="399703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4"/>
                  </a:solidFill>
                  <a:effectLst/>
                  <a:uLnTx/>
                  <a:uFillTx/>
                  <a:latin typeface="Arial" panose="020B0604020202020204" pitchFamily="34" charset="0"/>
                  <a:ea typeface="+mn-ea"/>
                  <a:cs typeface="Arial" panose="020B0604020202020204" pitchFamily="34" charset="0"/>
                </a:rPr>
                <a:t>Scholarship</a:t>
              </a:r>
            </a:p>
          </p:txBody>
        </p:sp>
        <p:sp>
          <p:nvSpPr>
            <p:cNvPr id="4" name="TextBox 3">
              <a:extLst>
                <a:ext uri="{FF2B5EF4-FFF2-40B4-BE49-F238E27FC236}">
                  <a16:creationId xmlns:a16="http://schemas.microsoft.com/office/drawing/2014/main" id="{62B1E669-A629-4C29-A764-032620EE287B}"/>
                </a:ext>
              </a:extLst>
            </p:cNvPr>
            <p:cNvSpPr txBox="1"/>
            <p:nvPr/>
          </p:nvSpPr>
          <p:spPr>
            <a:xfrm>
              <a:off x="838200" y="566859"/>
              <a:ext cx="577187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Search </a:t>
              </a:r>
              <a:r>
                <a:rPr kumimoji="0" lang="en-US" sz="40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Tips</a:t>
              </a:r>
              <a:endParaRPr kumimoji="0" lang="en-US" sz="50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p:txBody>
        </p:sp>
      </p:grpSp>
      <p:grpSp>
        <p:nvGrpSpPr>
          <p:cNvPr id="14" name="Group 13">
            <a:extLst>
              <a:ext uri="{FF2B5EF4-FFF2-40B4-BE49-F238E27FC236}">
                <a16:creationId xmlns:a16="http://schemas.microsoft.com/office/drawing/2014/main" id="{BC949260-EAE1-47D4-836C-3D8BCF3277C0}"/>
              </a:ext>
            </a:extLst>
          </p:cNvPr>
          <p:cNvGrpSpPr/>
          <p:nvPr/>
        </p:nvGrpSpPr>
        <p:grpSpPr>
          <a:xfrm>
            <a:off x="4998720" y="2331720"/>
            <a:ext cx="2194560" cy="2194560"/>
            <a:chOff x="4998720" y="2331720"/>
            <a:chExt cx="2194560" cy="2194560"/>
          </a:xfrm>
          <a:effectLst>
            <a:outerShdw blurRad="50800" dist="38100" dir="2700000" algn="tl" rotWithShape="0">
              <a:prstClr val="black">
                <a:alpha val="40000"/>
              </a:prstClr>
            </a:outerShdw>
          </a:effectLst>
        </p:grpSpPr>
        <p:pic>
          <p:nvPicPr>
            <p:cNvPr id="8" name="Picture 7" descr="Lots of googly eyes on yellow background">
              <a:extLst>
                <a:ext uri="{FF2B5EF4-FFF2-40B4-BE49-F238E27FC236}">
                  <a16:creationId xmlns:a16="http://schemas.microsoft.com/office/drawing/2014/main" id="{A884C922-CA8C-4ED0-83BC-4FFC0F91DB46}"/>
                </a:ext>
              </a:extLst>
            </p:cNvPr>
            <p:cNvPicPr>
              <a:picLocks noChangeAspect="1"/>
            </p:cNvPicPr>
            <p:nvPr/>
          </p:nvPicPr>
          <p:blipFill rotWithShape="1">
            <a:blip r:embed="rId3">
              <a:extLst>
                <a:ext uri="{28A0092B-C50C-407E-A947-70E740481C1C}">
                  <a14:useLocalDpi xmlns:a14="http://schemas.microsoft.com/office/drawing/2010/main" val="0"/>
                </a:ext>
              </a:extLst>
            </a:blip>
            <a:srcRect l="16667" r="16667"/>
            <a:stretch/>
          </p:blipFill>
          <p:spPr>
            <a:xfrm>
              <a:off x="5227320" y="2560320"/>
              <a:ext cx="1737360" cy="1737360"/>
            </a:xfrm>
            <a:prstGeom prst="ellipse">
              <a:avLst/>
            </a:prstGeom>
          </p:spPr>
        </p:pic>
        <p:sp>
          <p:nvSpPr>
            <p:cNvPr id="9" name="Arc 8">
              <a:extLst>
                <a:ext uri="{FF2B5EF4-FFF2-40B4-BE49-F238E27FC236}">
                  <a16:creationId xmlns:a16="http://schemas.microsoft.com/office/drawing/2014/main" id="{97AF05D8-8F8F-47FD-8268-EBB2063F08F7}"/>
                </a:ext>
              </a:extLst>
            </p:cNvPr>
            <p:cNvSpPr/>
            <p:nvPr/>
          </p:nvSpPr>
          <p:spPr>
            <a:xfrm>
              <a:off x="4998720" y="2331720"/>
              <a:ext cx="2194560" cy="2194560"/>
            </a:xfrm>
            <a:prstGeom prst="arc">
              <a:avLst>
                <a:gd name="adj1" fmla="val 18404534"/>
                <a:gd name="adj2" fmla="val 14005741"/>
              </a:avLst>
            </a:prstGeom>
            <a:ln w="3810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 name="Oval 5">
            <a:extLst>
              <a:ext uri="{FF2B5EF4-FFF2-40B4-BE49-F238E27FC236}">
                <a16:creationId xmlns:a16="http://schemas.microsoft.com/office/drawing/2014/main" id="{3D7D9EC9-7AA8-4248-A996-A42CBA7F5E27}"/>
              </a:ext>
            </a:extLst>
          </p:cNvPr>
          <p:cNvSpPr/>
          <p:nvPr/>
        </p:nvSpPr>
        <p:spPr>
          <a:xfrm>
            <a:off x="4495800" y="2560320"/>
            <a:ext cx="731520" cy="731520"/>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4EB9D2E3-BDF0-4A5A-819A-BA3CD6D450C5}"/>
              </a:ext>
            </a:extLst>
          </p:cNvPr>
          <p:cNvSpPr/>
          <p:nvPr/>
        </p:nvSpPr>
        <p:spPr>
          <a:xfrm>
            <a:off x="5730240" y="4456460"/>
            <a:ext cx="731520" cy="731520"/>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0FD15916-AC18-4FFA-9835-61B331074F81}"/>
              </a:ext>
            </a:extLst>
          </p:cNvPr>
          <p:cNvSpPr/>
          <p:nvPr/>
        </p:nvSpPr>
        <p:spPr>
          <a:xfrm>
            <a:off x="6964680" y="2567940"/>
            <a:ext cx="731520" cy="731520"/>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05B31920-6E69-4673-BC41-1226A0B04A63}"/>
              </a:ext>
            </a:extLst>
          </p:cNvPr>
          <p:cNvSpPr/>
          <p:nvPr/>
        </p:nvSpPr>
        <p:spPr>
          <a:xfrm>
            <a:off x="4548963" y="3703320"/>
            <a:ext cx="731520" cy="731520"/>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192993E5-14D1-48F2-913D-C6878C1CBA0E}"/>
              </a:ext>
            </a:extLst>
          </p:cNvPr>
          <p:cNvSpPr/>
          <p:nvPr/>
        </p:nvSpPr>
        <p:spPr>
          <a:xfrm>
            <a:off x="6923390" y="3748574"/>
            <a:ext cx="731520" cy="731520"/>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400AF9E8-FBDC-49FC-833F-7ADB5DAFC03D}"/>
              </a:ext>
            </a:extLst>
          </p:cNvPr>
          <p:cNvSpPr txBox="1"/>
          <p:nvPr/>
        </p:nvSpPr>
        <p:spPr>
          <a:xfrm>
            <a:off x="950728" y="2560320"/>
            <a:ext cx="3430772" cy="70788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Use your </a:t>
            </a:r>
            <a:r>
              <a:rPr kumimoji="0" lang="en-US" sz="2000" b="1" i="0" u="none" strike="noStrike" kern="1200" cap="none" spc="0" normalizeH="0" baseline="0" noProof="0" dirty="0">
                <a:ln>
                  <a:noFill/>
                </a:ln>
                <a:solidFill>
                  <a:srgbClr val="E57200"/>
                </a:solidFill>
                <a:effectLst/>
                <a:uLnTx/>
                <a:uFillTx/>
                <a:latin typeface="Calibri" panose="020F0502020204030204"/>
                <a:ea typeface="+mn-ea"/>
                <a:cs typeface="+mn-cs"/>
              </a:rPr>
              <a:t>HS college/career center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or </a:t>
            </a:r>
            <a:r>
              <a:rPr kumimoji="0" lang="en-US" sz="2000" b="1" i="0" u="none" strike="noStrike" kern="1200" cap="none" spc="0" normalizeH="0" baseline="0" noProof="0" dirty="0">
                <a:ln>
                  <a:noFill/>
                </a:ln>
                <a:solidFill>
                  <a:srgbClr val="E57200"/>
                </a:solidFill>
                <a:effectLst/>
                <a:uLnTx/>
                <a:uFillTx/>
                <a:latin typeface="Calibri" panose="020F0502020204030204"/>
                <a:ea typeface="+mn-ea"/>
                <a:cs typeface="+mn-cs"/>
              </a:rPr>
              <a:t>ASPIRE center</a:t>
            </a:r>
          </a:p>
        </p:txBody>
      </p:sp>
      <p:sp>
        <p:nvSpPr>
          <p:cNvPr id="16" name="TextBox 15">
            <a:extLst>
              <a:ext uri="{FF2B5EF4-FFF2-40B4-BE49-F238E27FC236}">
                <a16:creationId xmlns:a16="http://schemas.microsoft.com/office/drawing/2014/main" id="{C2B0F052-9FCA-483C-9A29-4D39BF9A5C80}"/>
              </a:ext>
            </a:extLst>
          </p:cNvPr>
          <p:cNvSpPr txBox="1"/>
          <p:nvPr/>
        </p:nvSpPr>
        <p:spPr>
          <a:xfrm>
            <a:off x="976424" y="3748574"/>
            <a:ext cx="3430772" cy="70788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Local </a:t>
            </a:r>
            <a:r>
              <a:rPr kumimoji="0" lang="en-US" sz="2000" b="1" i="0" u="none" strike="noStrike" kern="1200" cap="none" spc="0" normalizeH="0" baseline="0" noProof="0" dirty="0">
                <a:ln>
                  <a:noFill/>
                </a:ln>
                <a:solidFill>
                  <a:srgbClr val="E57200"/>
                </a:solidFill>
                <a:effectLst/>
                <a:uLnTx/>
                <a:uFillTx/>
                <a:latin typeface="Calibri" panose="020F0502020204030204"/>
                <a:ea typeface="+mn-ea"/>
                <a:cs typeface="+mn-cs"/>
              </a:rPr>
              <a:t>community service groups</a:t>
            </a:r>
          </a:p>
        </p:txBody>
      </p:sp>
      <p:sp>
        <p:nvSpPr>
          <p:cNvPr id="17" name="TextBox 16">
            <a:extLst>
              <a:ext uri="{FF2B5EF4-FFF2-40B4-BE49-F238E27FC236}">
                <a16:creationId xmlns:a16="http://schemas.microsoft.com/office/drawing/2014/main" id="{FD8BC8F2-2C01-4851-A37B-35CDB369B1A1}"/>
              </a:ext>
            </a:extLst>
          </p:cNvPr>
          <p:cNvSpPr txBox="1"/>
          <p:nvPr/>
        </p:nvSpPr>
        <p:spPr>
          <a:xfrm>
            <a:off x="4380614" y="5383917"/>
            <a:ext cx="343077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Education-based </a:t>
            </a:r>
            <a:r>
              <a:rPr kumimoji="0" lang="en-US" sz="2000" b="1" i="0" u="none" strike="noStrike" kern="1200" cap="none" spc="0" normalizeH="0" baseline="0" noProof="0" dirty="0">
                <a:ln>
                  <a:noFill/>
                </a:ln>
                <a:solidFill>
                  <a:srgbClr val="E57200"/>
                </a:solidFill>
                <a:effectLst/>
                <a:uLnTx/>
                <a:uFillTx/>
                <a:latin typeface="Calibri" panose="020F0502020204030204"/>
                <a:ea typeface="+mn-ea"/>
                <a:cs typeface="+mn-cs"/>
              </a:rPr>
              <a:t>non-profits</a:t>
            </a:r>
          </a:p>
        </p:txBody>
      </p:sp>
      <p:sp>
        <p:nvSpPr>
          <p:cNvPr id="18" name="TextBox 17">
            <a:extLst>
              <a:ext uri="{FF2B5EF4-FFF2-40B4-BE49-F238E27FC236}">
                <a16:creationId xmlns:a16="http://schemas.microsoft.com/office/drawing/2014/main" id="{B505D7E9-EB86-4A16-A0F3-9D8ECE7D027F}"/>
              </a:ext>
            </a:extLst>
          </p:cNvPr>
          <p:cNvSpPr txBox="1"/>
          <p:nvPr/>
        </p:nvSpPr>
        <p:spPr>
          <a:xfrm>
            <a:off x="7811386" y="3772208"/>
            <a:ext cx="343077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57200"/>
                </a:solidFill>
                <a:effectLst/>
                <a:uLnTx/>
                <a:uFillTx/>
                <a:latin typeface="Calibri" panose="020F0502020204030204"/>
                <a:ea typeface="+mn-ea"/>
                <a:cs typeface="+mn-cs"/>
              </a:rPr>
              <a:t>The college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you plan on attending</a:t>
            </a:r>
          </a:p>
        </p:txBody>
      </p:sp>
      <p:sp>
        <p:nvSpPr>
          <p:cNvPr id="19" name="TextBox 18">
            <a:extLst>
              <a:ext uri="{FF2B5EF4-FFF2-40B4-BE49-F238E27FC236}">
                <a16:creationId xmlns:a16="http://schemas.microsoft.com/office/drawing/2014/main" id="{3B627001-9DF0-4519-88F8-5F158C432C42}"/>
              </a:ext>
            </a:extLst>
          </p:cNvPr>
          <p:cNvSpPr txBox="1"/>
          <p:nvPr/>
        </p:nvSpPr>
        <p:spPr>
          <a:xfrm>
            <a:off x="7811386" y="2413337"/>
            <a:ext cx="343077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57200"/>
                </a:solidFill>
                <a:effectLst/>
                <a:uLnTx/>
                <a:uFillTx/>
                <a:latin typeface="Calibri" panose="020F0502020204030204"/>
                <a:ea typeface="+mn-ea"/>
                <a:cs typeface="+mn-cs"/>
              </a:rPr>
              <a:t>Employers or organizations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where you and your family members are members</a:t>
            </a:r>
          </a:p>
        </p:txBody>
      </p:sp>
      <p:sp>
        <p:nvSpPr>
          <p:cNvPr id="20" name="TextBox 19">
            <a:extLst>
              <a:ext uri="{FF2B5EF4-FFF2-40B4-BE49-F238E27FC236}">
                <a16:creationId xmlns:a16="http://schemas.microsoft.com/office/drawing/2014/main" id="{98A84130-3C01-4AA4-A4BA-357D378B26DB}"/>
              </a:ext>
            </a:extLst>
          </p:cNvPr>
          <p:cNvSpPr txBox="1"/>
          <p:nvPr/>
        </p:nvSpPr>
        <p:spPr>
          <a:xfrm>
            <a:off x="1417537" y="1502735"/>
            <a:ext cx="976791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When looking for other scholarships, it pays to look local</a:t>
            </a:r>
          </a:p>
        </p:txBody>
      </p:sp>
    </p:spTree>
    <p:extLst>
      <p:ext uri="{BB962C8B-B14F-4D97-AF65-F5344CB8AC3E}">
        <p14:creationId xmlns:p14="http://schemas.microsoft.com/office/powerpoint/2010/main" val="24261507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Notebook and laptop on desk">
            <a:extLst>
              <a:ext uri="{FF2B5EF4-FFF2-40B4-BE49-F238E27FC236}">
                <a16:creationId xmlns:a16="http://schemas.microsoft.com/office/drawing/2014/main" id="{8C22F46C-6017-A085-AED5-04420881EB1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3171" y="0"/>
            <a:ext cx="12205171" cy="4579401"/>
          </a:xfrm>
          <a:prstGeom prst="rect">
            <a:avLst/>
          </a:prstGeom>
        </p:spPr>
      </p:pic>
      <p:sp>
        <p:nvSpPr>
          <p:cNvPr id="2" name="Rectangle 1">
            <a:extLst>
              <a:ext uri="{FF2B5EF4-FFF2-40B4-BE49-F238E27FC236}">
                <a16:creationId xmlns:a16="http://schemas.microsoft.com/office/drawing/2014/main" id="{E1150EE3-6020-1240-A67C-43F47B6CC5DE}"/>
              </a:ext>
            </a:extLst>
          </p:cNvPr>
          <p:cNvSpPr/>
          <p:nvPr/>
        </p:nvSpPr>
        <p:spPr>
          <a:xfrm>
            <a:off x="0" y="3429000"/>
            <a:ext cx="12192000" cy="892627"/>
          </a:xfrm>
          <a:prstGeom prst="rect">
            <a:avLst/>
          </a:prstGeom>
          <a:solidFill>
            <a:schemeClr val="accent1">
              <a:alpha val="79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DAEE69C-1C7F-7039-63D5-80ED96ADF078}"/>
              </a:ext>
            </a:extLst>
          </p:cNvPr>
          <p:cNvSpPr txBox="1"/>
          <p:nvPr/>
        </p:nvSpPr>
        <p:spPr>
          <a:xfrm>
            <a:off x="457201" y="3490592"/>
            <a:ext cx="4865914" cy="769441"/>
          </a:xfrm>
          <a:prstGeom prst="rect">
            <a:avLst/>
          </a:prstGeom>
          <a:noFill/>
        </p:spPr>
        <p:txBody>
          <a:bodyPr wrap="square" rtlCol="0">
            <a:spAutoFit/>
          </a:bodyPr>
          <a:lstStyle/>
          <a:p>
            <a:r>
              <a:rPr lang="en-US" sz="4400" b="1" dirty="0">
                <a:solidFill>
                  <a:schemeClr val="bg1"/>
                </a:solidFill>
              </a:rPr>
              <a:t>Conclusion</a:t>
            </a:r>
          </a:p>
        </p:txBody>
      </p:sp>
      <p:sp>
        <p:nvSpPr>
          <p:cNvPr id="11" name="TextBox 10">
            <a:extLst>
              <a:ext uri="{FF2B5EF4-FFF2-40B4-BE49-F238E27FC236}">
                <a16:creationId xmlns:a16="http://schemas.microsoft.com/office/drawing/2014/main" id="{BAA8F53A-2A13-00C7-C9D4-01A6E1A77923}"/>
              </a:ext>
            </a:extLst>
          </p:cNvPr>
          <p:cNvSpPr txBox="1"/>
          <p:nvPr/>
        </p:nvSpPr>
        <p:spPr>
          <a:xfrm>
            <a:off x="0" y="4748403"/>
            <a:ext cx="3044952" cy="461665"/>
          </a:xfrm>
          <a:prstGeom prst="rect">
            <a:avLst/>
          </a:prstGeom>
          <a:noFill/>
          <a:ln>
            <a:noFill/>
          </a:ln>
        </p:spPr>
        <p:txBody>
          <a:bodyPr wrap="square" rtlCol="0">
            <a:spAutoFit/>
          </a:bodyPr>
          <a:lstStyle/>
          <a:p>
            <a:pPr algn="ctr"/>
            <a:r>
              <a:rPr lang="en-US" sz="2400" b="1" dirty="0"/>
              <a:t>Next Steps</a:t>
            </a:r>
          </a:p>
        </p:txBody>
      </p:sp>
      <p:sp>
        <p:nvSpPr>
          <p:cNvPr id="12" name="TextBox 11">
            <a:extLst>
              <a:ext uri="{FF2B5EF4-FFF2-40B4-BE49-F238E27FC236}">
                <a16:creationId xmlns:a16="http://schemas.microsoft.com/office/drawing/2014/main" id="{E8EF7704-7DBE-F89E-249E-DC895B9F45D3}"/>
              </a:ext>
            </a:extLst>
          </p:cNvPr>
          <p:cNvSpPr txBox="1"/>
          <p:nvPr/>
        </p:nvSpPr>
        <p:spPr>
          <a:xfrm>
            <a:off x="4566938" y="4748401"/>
            <a:ext cx="3044952" cy="461665"/>
          </a:xfrm>
          <a:prstGeom prst="rect">
            <a:avLst/>
          </a:prstGeom>
          <a:noFill/>
          <a:ln>
            <a:noFill/>
          </a:ln>
        </p:spPr>
        <p:txBody>
          <a:bodyPr wrap="square" rtlCol="0">
            <a:spAutoFit/>
          </a:bodyPr>
          <a:lstStyle/>
          <a:p>
            <a:pPr algn="ctr"/>
            <a:r>
              <a:rPr lang="en-US" sz="2400" b="1" dirty="0"/>
              <a:t>Social Media</a:t>
            </a:r>
          </a:p>
        </p:txBody>
      </p:sp>
      <p:sp>
        <p:nvSpPr>
          <p:cNvPr id="3" name="TextBox 2">
            <a:extLst>
              <a:ext uri="{FF2B5EF4-FFF2-40B4-BE49-F238E27FC236}">
                <a16:creationId xmlns:a16="http://schemas.microsoft.com/office/drawing/2014/main" id="{22255660-92CE-A9AB-EE0C-C06273DFCDE9}"/>
              </a:ext>
            </a:extLst>
          </p:cNvPr>
          <p:cNvSpPr txBox="1"/>
          <p:nvPr/>
        </p:nvSpPr>
        <p:spPr>
          <a:xfrm>
            <a:off x="9134856" y="4748401"/>
            <a:ext cx="3044952" cy="461665"/>
          </a:xfrm>
          <a:prstGeom prst="rect">
            <a:avLst/>
          </a:prstGeom>
          <a:noFill/>
          <a:ln>
            <a:noFill/>
          </a:ln>
        </p:spPr>
        <p:txBody>
          <a:bodyPr wrap="square" rtlCol="0">
            <a:spAutoFit/>
          </a:bodyPr>
          <a:lstStyle/>
          <a:p>
            <a:pPr algn="ctr"/>
            <a:r>
              <a:rPr lang="en-US" sz="2400" b="1" dirty="0"/>
              <a:t>Survey</a:t>
            </a:r>
          </a:p>
        </p:txBody>
      </p:sp>
    </p:spTree>
    <p:extLst>
      <p:ext uri="{BB962C8B-B14F-4D97-AF65-F5344CB8AC3E}">
        <p14:creationId xmlns:p14="http://schemas.microsoft.com/office/powerpoint/2010/main" val="38906225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A5CE254-C025-464D-B012-3A0D9DCA1A39}"/>
              </a:ext>
            </a:extLst>
          </p:cNvPr>
          <p:cNvGrpSpPr/>
          <p:nvPr/>
        </p:nvGrpSpPr>
        <p:grpSpPr>
          <a:xfrm>
            <a:off x="413908" y="347472"/>
            <a:ext cx="8676304" cy="935309"/>
            <a:chOff x="838200" y="339436"/>
            <a:chExt cx="5771879" cy="935309"/>
          </a:xfrm>
        </p:grpSpPr>
        <p:sp>
          <p:nvSpPr>
            <p:cNvPr id="3" name="TextBox 2">
              <a:extLst>
                <a:ext uri="{FF2B5EF4-FFF2-40B4-BE49-F238E27FC236}">
                  <a16:creationId xmlns:a16="http://schemas.microsoft.com/office/drawing/2014/main" id="{EC11FBB5-53B8-4566-889B-2DC330D5DB2C}"/>
                </a:ext>
              </a:extLst>
            </p:cNvPr>
            <p:cNvSpPr txBox="1"/>
            <p:nvPr/>
          </p:nvSpPr>
          <p:spPr>
            <a:xfrm>
              <a:off x="838200" y="339436"/>
              <a:ext cx="399703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4"/>
                  </a:solidFill>
                  <a:effectLst/>
                  <a:uLnTx/>
                  <a:uFillTx/>
                  <a:latin typeface="Arial" panose="020B0604020202020204" pitchFamily="34" charset="0"/>
                  <a:ea typeface="+mn-ea"/>
                  <a:cs typeface="Arial" panose="020B0604020202020204" pitchFamily="34" charset="0"/>
                </a:rPr>
                <a:t>Your</a:t>
              </a:r>
            </a:p>
          </p:txBody>
        </p:sp>
        <p:sp>
          <p:nvSpPr>
            <p:cNvPr id="4" name="TextBox 3">
              <a:extLst>
                <a:ext uri="{FF2B5EF4-FFF2-40B4-BE49-F238E27FC236}">
                  <a16:creationId xmlns:a16="http://schemas.microsoft.com/office/drawing/2014/main" id="{87DAE623-4938-4F78-BDD5-E78E704D9F6B}"/>
                </a:ext>
              </a:extLst>
            </p:cNvPr>
            <p:cNvSpPr txBox="1"/>
            <p:nvPr/>
          </p:nvSpPr>
          <p:spPr>
            <a:xfrm>
              <a:off x="838200" y="566859"/>
              <a:ext cx="577187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a:solidFill>
                    <a:prstClr val="black"/>
                  </a:solidFill>
                  <a:latin typeface="Arial Black" panose="020B0A04020102020204" pitchFamily="34" charset="0"/>
                </a:rPr>
                <a:t>Next</a:t>
              </a:r>
              <a:r>
                <a:rPr kumimoji="0" lang="en-US" sz="40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 </a:t>
              </a:r>
              <a:r>
                <a:rPr lang="en-US" sz="4000" dirty="0">
                  <a:solidFill>
                    <a:prstClr val="black"/>
                  </a:solidFill>
                  <a:latin typeface="Trebuchet MS" panose="020B0603020202020204" pitchFamily="34" charset="0"/>
                </a:rPr>
                <a:t>Steps</a:t>
              </a:r>
              <a:endParaRPr kumimoji="0" lang="en-US" sz="50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p:txBody>
        </p:sp>
      </p:grpSp>
      <p:grpSp>
        <p:nvGrpSpPr>
          <p:cNvPr id="10" name="Group 9">
            <a:extLst>
              <a:ext uri="{FF2B5EF4-FFF2-40B4-BE49-F238E27FC236}">
                <a16:creationId xmlns:a16="http://schemas.microsoft.com/office/drawing/2014/main" id="{28ABE726-62FF-435C-A479-F95EBAD6BE13}"/>
              </a:ext>
            </a:extLst>
          </p:cNvPr>
          <p:cNvGrpSpPr/>
          <p:nvPr/>
        </p:nvGrpSpPr>
        <p:grpSpPr>
          <a:xfrm>
            <a:off x="1110729" y="1902047"/>
            <a:ext cx="11081271" cy="3053905"/>
            <a:chOff x="795235" y="1855776"/>
            <a:chExt cx="11081271" cy="3053905"/>
          </a:xfrm>
        </p:grpSpPr>
        <p:sp>
          <p:nvSpPr>
            <p:cNvPr id="49" name="TextBox 48">
              <a:extLst>
                <a:ext uri="{FF2B5EF4-FFF2-40B4-BE49-F238E27FC236}">
                  <a16:creationId xmlns:a16="http://schemas.microsoft.com/office/drawing/2014/main" id="{6721C3A8-5EA3-4C25-9B00-CFECF3289819}"/>
                </a:ext>
              </a:extLst>
            </p:cNvPr>
            <p:cNvSpPr txBox="1"/>
            <p:nvPr/>
          </p:nvSpPr>
          <p:spPr>
            <a:xfrm>
              <a:off x="1079647" y="1855776"/>
              <a:ext cx="3447546" cy="830997"/>
            </a:xfrm>
            <a:prstGeom prst="rect">
              <a:avLst/>
            </a:prstGeom>
            <a:noFill/>
          </p:spPr>
          <p:txBody>
            <a:bodyPr wrap="square" rtlCol="0">
              <a:spAutoFit/>
            </a:bodyPr>
            <a:lstStyle/>
            <a:p>
              <a:r>
                <a:rPr lang="en-US" sz="2400" dirty="0"/>
                <a:t>File your FAFSA/ORSAA early!</a:t>
              </a:r>
            </a:p>
          </p:txBody>
        </p:sp>
        <p:sp>
          <p:nvSpPr>
            <p:cNvPr id="50" name="TextBox 49">
              <a:extLst>
                <a:ext uri="{FF2B5EF4-FFF2-40B4-BE49-F238E27FC236}">
                  <a16:creationId xmlns:a16="http://schemas.microsoft.com/office/drawing/2014/main" id="{9B74ABC0-AF8E-4128-B0E6-402830FC8863}"/>
                </a:ext>
              </a:extLst>
            </p:cNvPr>
            <p:cNvSpPr txBox="1"/>
            <p:nvPr/>
          </p:nvSpPr>
          <p:spPr>
            <a:xfrm>
              <a:off x="3127058" y="4078684"/>
              <a:ext cx="3726069" cy="830997"/>
            </a:xfrm>
            <a:prstGeom prst="rect">
              <a:avLst/>
            </a:prstGeom>
            <a:noFill/>
          </p:spPr>
          <p:txBody>
            <a:bodyPr wrap="square" rtlCol="0">
              <a:spAutoFit/>
            </a:bodyPr>
            <a:lstStyle/>
            <a:p>
              <a:r>
                <a:rPr lang="en-US" sz="2400" dirty="0"/>
                <a:t>Bookmark </a:t>
              </a:r>
              <a:r>
                <a:rPr lang="en-US" sz="2400" b="1" dirty="0" err="1"/>
                <a:t>OregonStudentAid.Gov</a:t>
              </a:r>
              <a:endParaRPr lang="en-US" sz="2400" b="1" dirty="0"/>
            </a:p>
          </p:txBody>
        </p:sp>
        <p:sp>
          <p:nvSpPr>
            <p:cNvPr id="51" name="TextBox 50">
              <a:extLst>
                <a:ext uri="{FF2B5EF4-FFF2-40B4-BE49-F238E27FC236}">
                  <a16:creationId xmlns:a16="http://schemas.microsoft.com/office/drawing/2014/main" id="{32186303-E3AC-413E-8C62-4FDA43CBB634}"/>
                </a:ext>
              </a:extLst>
            </p:cNvPr>
            <p:cNvSpPr txBox="1"/>
            <p:nvPr/>
          </p:nvSpPr>
          <p:spPr>
            <a:xfrm>
              <a:off x="4888639" y="1855776"/>
              <a:ext cx="3782594" cy="830997"/>
            </a:xfrm>
            <a:prstGeom prst="rect">
              <a:avLst/>
            </a:prstGeom>
            <a:noFill/>
          </p:spPr>
          <p:txBody>
            <a:bodyPr wrap="square" rtlCol="0">
              <a:spAutoFit/>
            </a:bodyPr>
            <a:lstStyle/>
            <a:p>
              <a:r>
                <a:rPr lang="en-US" sz="2400" dirty="0"/>
                <a:t>Make an OSAC Student Portal Profile</a:t>
              </a:r>
            </a:p>
          </p:txBody>
        </p:sp>
        <p:sp>
          <p:nvSpPr>
            <p:cNvPr id="52" name="TextBox 51">
              <a:extLst>
                <a:ext uri="{FF2B5EF4-FFF2-40B4-BE49-F238E27FC236}">
                  <a16:creationId xmlns:a16="http://schemas.microsoft.com/office/drawing/2014/main" id="{2B1EFFEC-795B-48CE-B428-8BA64B33CAE0}"/>
                </a:ext>
              </a:extLst>
            </p:cNvPr>
            <p:cNvSpPr txBox="1"/>
            <p:nvPr/>
          </p:nvSpPr>
          <p:spPr>
            <a:xfrm>
              <a:off x="6853127" y="4099150"/>
              <a:ext cx="3799360" cy="461665"/>
            </a:xfrm>
            <a:prstGeom prst="rect">
              <a:avLst/>
            </a:prstGeom>
            <a:noFill/>
          </p:spPr>
          <p:txBody>
            <a:bodyPr wrap="square" rtlCol="0">
              <a:spAutoFit/>
            </a:bodyPr>
            <a:lstStyle/>
            <a:p>
              <a:r>
                <a:rPr lang="en-US" sz="2400" dirty="0"/>
                <a:t>Apply for Oregon Promise</a:t>
              </a:r>
            </a:p>
          </p:txBody>
        </p:sp>
        <p:sp>
          <p:nvSpPr>
            <p:cNvPr id="53" name="TextBox 52">
              <a:extLst>
                <a:ext uri="{FF2B5EF4-FFF2-40B4-BE49-F238E27FC236}">
                  <a16:creationId xmlns:a16="http://schemas.microsoft.com/office/drawing/2014/main" id="{8BA92702-68AD-415B-BE55-E162DA3671F5}"/>
                </a:ext>
              </a:extLst>
            </p:cNvPr>
            <p:cNvSpPr txBox="1"/>
            <p:nvPr/>
          </p:nvSpPr>
          <p:spPr>
            <a:xfrm>
              <a:off x="8671233" y="1855776"/>
              <a:ext cx="3205273" cy="830997"/>
            </a:xfrm>
            <a:prstGeom prst="rect">
              <a:avLst/>
            </a:prstGeom>
            <a:noFill/>
          </p:spPr>
          <p:txBody>
            <a:bodyPr wrap="square" rtlCol="0">
              <a:spAutoFit/>
            </a:bodyPr>
            <a:lstStyle/>
            <a:p>
              <a:r>
                <a:rPr lang="en-US" sz="2400" dirty="0"/>
                <a:t>Apply for OSAC Scholarships</a:t>
              </a:r>
            </a:p>
          </p:txBody>
        </p:sp>
        <p:grpSp>
          <p:nvGrpSpPr>
            <p:cNvPr id="9" name="Group 8">
              <a:extLst>
                <a:ext uri="{FF2B5EF4-FFF2-40B4-BE49-F238E27FC236}">
                  <a16:creationId xmlns:a16="http://schemas.microsoft.com/office/drawing/2014/main" id="{9E1A31F4-53D5-4EBB-996E-D41D46535BC6}"/>
                </a:ext>
              </a:extLst>
            </p:cNvPr>
            <p:cNvGrpSpPr/>
            <p:nvPr/>
          </p:nvGrpSpPr>
          <p:grpSpPr>
            <a:xfrm>
              <a:off x="795235" y="2798119"/>
              <a:ext cx="9857252" cy="1352673"/>
              <a:chOff x="795235" y="2798119"/>
              <a:chExt cx="9857252" cy="1352673"/>
            </a:xfrm>
          </p:grpSpPr>
          <p:cxnSp>
            <p:nvCxnSpPr>
              <p:cNvPr id="6" name="Straight Arrow Connector 5">
                <a:extLst>
                  <a:ext uri="{FF2B5EF4-FFF2-40B4-BE49-F238E27FC236}">
                    <a16:creationId xmlns:a16="http://schemas.microsoft.com/office/drawing/2014/main" id="{DF9286BC-DC53-4019-80E3-AE8F1E07C95B}"/>
                  </a:ext>
                </a:extLst>
              </p:cNvPr>
              <p:cNvCxnSpPr>
                <a:cxnSpLocks/>
              </p:cNvCxnSpPr>
              <p:nvPr/>
            </p:nvCxnSpPr>
            <p:spPr>
              <a:xfrm flipV="1">
                <a:off x="2002536" y="2798119"/>
                <a:ext cx="0" cy="594360"/>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pic>
            <p:nvPicPr>
              <p:cNvPr id="48" name="Picture 47">
                <a:extLst>
                  <a:ext uri="{FF2B5EF4-FFF2-40B4-BE49-F238E27FC236}">
                    <a16:creationId xmlns:a16="http://schemas.microsoft.com/office/drawing/2014/main" id="{AE7DCB33-6C31-4210-ABA3-0BDC4B5B87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5235" y="2977310"/>
                <a:ext cx="9857252" cy="1173482"/>
              </a:xfrm>
              <a:prstGeom prst="rect">
                <a:avLst/>
              </a:prstGeom>
              <a:effectLst>
                <a:outerShdw blurRad="50800" dist="38100" dir="2700000" algn="tl" rotWithShape="0">
                  <a:prstClr val="black">
                    <a:alpha val="40000"/>
                  </a:prstClr>
                </a:outerShdw>
              </a:effectLst>
            </p:spPr>
          </p:pic>
          <p:cxnSp>
            <p:nvCxnSpPr>
              <p:cNvPr id="14" name="Straight Arrow Connector 13">
                <a:extLst>
                  <a:ext uri="{FF2B5EF4-FFF2-40B4-BE49-F238E27FC236}">
                    <a16:creationId xmlns:a16="http://schemas.microsoft.com/office/drawing/2014/main" id="{79C3098B-C284-4702-A6FB-4A16D9160EF7}"/>
                  </a:ext>
                </a:extLst>
              </p:cNvPr>
              <p:cNvCxnSpPr>
                <a:cxnSpLocks/>
              </p:cNvCxnSpPr>
              <p:nvPr/>
            </p:nvCxnSpPr>
            <p:spPr>
              <a:xfrm flipV="1">
                <a:off x="5986272" y="2798119"/>
                <a:ext cx="0" cy="594360"/>
              </a:xfrm>
              <a:prstGeom prst="straightConnector1">
                <a:avLst/>
              </a:prstGeom>
              <a:ln w="38100">
                <a:solidFill>
                  <a:srgbClr val="C0E1ED"/>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20D227CD-98D9-4311-BDD4-74F251DB8517}"/>
                  </a:ext>
                </a:extLst>
              </p:cNvPr>
              <p:cNvCxnSpPr>
                <a:cxnSpLocks/>
              </p:cNvCxnSpPr>
              <p:nvPr/>
            </p:nvCxnSpPr>
            <p:spPr>
              <a:xfrm flipV="1">
                <a:off x="9689592" y="2798119"/>
                <a:ext cx="0" cy="594360"/>
              </a:xfrm>
              <a:prstGeom prst="straightConnector1">
                <a:avLst/>
              </a:prstGeom>
              <a:ln w="38100">
                <a:solidFill>
                  <a:srgbClr val="8B0C23"/>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886AEEAF-2B59-49A2-930C-A2596706A321}"/>
                  </a:ext>
                </a:extLst>
              </p:cNvPr>
              <p:cNvCxnSpPr>
                <a:cxnSpLocks/>
              </p:cNvCxnSpPr>
              <p:nvPr/>
            </p:nvCxnSpPr>
            <p:spPr>
              <a:xfrm>
                <a:off x="3563112" y="3504790"/>
                <a:ext cx="0" cy="594360"/>
              </a:xfrm>
              <a:prstGeom prst="straightConnector1">
                <a:avLst/>
              </a:prstGeom>
              <a:ln w="38100">
                <a:solidFill>
                  <a:srgbClr val="6E9E75"/>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C5ED8E02-BCE7-46B3-A5F6-98BE937C0B5D}"/>
                  </a:ext>
                </a:extLst>
              </p:cNvPr>
              <p:cNvCxnSpPr>
                <a:cxnSpLocks/>
              </p:cNvCxnSpPr>
              <p:nvPr/>
            </p:nvCxnSpPr>
            <p:spPr>
              <a:xfrm>
                <a:off x="7577328" y="3504790"/>
                <a:ext cx="0" cy="594360"/>
              </a:xfrm>
              <a:prstGeom prst="straightConnector1">
                <a:avLst/>
              </a:prstGeom>
              <a:ln w="38100">
                <a:solidFill>
                  <a:srgbClr val="F7DB69"/>
                </a:solidFill>
                <a:tailEnd type="triangl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1788701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281381A-B572-4262-81BE-93F37D5E1FA2}"/>
              </a:ext>
            </a:extLst>
          </p:cNvPr>
          <p:cNvGrpSpPr/>
          <p:nvPr/>
        </p:nvGrpSpPr>
        <p:grpSpPr>
          <a:xfrm>
            <a:off x="413908" y="347472"/>
            <a:ext cx="8676304" cy="935309"/>
            <a:chOff x="838200" y="339436"/>
            <a:chExt cx="5771879" cy="935309"/>
          </a:xfrm>
        </p:grpSpPr>
        <p:sp>
          <p:nvSpPr>
            <p:cNvPr id="3" name="TextBox 2">
              <a:extLst>
                <a:ext uri="{FF2B5EF4-FFF2-40B4-BE49-F238E27FC236}">
                  <a16:creationId xmlns:a16="http://schemas.microsoft.com/office/drawing/2014/main" id="{9184E106-76E2-4752-A4B1-99692511D3B7}"/>
                </a:ext>
              </a:extLst>
            </p:cNvPr>
            <p:cNvSpPr txBox="1"/>
            <p:nvPr/>
          </p:nvSpPr>
          <p:spPr>
            <a:xfrm>
              <a:off x="838200" y="339436"/>
              <a:ext cx="399703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chemeClr val="accent4"/>
                  </a:solidFill>
                  <a:latin typeface="Arial" panose="020B0604020202020204" pitchFamily="34" charset="0"/>
                  <a:cs typeface="Arial" panose="020B0604020202020204" pitchFamily="34" charset="0"/>
                </a:rPr>
                <a:t>Follow Us On</a:t>
              </a:r>
              <a:endParaRPr kumimoji="0" lang="en-US" sz="2000" b="0" i="0" u="none" strike="noStrike" kern="1200" cap="none" spc="0" normalizeH="0" baseline="0" noProof="0" dirty="0">
                <a:ln>
                  <a:noFill/>
                </a:ln>
                <a:solidFill>
                  <a:schemeClr val="accent4"/>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C3CBE8D0-3F9E-4017-8AF3-A9A5AF65781F}"/>
                </a:ext>
              </a:extLst>
            </p:cNvPr>
            <p:cNvSpPr txBox="1"/>
            <p:nvPr/>
          </p:nvSpPr>
          <p:spPr>
            <a:xfrm>
              <a:off x="838200" y="566859"/>
              <a:ext cx="577187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a:solidFill>
                    <a:prstClr val="black"/>
                  </a:solidFill>
                  <a:latin typeface="Arial Black" panose="020B0A04020102020204" pitchFamily="34" charset="0"/>
                </a:rPr>
                <a:t>Social</a:t>
              </a:r>
              <a:r>
                <a:rPr kumimoji="0" lang="en-US" sz="40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 </a:t>
              </a:r>
              <a:r>
                <a:rPr kumimoji="0" lang="en-US" sz="40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Media</a:t>
              </a:r>
              <a:endParaRPr kumimoji="0" lang="en-US" sz="50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p:txBody>
        </p:sp>
      </p:grpSp>
      <p:grpSp>
        <p:nvGrpSpPr>
          <p:cNvPr id="14" name="Group 13">
            <a:extLst>
              <a:ext uri="{FF2B5EF4-FFF2-40B4-BE49-F238E27FC236}">
                <a16:creationId xmlns:a16="http://schemas.microsoft.com/office/drawing/2014/main" id="{7D8D9072-1797-4874-AB42-504934829FB2}"/>
              </a:ext>
            </a:extLst>
          </p:cNvPr>
          <p:cNvGrpSpPr/>
          <p:nvPr/>
        </p:nvGrpSpPr>
        <p:grpSpPr>
          <a:xfrm>
            <a:off x="3198799" y="1286099"/>
            <a:ext cx="2695031" cy="1964565"/>
            <a:chOff x="812215" y="1386336"/>
            <a:chExt cx="2695031" cy="1964565"/>
          </a:xfrm>
        </p:grpSpPr>
        <p:pic>
          <p:nvPicPr>
            <p:cNvPr id="5" name="Picture 12">
              <a:extLst>
                <a:ext uri="{FF2B5EF4-FFF2-40B4-BE49-F238E27FC236}">
                  <a16:creationId xmlns:a16="http://schemas.microsoft.com/office/drawing/2014/main" id="{4691263E-A681-43F0-9872-A5A1B1A81867}"/>
                </a:ext>
              </a:extLst>
            </p:cNvPr>
            <p:cNvPicPr>
              <a:picLocks noChangeAspect="1"/>
            </p:cNvPicPr>
            <p:nvPr/>
          </p:nvPicPr>
          <p:blipFill>
            <a:blip r:embed="rId3"/>
            <a:srcRect/>
            <a:stretch>
              <a:fillRect/>
            </a:stretch>
          </p:blipFill>
          <p:spPr>
            <a:xfrm>
              <a:off x="1270261" y="1386336"/>
              <a:ext cx="1648356" cy="1648356"/>
            </a:xfrm>
            <a:prstGeom prst="rect">
              <a:avLst/>
            </a:prstGeom>
          </p:spPr>
        </p:pic>
        <p:sp>
          <p:nvSpPr>
            <p:cNvPr id="6" name="TextBox 5">
              <a:extLst>
                <a:ext uri="{FF2B5EF4-FFF2-40B4-BE49-F238E27FC236}">
                  <a16:creationId xmlns:a16="http://schemas.microsoft.com/office/drawing/2014/main" id="{22054AF5-DE0C-4337-BE25-1E43B35B82ED}"/>
                </a:ext>
              </a:extLst>
            </p:cNvPr>
            <p:cNvSpPr txBox="1"/>
            <p:nvPr/>
          </p:nvSpPr>
          <p:spPr>
            <a:xfrm>
              <a:off x="812215" y="2901956"/>
              <a:ext cx="2695031" cy="448945"/>
            </a:xfrm>
            <a:prstGeom prst="rect">
              <a:avLst/>
            </a:prstGeom>
          </p:spPr>
          <p:txBody>
            <a:bodyPr lIns="0" tIns="0" rIns="0" bIns="0" rtlCol="0" anchor="t">
              <a:spAutoFit/>
            </a:bodyPr>
            <a:lstStyle/>
            <a:p>
              <a:pPr algn="l">
                <a:lnSpc>
                  <a:spcPts val="3410"/>
                </a:lnSpc>
              </a:pPr>
              <a:r>
                <a:rPr lang="en-US" sz="3100" b="1" spc="-155" dirty="0">
                  <a:solidFill>
                    <a:srgbClr val="000000"/>
                  </a:solidFill>
                  <a:latin typeface="Tahoma" panose="020B0604030504040204" pitchFamily="34" charset="0"/>
                  <a:ea typeface="Tahoma" panose="020B0604030504040204" pitchFamily="34" charset="0"/>
                  <a:cs typeface="Tahoma" panose="020B0604030504040204" pitchFamily="34" charset="0"/>
                </a:rPr>
                <a:t>OSAC Oregon</a:t>
              </a:r>
            </a:p>
          </p:txBody>
        </p:sp>
      </p:grpSp>
      <p:grpSp>
        <p:nvGrpSpPr>
          <p:cNvPr id="13" name="Group 12">
            <a:extLst>
              <a:ext uri="{FF2B5EF4-FFF2-40B4-BE49-F238E27FC236}">
                <a16:creationId xmlns:a16="http://schemas.microsoft.com/office/drawing/2014/main" id="{36AFDB67-2E47-4623-B445-0DE01C09857F}"/>
              </a:ext>
            </a:extLst>
          </p:cNvPr>
          <p:cNvGrpSpPr/>
          <p:nvPr/>
        </p:nvGrpSpPr>
        <p:grpSpPr>
          <a:xfrm>
            <a:off x="6384643" y="1489751"/>
            <a:ext cx="2705569" cy="1849547"/>
            <a:chOff x="3965292" y="1579453"/>
            <a:chExt cx="2705569" cy="1849547"/>
          </a:xfrm>
        </p:grpSpPr>
        <p:pic>
          <p:nvPicPr>
            <p:cNvPr id="7" name="Picture 6">
              <a:extLst>
                <a:ext uri="{FF2B5EF4-FFF2-40B4-BE49-F238E27FC236}">
                  <a16:creationId xmlns:a16="http://schemas.microsoft.com/office/drawing/2014/main" id="{783A0A95-9406-4A90-A5C8-C80A02C07E3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80060" y="1579453"/>
              <a:ext cx="1280160" cy="1280160"/>
            </a:xfrm>
            <a:prstGeom prst="rect">
              <a:avLst/>
            </a:prstGeom>
          </p:spPr>
        </p:pic>
        <p:sp>
          <p:nvSpPr>
            <p:cNvPr id="8" name="TextBox 7">
              <a:extLst>
                <a:ext uri="{FF2B5EF4-FFF2-40B4-BE49-F238E27FC236}">
                  <a16:creationId xmlns:a16="http://schemas.microsoft.com/office/drawing/2014/main" id="{BA13B653-D111-4F17-BEE0-9B8391C47985}"/>
                </a:ext>
              </a:extLst>
            </p:cNvPr>
            <p:cNvSpPr txBox="1"/>
            <p:nvPr/>
          </p:nvSpPr>
          <p:spPr>
            <a:xfrm>
              <a:off x="3965292" y="2859613"/>
              <a:ext cx="2705569" cy="569387"/>
            </a:xfrm>
            <a:prstGeom prst="rect">
              <a:avLst/>
            </a:prstGeom>
            <a:noFill/>
          </p:spPr>
          <p:txBody>
            <a:bodyPr wrap="square" rtlCol="0">
              <a:spAutoFit/>
            </a:bodyPr>
            <a:lstStyle/>
            <a:p>
              <a:pPr algn="ctr"/>
              <a:r>
                <a:rPr lang="en-US" sz="3100" b="1" spc="-155" dirty="0">
                  <a:solidFill>
                    <a:srgbClr val="000000"/>
                  </a:solidFill>
                  <a:latin typeface="Tahoma" panose="020B0604030504040204" pitchFamily="34" charset="0"/>
                  <a:ea typeface="Tahoma" panose="020B0604030504040204" pitchFamily="34" charset="0"/>
                  <a:cs typeface="Tahoma" panose="020B0604030504040204" pitchFamily="34" charset="0"/>
                </a:rPr>
                <a:t>OSACOregon</a:t>
              </a:r>
            </a:p>
          </p:txBody>
        </p:sp>
      </p:grpSp>
      <p:grpSp>
        <p:nvGrpSpPr>
          <p:cNvPr id="15" name="Group 14">
            <a:extLst>
              <a:ext uri="{FF2B5EF4-FFF2-40B4-BE49-F238E27FC236}">
                <a16:creationId xmlns:a16="http://schemas.microsoft.com/office/drawing/2014/main" id="{8A2E5AA4-B7C5-4E2D-A2C3-4D2F7AC9F419}"/>
              </a:ext>
            </a:extLst>
          </p:cNvPr>
          <p:cNvGrpSpPr/>
          <p:nvPr/>
        </p:nvGrpSpPr>
        <p:grpSpPr>
          <a:xfrm>
            <a:off x="2755767" y="3934165"/>
            <a:ext cx="3581093" cy="1818274"/>
            <a:chOff x="303892" y="3934165"/>
            <a:chExt cx="3581093" cy="1818274"/>
          </a:xfrm>
        </p:grpSpPr>
        <p:pic>
          <p:nvPicPr>
            <p:cNvPr id="9" name="Picture 11">
              <a:extLst>
                <a:ext uri="{FF2B5EF4-FFF2-40B4-BE49-F238E27FC236}">
                  <a16:creationId xmlns:a16="http://schemas.microsoft.com/office/drawing/2014/main" id="{612E1D7F-FC37-4364-906F-8810F3BB430E}"/>
                </a:ext>
              </a:extLst>
            </p:cNvPr>
            <p:cNvPicPr>
              <a:picLocks noChangeAspect="1"/>
            </p:cNvPicPr>
            <p:nvPr/>
          </p:nvPicPr>
          <p:blipFill>
            <a:blip r:embed="rId5"/>
            <a:srcRect/>
            <a:stretch>
              <a:fillRect/>
            </a:stretch>
          </p:blipFill>
          <p:spPr>
            <a:xfrm>
              <a:off x="1452980" y="3934165"/>
              <a:ext cx="1282918" cy="1282918"/>
            </a:xfrm>
            <a:prstGeom prst="rect">
              <a:avLst/>
            </a:prstGeom>
          </p:spPr>
        </p:pic>
        <p:sp>
          <p:nvSpPr>
            <p:cNvPr id="11" name="TextBox 16">
              <a:extLst>
                <a:ext uri="{FF2B5EF4-FFF2-40B4-BE49-F238E27FC236}">
                  <a16:creationId xmlns:a16="http://schemas.microsoft.com/office/drawing/2014/main" id="{AEE94228-BD9F-4DFE-A18A-F7B054F299F0}"/>
                </a:ext>
              </a:extLst>
            </p:cNvPr>
            <p:cNvSpPr txBox="1"/>
            <p:nvPr/>
          </p:nvSpPr>
          <p:spPr>
            <a:xfrm>
              <a:off x="303892" y="5303494"/>
              <a:ext cx="3581093" cy="448945"/>
            </a:xfrm>
            <a:prstGeom prst="rect">
              <a:avLst/>
            </a:prstGeom>
          </p:spPr>
          <p:txBody>
            <a:bodyPr lIns="0" tIns="0" rIns="0" bIns="0" rtlCol="0" anchor="t">
              <a:spAutoFit/>
            </a:bodyPr>
            <a:lstStyle/>
            <a:p>
              <a:pPr algn="l">
                <a:lnSpc>
                  <a:spcPts val="3410"/>
                </a:lnSpc>
              </a:pPr>
              <a:r>
                <a:rPr lang="en-US" sz="3100" b="1" spc="-155" dirty="0" err="1">
                  <a:solidFill>
                    <a:srgbClr val="000000"/>
                  </a:solidFill>
                  <a:latin typeface="Tahoma" panose="020B0604030504040204" pitchFamily="34" charset="0"/>
                  <a:ea typeface="Tahoma" panose="020B0604030504040204" pitchFamily="34" charset="0"/>
                  <a:cs typeface="Tahoma" panose="020B0604030504040204" pitchFamily="34" charset="0"/>
                </a:rPr>
                <a:t>OregonStudentAid</a:t>
              </a:r>
              <a:endParaRPr lang="en-US" sz="3100" b="1" spc="-155"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grpSp>
      <p:sp>
        <p:nvSpPr>
          <p:cNvPr id="12" name="TextBox 11">
            <a:extLst>
              <a:ext uri="{FF2B5EF4-FFF2-40B4-BE49-F238E27FC236}">
                <a16:creationId xmlns:a16="http://schemas.microsoft.com/office/drawing/2014/main" id="{AE0B1D95-BF8D-427B-9829-3A46564EE17D}"/>
              </a:ext>
            </a:extLst>
          </p:cNvPr>
          <p:cNvSpPr txBox="1"/>
          <p:nvPr/>
        </p:nvSpPr>
        <p:spPr>
          <a:xfrm>
            <a:off x="6908068" y="5106108"/>
            <a:ext cx="1658717" cy="646331"/>
          </a:xfrm>
          <a:prstGeom prst="rect">
            <a:avLst/>
          </a:prstGeom>
          <a:noFill/>
        </p:spPr>
        <p:txBody>
          <a:bodyPr wrap="square" rtlCol="0">
            <a:spAutoFit/>
          </a:bodyPr>
          <a:lstStyle/>
          <a:p>
            <a:pPr algn="ctr"/>
            <a:r>
              <a:rPr lang="en-US" sz="3600" b="1" dirty="0"/>
              <a:t>@</a:t>
            </a:r>
            <a:r>
              <a:rPr lang="en-US" sz="3100" b="1" spc="-155" dirty="0">
                <a:solidFill>
                  <a:srgbClr val="000000"/>
                </a:solidFill>
                <a:latin typeface="Tahoma" panose="020B0604030504040204" pitchFamily="34" charset="0"/>
                <a:ea typeface="Tahoma" panose="020B0604030504040204" pitchFamily="34" charset="0"/>
                <a:cs typeface="Tahoma" panose="020B0604030504040204" pitchFamily="34" charset="0"/>
              </a:rPr>
              <a:t>OSAC</a:t>
            </a:r>
          </a:p>
        </p:txBody>
      </p:sp>
      <p:pic>
        <p:nvPicPr>
          <p:cNvPr id="10" name="Picture 9" descr="Icon&#10;&#10;Description automatically generated">
            <a:extLst>
              <a:ext uri="{FF2B5EF4-FFF2-40B4-BE49-F238E27FC236}">
                <a16:creationId xmlns:a16="http://schemas.microsoft.com/office/drawing/2014/main" id="{B74E1131-CBA7-49B2-CE4A-58B9DC68D2D0}"/>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153247" y="3924300"/>
            <a:ext cx="1280160" cy="1280160"/>
          </a:xfrm>
          <a:prstGeom prst="roundRect">
            <a:avLst/>
          </a:prstGeom>
        </p:spPr>
      </p:pic>
    </p:spTree>
    <p:extLst>
      <p:ext uri="{BB962C8B-B14F-4D97-AF65-F5344CB8AC3E}">
        <p14:creationId xmlns:p14="http://schemas.microsoft.com/office/powerpoint/2010/main" val="36217960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281381A-B572-4262-81BE-93F37D5E1FA2}"/>
              </a:ext>
            </a:extLst>
          </p:cNvPr>
          <p:cNvGrpSpPr/>
          <p:nvPr/>
        </p:nvGrpSpPr>
        <p:grpSpPr>
          <a:xfrm>
            <a:off x="413908" y="347472"/>
            <a:ext cx="8676304" cy="935309"/>
            <a:chOff x="838200" y="339436"/>
            <a:chExt cx="5771879" cy="935309"/>
          </a:xfrm>
        </p:grpSpPr>
        <p:sp>
          <p:nvSpPr>
            <p:cNvPr id="3" name="TextBox 2">
              <a:extLst>
                <a:ext uri="{FF2B5EF4-FFF2-40B4-BE49-F238E27FC236}">
                  <a16:creationId xmlns:a16="http://schemas.microsoft.com/office/drawing/2014/main" id="{9184E106-76E2-4752-A4B1-99692511D3B7}"/>
                </a:ext>
              </a:extLst>
            </p:cNvPr>
            <p:cNvSpPr txBox="1"/>
            <p:nvPr/>
          </p:nvSpPr>
          <p:spPr>
            <a:xfrm>
              <a:off x="838200" y="339436"/>
              <a:ext cx="399703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chemeClr val="accent4"/>
                  </a:solidFill>
                  <a:latin typeface="Arial" panose="020B0604020202020204" pitchFamily="34" charset="0"/>
                  <a:cs typeface="Arial" panose="020B0604020202020204" pitchFamily="34" charset="0"/>
                </a:rPr>
                <a:t>Quick</a:t>
              </a:r>
              <a:endParaRPr kumimoji="0" lang="en-US" sz="2000" b="0" i="0" u="none" strike="noStrike" kern="1200" cap="none" spc="0" normalizeH="0" baseline="0" noProof="0" dirty="0">
                <a:ln>
                  <a:noFill/>
                </a:ln>
                <a:solidFill>
                  <a:schemeClr val="accent4"/>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C3CBE8D0-3F9E-4017-8AF3-A9A5AF65781F}"/>
                </a:ext>
              </a:extLst>
            </p:cNvPr>
            <p:cNvSpPr txBox="1"/>
            <p:nvPr/>
          </p:nvSpPr>
          <p:spPr>
            <a:xfrm>
              <a:off x="838200" y="566859"/>
              <a:ext cx="577187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a:solidFill>
                    <a:prstClr val="black"/>
                  </a:solidFill>
                  <a:latin typeface="Arial Black" panose="020B0A04020102020204" pitchFamily="34" charset="0"/>
                </a:rPr>
                <a:t>Survey</a:t>
              </a:r>
              <a:endParaRPr kumimoji="0" lang="en-US" sz="50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p:txBody>
        </p:sp>
      </p:grpSp>
      <p:pic>
        <p:nvPicPr>
          <p:cNvPr id="6" name="Picture 5" descr="Qr code&#10;&#10;Description automatically generated">
            <a:extLst>
              <a:ext uri="{FF2B5EF4-FFF2-40B4-BE49-F238E27FC236}">
                <a16:creationId xmlns:a16="http://schemas.microsoft.com/office/drawing/2014/main" id="{A04C2143-B1E9-818D-8EC5-7D046CB995B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46500" y="1882945"/>
            <a:ext cx="4938582" cy="4938582"/>
          </a:xfrm>
          <a:prstGeom prst="rect">
            <a:avLst/>
          </a:prstGeom>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4C060122-A28C-58B2-BD5B-C138C7ED6FD3}"/>
              </a:ext>
            </a:extLst>
          </p:cNvPr>
          <p:cNvSpPr txBox="1"/>
          <p:nvPr/>
        </p:nvSpPr>
        <p:spPr>
          <a:xfrm>
            <a:off x="3746500" y="682616"/>
            <a:ext cx="4938582" cy="1200329"/>
          </a:xfrm>
          <a:prstGeom prst="rect">
            <a:avLst/>
          </a:prstGeom>
          <a:noFill/>
        </p:spPr>
        <p:txBody>
          <a:bodyPr wrap="square" rtlCol="0">
            <a:spAutoFit/>
          </a:bodyPr>
          <a:lstStyle/>
          <a:p>
            <a:r>
              <a:rPr lang="en-US" sz="2400" dirty="0"/>
              <a:t>Please scan the QR code or use the link in the chat to complete a short survey.</a:t>
            </a:r>
          </a:p>
        </p:txBody>
      </p:sp>
    </p:spTree>
    <p:extLst>
      <p:ext uri="{BB962C8B-B14F-4D97-AF65-F5344CB8AC3E}">
        <p14:creationId xmlns:p14="http://schemas.microsoft.com/office/powerpoint/2010/main" val="10880906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781EBBB-A05D-41AB-A97F-C1E83FF12792}"/>
              </a:ext>
            </a:extLst>
          </p:cNvPr>
          <p:cNvGrpSpPr/>
          <p:nvPr/>
        </p:nvGrpSpPr>
        <p:grpSpPr>
          <a:xfrm>
            <a:off x="463977" y="1616149"/>
            <a:ext cx="11264046" cy="4029740"/>
            <a:chOff x="293545" y="1903228"/>
            <a:chExt cx="11264046" cy="4029740"/>
          </a:xfrm>
        </p:grpSpPr>
        <p:sp>
          <p:nvSpPr>
            <p:cNvPr id="11" name="Rectangle: Diagonal Corners Rounded 10">
              <a:extLst>
                <a:ext uri="{FF2B5EF4-FFF2-40B4-BE49-F238E27FC236}">
                  <a16:creationId xmlns:a16="http://schemas.microsoft.com/office/drawing/2014/main" id="{800CA5CD-FF54-4638-B4B5-6784A47239A7}"/>
                </a:ext>
              </a:extLst>
            </p:cNvPr>
            <p:cNvSpPr/>
            <p:nvPr/>
          </p:nvSpPr>
          <p:spPr>
            <a:xfrm>
              <a:off x="293545" y="1903228"/>
              <a:ext cx="11264046" cy="4029740"/>
            </a:xfrm>
            <a:prstGeom prst="round2DiagRect">
              <a:avLst/>
            </a:prstGeom>
            <a:gradFill>
              <a:gsLst>
                <a:gs pos="80000">
                  <a:schemeClr val="bg1"/>
                </a:gs>
                <a:gs pos="0">
                  <a:schemeClr val="accent1"/>
                </a:gs>
              </a:gsLst>
              <a:lin ang="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7A98EB52-ED5E-4105-9FB4-D1EF35E2A5E3}"/>
                </a:ext>
              </a:extLst>
            </p:cNvPr>
            <p:cNvGrpSpPr/>
            <p:nvPr/>
          </p:nvGrpSpPr>
          <p:grpSpPr>
            <a:xfrm>
              <a:off x="1233066" y="2221936"/>
              <a:ext cx="7240910" cy="1200328"/>
              <a:chOff x="1139766" y="-52021"/>
              <a:chExt cx="7240910" cy="1200328"/>
            </a:xfrm>
          </p:grpSpPr>
          <p:sp>
            <p:nvSpPr>
              <p:cNvPr id="5" name="TextBox 4">
                <a:extLst>
                  <a:ext uri="{FF2B5EF4-FFF2-40B4-BE49-F238E27FC236}">
                    <a16:creationId xmlns:a16="http://schemas.microsoft.com/office/drawing/2014/main" id="{5536D112-58F2-45E3-9235-A63A5153A8F5}"/>
                  </a:ext>
                </a:extLst>
              </p:cNvPr>
              <p:cNvSpPr txBox="1"/>
              <p:nvPr/>
            </p:nvSpPr>
            <p:spPr>
              <a:xfrm>
                <a:off x="1139766" y="-52021"/>
                <a:ext cx="4816185" cy="769441"/>
              </a:xfrm>
              <a:prstGeom prst="rect">
                <a:avLst/>
              </a:prstGeom>
              <a:noFill/>
            </p:spPr>
            <p:txBody>
              <a:bodyPr wrap="square" rtlCol="0">
                <a:spAutoFit/>
              </a:bodyPr>
              <a:lstStyle/>
              <a:p>
                <a:r>
                  <a:rPr lang="en-US" sz="4400" dirty="0">
                    <a:latin typeface="Arial Black" panose="020B0A04020102020204" pitchFamily="34" charset="0"/>
                  </a:rPr>
                  <a:t>Contact</a:t>
                </a:r>
              </a:p>
            </p:txBody>
          </p:sp>
          <p:sp>
            <p:nvSpPr>
              <p:cNvPr id="6" name="TextBox 5">
                <a:extLst>
                  <a:ext uri="{FF2B5EF4-FFF2-40B4-BE49-F238E27FC236}">
                    <a16:creationId xmlns:a16="http://schemas.microsoft.com/office/drawing/2014/main" id="{2DB0E9FB-32BE-49D2-947A-96E654DE8C3A}"/>
                  </a:ext>
                </a:extLst>
              </p:cNvPr>
              <p:cNvSpPr txBox="1"/>
              <p:nvPr/>
            </p:nvSpPr>
            <p:spPr>
              <a:xfrm>
                <a:off x="3356673" y="286533"/>
                <a:ext cx="5024003" cy="861774"/>
              </a:xfrm>
              <a:prstGeom prst="rect">
                <a:avLst/>
              </a:prstGeom>
              <a:noFill/>
            </p:spPr>
            <p:txBody>
              <a:bodyPr wrap="square" rtlCol="0">
                <a:spAutoFit/>
              </a:bodyPr>
              <a:lstStyle/>
              <a:p>
                <a:r>
                  <a:rPr lang="en-US" sz="5000" dirty="0">
                    <a:latin typeface="Trebuchet MS" panose="020B0603020202020204" pitchFamily="34" charset="0"/>
                  </a:rPr>
                  <a:t>Information</a:t>
                </a:r>
              </a:p>
            </p:txBody>
          </p:sp>
        </p:grpSp>
      </p:grpSp>
      <p:sp>
        <p:nvSpPr>
          <p:cNvPr id="7" name="TextBox 6">
            <a:extLst>
              <a:ext uri="{FF2B5EF4-FFF2-40B4-BE49-F238E27FC236}">
                <a16:creationId xmlns:a16="http://schemas.microsoft.com/office/drawing/2014/main" id="{D1632851-31DC-4439-A1A7-25C920B419AE}"/>
              </a:ext>
            </a:extLst>
          </p:cNvPr>
          <p:cNvSpPr txBox="1"/>
          <p:nvPr/>
        </p:nvSpPr>
        <p:spPr>
          <a:xfrm>
            <a:off x="1403498" y="3461206"/>
            <a:ext cx="8952614" cy="523220"/>
          </a:xfrm>
          <a:prstGeom prst="rect">
            <a:avLst/>
          </a:prstGeom>
          <a:noFill/>
        </p:spPr>
        <p:txBody>
          <a:bodyPr wrap="square" rtlCol="0">
            <a:spAutoFit/>
          </a:bodyPr>
          <a:lstStyle/>
          <a:p>
            <a:r>
              <a:rPr lang="en-US" sz="2800" dirty="0"/>
              <a:t>Name:</a:t>
            </a:r>
          </a:p>
        </p:txBody>
      </p:sp>
      <p:sp>
        <p:nvSpPr>
          <p:cNvPr id="18" name="TextBox 17">
            <a:extLst>
              <a:ext uri="{FF2B5EF4-FFF2-40B4-BE49-F238E27FC236}">
                <a16:creationId xmlns:a16="http://schemas.microsoft.com/office/drawing/2014/main" id="{E5BDD433-3822-4564-BF41-EB09766CFA75}"/>
              </a:ext>
            </a:extLst>
          </p:cNvPr>
          <p:cNvSpPr txBox="1"/>
          <p:nvPr/>
        </p:nvSpPr>
        <p:spPr>
          <a:xfrm>
            <a:off x="1403498" y="4048837"/>
            <a:ext cx="8952614" cy="523220"/>
          </a:xfrm>
          <a:prstGeom prst="rect">
            <a:avLst/>
          </a:prstGeom>
          <a:noFill/>
        </p:spPr>
        <p:txBody>
          <a:bodyPr wrap="square" rtlCol="0">
            <a:spAutoFit/>
          </a:bodyPr>
          <a:lstStyle/>
          <a:p>
            <a:r>
              <a:rPr lang="en-US" sz="2800"/>
              <a:t>Email:</a:t>
            </a:r>
            <a:endParaRPr lang="en-US" sz="2800" dirty="0"/>
          </a:p>
        </p:txBody>
      </p:sp>
      <p:sp>
        <p:nvSpPr>
          <p:cNvPr id="21" name="TextBox 20">
            <a:extLst>
              <a:ext uri="{FF2B5EF4-FFF2-40B4-BE49-F238E27FC236}">
                <a16:creationId xmlns:a16="http://schemas.microsoft.com/office/drawing/2014/main" id="{518C71DF-34D1-4838-BBDB-5662D968F237}"/>
              </a:ext>
            </a:extLst>
          </p:cNvPr>
          <p:cNvSpPr txBox="1"/>
          <p:nvPr/>
        </p:nvSpPr>
        <p:spPr>
          <a:xfrm>
            <a:off x="1403498" y="5024070"/>
            <a:ext cx="8952614" cy="523220"/>
          </a:xfrm>
          <a:prstGeom prst="rect">
            <a:avLst/>
          </a:prstGeom>
          <a:noFill/>
        </p:spPr>
        <p:txBody>
          <a:bodyPr wrap="square" rtlCol="0">
            <a:spAutoFit/>
          </a:bodyPr>
          <a:lstStyle/>
          <a:p>
            <a:pPr algn="ctr"/>
            <a:r>
              <a:rPr lang="en-US" sz="2800" i="1" dirty="0"/>
              <a:t>More information at: </a:t>
            </a:r>
            <a:r>
              <a:rPr lang="en-US" sz="2800" i="1" dirty="0" err="1"/>
              <a:t>OregonStudentAid.Gov</a:t>
            </a:r>
            <a:endParaRPr lang="en-US" sz="2800" i="1" dirty="0"/>
          </a:p>
        </p:txBody>
      </p:sp>
      <p:pic>
        <p:nvPicPr>
          <p:cNvPr id="10" name="Picture 9" descr="Qr code&#10;&#10;Description automatically generated">
            <a:extLst>
              <a:ext uri="{FF2B5EF4-FFF2-40B4-BE49-F238E27FC236}">
                <a16:creationId xmlns:a16="http://schemas.microsoft.com/office/drawing/2014/main" id="{80B541D7-DC0B-47F4-9585-5B57B79236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43529" y="4572057"/>
            <a:ext cx="1065692" cy="1065692"/>
          </a:xfrm>
          <a:prstGeom prst="rect">
            <a:avLst/>
          </a:prstGeom>
        </p:spPr>
      </p:pic>
    </p:spTree>
    <p:extLst>
      <p:ext uri="{BB962C8B-B14F-4D97-AF65-F5344CB8AC3E}">
        <p14:creationId xmlns:p14="http://schemas.microsoft.com/office/powerpoint/2010/main" val="32166294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172AD84-52EA-4A68-9D5D-82ECEEB2D0D9}"/>
              </a:ext>
            </a:extLst>
          </p:cNvPr>
          <p:cNvGrpSpPr/>
          <p:nvPr/>
        </p:nvGrpSpPr>
        <p:grpSpPr>
          <a:xfrm>
            <a:off x="3598462" y="2114950"/>
            <a:ext cx="2106923" cy="3848443"/>
            <a:chOff x="3543598" y="2718454"/>
            <a:chExt cx="2106923" cy="3848443"/>
          </a:xfrm>
          <a:effectLst>
            <a:outerShdw blurRad="50800" dist="38100" dir="2700000" algn="tl" rotWithShape="0">
              <a:prstClr val="black">
                <a:alpha val="40000"/>
              </a:prstClr>
            </a:outerShdw>
          </a:effectLst>
        </p:grpSpPr>
        <p:sp>
          <p:nvSpPr>
            <p:cNvPr id="27" name="Rectangle: Rounded Corners 26">
              <a:extLst>
                <a:ext uri="{FF2B5EF4-FFF2-40B4-BE49-F238E27FC236}">
                  <a16:creationId xmlns:a16="http://schemas.microsoft.com/office/drawing/2014/main" id="{F7BB4853-81CF-4C7A-9F46-18BE6C78BDD1}"/>
                </a:ext>
              </a:extLst>
            </p:cNvPr>
            <p:cNvSpPr/>
            <p:nvPr/>
          </p:nvSpPr>
          <p:spPr>
            <a:xfrm>
              <a:off x="3543598" y="3570308"/>
              <a:ext cx="2103120" cy="2996589"/>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Rounded Corners 8">
              <a:extLst>
                <a:ext uri="{FF2B5EF4-FFF2-40B4-BE49-F238E27FC236}">
                  <a16:creationId xmlns:a16="http://schemas.microsoft.com/office/drawing/2014/main" id="{E9EB9B2E-B194-4FB7-B8FF-031F23D704E9}"/>
                </a:ext>
              </a:extLst>
            </p:cNvPr>
            <p:cNvSpPr/>
            <p:nvPr/>
          </p:nvSpPr>
          <p:spPr>
            <a:xfrm>
              <a:off x="3548344" y="2718454"/>
              <a:ext cx="2102177" cy="1055802"/>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peech Bubble: Rectangle with Corners Rounded 9">
              <a:extLst>
                <a:ext uri="{FF2B5EF4-FFF2-40B4-BE49-F238E27FC236}">
                  <a16:creationId xmlns:a16="http://schemas.microsoft.com/office/drawing/2014/main" id="{61273860-3D1B-4A2B-9073-9F7EB12A0B13}"/>
                </a:ext>
              </a:extLst>
            </p:cNvPr>
            <p:cNvSpPr/>
            <p:nvPr/>
          </p:nvSpPr>
          <p:spPr>
            <a:xfrm>
              <a:off x="3548343" y="3253425"/>
              <a:ext cx="2102177" cy="886120"/>
            </a:xfrm>
            <a:prstGeom prst="wedgeRoundRectCallout">
              <a:avLst>
                <a:gd name="adj1" fmla="val -10519"/>
                <a:gd name="adj2" fmla="val 79521"/>
                <a:gd name="adj3" fmla="val 1666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Scholarships</a:t>
              </a:r>
            </a:p>
          </p:txBody>
        </p:sp>
      </p:grpSp>
      <p:grpSp>
        <p:nvGrpSpPr>
          <p:cNvPr id="7" name="Group 6">
            <a:extLst>
              <a:ext uri="{FF2B5EF4-FFF2-40B4-BE49-F238E27FC236}">
                <a16:creationId xmlns:a16="http://schemas.microsoft.com/office/drawing/2014/main" id="{27ABBF8A-31AC-4FB1-98DC-E6D553D3A661}"/>
              </a:ext>
            </a:extLst>
          </p:cNvPr>
          <p:cNvGrpSpPr/>
          <p:nvPr/>
        </p:nvGrpSpPr>
        <p:grpSpPr>
          <a:xfrm>
            <a:off x="6584371" y="2113772"/>
            <a:ext cx="2111664" cy="3849620"/>
            <a:chOff x="6529507" y="2717276"/>
            <a:chExt cx="2111664" cy="3849620"/>
          </a:xfrm>
          <a:effectLst>
            <a:outerShdw blurRad="50800" dist="38100" dir="8100000" algn="tr" rotWithShape="0">
              <a:prstClr val="black">
                <a:alpha val="40000"/>
              </a:prstClr>
            </a:outerShdw>
          </a:effectLst>
        </p:grpSpPr>
        <p:sp>
          <p:nvSpPr>
            <p:cNvPr id="31" name="Rectangle: Rounded Corners 30">
              <a:extLst>
                <a:ext uri="{FF2B5EF4-FFF2-40B4-BE49-F238E27FC236}">
                  <a16:creationId xmlns:a16="http://schemas.microsoft.com/office/drawing/2014/main" id="{510BBF66-154E-48F7-80FA-E79FD58EE120}"/>
                </a:ext>
              </a:extLst>
            </p:cNvPr>
            <p:cNvSpPr/>
            <p:nvPr/>
          </p:nvSpPr>
          <p:spPr>
            <a:xfrm>
              <a:off x="6529507" y="3570307"/>
              <a:ext cx="2103120" cy="2996589"/>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Rounded Corners 11">
              <a:extLst>
                <a:ext uri="{FF2B5EF4-FFF2-40B4-BE49-F238E27FC236}">
                  <a16:creationId xmlns:a16="http://schemas.microsoft.com/office/drawing/2014/main" id="{2893A5C6-1747-41A9-83F1-93F9502FB273}"/>
                </a:ext>
              </a:extLst>
            </p:cNvPr>
            <p:cNvSpPr/>
            <p:nvPr/>
          </p:nvSpPr>
          <p:spPr>
            <a:xfrm>
              <a:off x="6538994" y="2717276"/>
              <a:ext cx="2102177" cy="105580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Speech Bubble: Rectangle with Corners Rounded 12">
              <a:extLst>
                <a:ext uri="{FF2B5EF4-FFF2-40B4-BE49-F238E27FC236}">
                  <a16:creationId xmlns:a16="http://schemas.microsoft.com/office/drawing/2014/main" id="{BF72B8CE-E958-4C81-B1D3-B2C6341820EA}"/>
                </a:ext>
              </a:extLst>
            </p:cNvPr>
            <p:cNvSpPr/>
            <p:nvPr/>
          </p:nvSpPr>
          <p:spPr>
            <a:xfrm>
              <a:off x="6538993" y="3252247"/>
              <a:ext cx="2102177" cy="886120"/>
            </a:xfrm>
            <a:prstGeom prst="wedgeRoundRectCallout">
              <a:avLst>
                <a:gd name="adj1" fmla="val -32044"/>
                <a:gd name="adj2" fmla="val 82712"/>
                <a:gd name="adj3" fmla="val 1666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Work Study</a:t>
              </a:r>
            </a:p>
          </p:txBody>
        </p:sp>
      </p:grpSp>
      <p:grpSp>
        <p:nvGrpSpPr>
          <p:cNvPr id="14" name="Group 13">
            <a:extLst>
              <a:ext uri="{FF2B5EF4-FFF2-40B4-BE49-F238E27FC236}">
                <a16:creationId xmlns:a16="http://schemas.microsoft.com/office/drawing/2014/main" id="{AE4CDD23-1C8E-483E-9559-D883AF44BED5}"/>
              </a:ext>
            </a:extLst>
          </p:cNvPr>
          <p:cNvGrpSpPr/>
          <p:nvPr/>
        </p:nvGrpSpPr>
        <p:grpSpPr>
          <a:xfrm>
            <a:off x="9583566" y="2113772"/>
            <a:ext cx="2103121" cy="3859171"/>
            <a:chOff x="9528702" y="2717276"/>
            <a:chExt cx="2103121" cy="3859171"/>
          </a:xfrm>
          <a:effectLst>
            <a:outerShdw blurRad="50800" dist="38100" dir="8100000" algn="tr" rotWithShape="0">
              <a:prstClr val="black">
                <a:alpha val="40000"/>
              </a:prstClr>
            </a:outerShdw>
          </a:effectLst>
        </p:grpSpPr>
        <p:sp>
          <p:nvSpPr>
            <p:cNvPr id="32" name="Rectangle: Rounded Corners 31">
              <a:extLst>
                <a:ext uri="{FF2B5EF4-FFF2-40B4-BE49-F238E27FC236}">
                  <a16:creationId xmlns:a16="http://schemas.microsoft.com/office/drawing/2014/main" id="{24C94849-DB20-46A6-B1DB-52F5D6DAEAC1}"/>
                </a:ext>
              </a:extLst>
            </p:cNvPr>
            <p:cNvSpPr/>
            <p:nvPr/>
          </p:nvSpPr>
          <p:spPr>
            <a:xfrm>
              <a:off x="9528702" y="3579858"/>
              <a:ext cx="2103120" cy="2996589"/>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Rounded Corners 17">
              <a:extLst>
                <a:ext uri="{FF2B5EF4-FFF2-40B4-BE49-F238E27FC236}">
                  <a16:creationId xmlns:a16="http://schemas.microsoft.com/office/drawing/2014/main" id="{AB4AC529-9AC4-443B-B856-106934128F0E}"/>
                </a:ext>
              </a:extLst>
            </p:cNvPr>
            <p:cNvSpPr/>
            <p:nvPr/>
          </p:nvSpPr>
          <p:spPr>
            <a:xfrm>
              <a:off x="9529646" y="2717276"/>
              <a:ext cx="2102177" cy="1055802"/>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Speech Bubble: Rectangle with Corners Rounded 18">
              <a:extLst>
                <a:ext uri="{FF2B5EF4-FFF2-40B4-BE49-F238E27FC236}">
                  <a16:creationId xmlns:a16="http://schemas.microsoft.com/office/drawing/2014/main" id="{527E117F-EA15-4D9B-A30A-159F220BE4B2}"/>
                </a:ext>
              </a:extLst>
            </p:cNvPr>
            <p:cNvSpPr/>
            <p:nvPr/>
          </p:nvSpPr>
          <p:spPr>
            <a:xfrm>
              <a:off x="9529645" y="3252247"/>
              <a:ext cx="2102177" cy="886120"/>
            </a:xfrm>
            <a:prstGeom prst="wedgeRoundRectCallout">
              <a:avLst>
                <a:gd name="adj1" fmla="val -32044"/>
                <a:gd name="adj2" fmla="val 82712"/>
                <a:gd name="adj3" fmla="val 1666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Loans</a:t>
              </a:r>
            </a:p>
          </p:txBody>
        </p:sp>
      </p:grpSp>
      <p:grpSp>
        <p:nvGrpSpPr>
          <p:cNvPr id="5" name="Group 4">
            <a:extLst>
              <a:ext uri="{FF2B5EF4-FFF2-40B4-BE49-F238E27FC236}">
                <a16:creationId xmlns:a16="http://schemas.microsoft.com/office/drawing/2014/main" id="{F9A14248-9A84-49BB-B293-6EFDFFBCBD90}"/>
              </a:ext>
            </a:extLst>
          </p:cNvPr>
          <p:cNvGrpSpPr/>
          <p:nvPr/>
        </p:nvGrpSpPr>
        <p:grpSpPr>
          <a:xfrm>
            <a:off x="612553" y="2113772"/>
            <a:ext cx="2103120" cy="3849621"/>
            <a:chOff x="557689" y="2717276"/>
            <a:chExt cx="2103120" cy="3849621"/>
          </a:xfrm>
          <a:effectLst>
            <a:outerShdw blurRad="50800" dist="38100" dir="2700000" algn="tl" rotWithShape="0">
              <a:prstClr val="black">
                <a:alpha val="40000"/>
              </a:prstClr>
            </a:outerShdw>
          </a:effectLst>
        </p:grpSpPr>
        <p:sp>
          <p:nvSpPr>
            <p:cNvPr id="4" name="Rectangle: Rounded Corners 3">
              <a:extLst>
                <a:ext uri="{FF2B5EF4-FFF2-40B4-BE49-F238E27FC236}">
                  <a16:creationId xmlns:a16="http://schemas.microsoft.com/office/drawing/2014/main" id="{46D465D9-36F4-4703-81C1-80C7770D6106}"/>
                </a:ext>
              </a:extLst>
            </p:cNvPr>
            <p:cNvSpPr/>
            <p:nvPr/>
          </p:nvSpPr>
          <p:spPr>
            <a:xfrm>
              <a:off x="557689" y="3570308"/>
              <a:ext cx="2103120" cy="2996589"/>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Rounded Corners 20">
              <a:extLst>
                <a:ext uri="{FF2B5EF4-FFF2-40B4-BE49-F238E27FC236}">
                  <a16:creationId xmlns:a16="http://schemas.microsoft.com/office/drawing/2014/main" id="{EB32FDA6-BA9C-45C5-A474-002D5B84CCF4}"/>
                </a:ext>
              </a:extLst>
            </p:cNvPr>
            <p:cNvSpPr/>
            <p:nvPr/>
          </p:nvSpPr>
          <p:spPr>
            <a:xfrm>
              <a:off x="557691" y="2717276"/>
              <a:ext cx="2102177" cy="105580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Speech Bubble: Rectangle with Corners Rounded 21">
              <a:extLst>
                <a:ext uri="{FF2B5EF4-FFF2-40B4-BE49-F238E27FC236}">
                  <a16:creationId xmlns:a16="http://schemas.microsoft.com/office/drawing/2014/main" id="{E9AAA83B-88E7-42E1-8101-7EDB1DF4AA76}"/>
                </a:ext>
              </a:extLst>
            </p:cNvPr>
            <p:cNvSpPr/>
            <p:nvPr/>
          </p:nvSpPr>
          <p:spPr>
            <a:xfrm>
              <a:off x="557690" y="3252247"/>
              <a:ext cx="2102177" cy="886120"/>
            </a:xfrm>
            <a:prstGeom prst="wedgeRoundRectCallout">
              <a:avLst>
                <a:gd name="adj1" fmla="val -10519"/>
                <a:gd name="adj2" fmla="val 79521"/>
                <a:gd name="adj3" fmla="val 1666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Grants</a:t>
              </a:r>
            </a:p>
          </p:txBody>
        </p:sp>
      </p:grpSp>
      <p:grpSp>
        <p:nvGrpSpPr>
          <p:cNvPr id="28" name="Group 27">
            <a:extLst>
              <a:ext uri="{FF2B5EF4-FFF2-40B4-BE49-F238E27FC236}">
                <a16:creationId xmlns:a16="http://schemas.microsoft.com/office/drawing/2014/main" id="{F9307A3B-5690-48F1-924C-C3ED7EBDD9F5}"/>
              </a:ext>
            </a:extLst>
          </p:cNvPr>
          <p:cNvGrpSpPr/>
          <p:nvPr/>
        </p:nvGrpSpPr>
        <p:grpSpPr>
          <a:xfrm>
            <a:off x="411480" y="347472"/>
            <a:ext cx="6291694" cy="996864"/>
            <a:chOff x="838200" y="339436"/>
            <a:chExt cx="4185526" cy="996864"/>
          </a:xfrm>
        </p:grpSpPr>
        <p:sp>
          <p:nvSpPr>
            <p:cNvPr id="29" name="TextBox 28">
              <a:extLst>
                <a:ext uri="{FF2B5EF4-FFF2-40B4-BE49-F238E27FC236}">
                  <a16:creationId xmlns:a16="http://schemas.microsoft.com/office/drawing/2014/main" id="{C2BBA5B9-F871-4333-855E-9BE276E18369}"/>
                </a:ext>
              </a:extLst>
            </p:cNvPr>
            <p:cNvSpPr txBox="1"/>
            <p:nvPr/>
          </p:nvSpPr>
          <p:spPr>
            <a:xfrm>
              <a:off x="838200" y="339436"/>
              <a:ext cx="3997036" cy="400110"/>
            </a:xfrm>
            <a:prstGeom prst="rect">
              <a:avLst/>
            </a:prstGeom>
            <a:noFill/>
          </p:spPr>
          <p:txBody>
            <a:bodyPr wrap="square" rtlCol="0">
              <a:spAutoFit/>
            </a:bodyPr>
            <a:lstStyle/>
            <a:p>
              <a:r>
                <a:rPr lang="en-US" sz="2000" dirty="0">
                  <a:solidFill>
                    <a:schemeClr val="accent5"/>
                  </a:solidFill>
                  <a:latin typeface="Arial" panose="020B0604020202020204" pitchFamily="34" charset="0"/>
                  <a:cs typeface="Arial" panose="020B0604020202020204" pitchFamily="34" charset="0"/>
                </a:rPr>
                <a:t>Get To Know Different Ways To</a:t>
              </a:r>
            </a:p>
          </p:txBody>
        </p:sp>
        <p:sp>
          <p:nvSpPr>
            <p:cNvPr id="30" name="TextBox 29">
              <a:extLst>
                <a:ext uri="{FF2B5EF4-FFF2-40B4-BE49-F238E27FC236}">
                  <a16:creationId xmlns:a16="http://schemas.microsoft.com/office/drawing/2014/main" id="{165FFD33-C20E-4DAD-A8C7-8D969053240B}"/>
                </a:ext>
              </a:extLst>
            </p:cNvPr>
            <p:cNvSpPr txBox="1"/>
            <p:nvPr/>
          </p:nvSpPr>
          <p:spPr>
            <a:xfrm>
              <a:off x="838200" y="566859"/>
              <a:ext cx="4185526" cy="769441"/>
            </a:xfrm>
            <a:prstGeom prst="rect">
              <a:avLst/>
            </a:prstGeom>
            <a:noFill/>
          </p:spPr>
          <p:txBody>
            <a:bodyPr wrap="square" rtlCol="0">
              <a:spAutoFit/>
            </a:bodyPr>
            <a:lstStyle/>
            <a:p>
              <a:r>
                <a:rPr lang="en-US" sz="4000" dirty="0">
                  <a:latin typeface="Arial Black" panose="020B0A04020102020204" pitchFamily="34" charset="0"/>
                </a:rPr>
                <a:t>Pay for </a:t>
              </a:r>
              <a:r>
                <a:rPr lang="en-US" sz="4400" dirty="0">
                  <a:latin typeface="Trebuchet MS" panose="020B0603020202020204" pitchFamily="34" charset="0"/>
                </a:rPr>
                <a:t>College</a:t>
              </a:r>
              <a:endParaRPr lang="en-US" sz="5000" dirty="0">
                <a:latin typeface="Trebuchet MS" panose="020B0603020202020204" pitchFamily="34" charset="0"/>
              </a:endParaRPr>
            </a:p>
          </p:txBody>
        </p:sp>
      </p:grpSp>
      <p:sp>
        <p:nvSpPr>
          <p:cNvPr id="3" name="TextBox 2">
            <a:extLst>
              <a:ext uri="{FF2B5EF4-FFF2-40B4-BE49-F238E27FC236}">
                <a16:creationId xmlns:a16="http://schemas.microsoft.com/office/drawing/2014/main" id="{A3783828-03FB-4421-B0AF-E53DE76DF072}"/>
              </a:ext>
            </a:extLst>
          </p:cNvPr>
          <p:cNvSpPr txBox="1"/>
          <p:nvPr/>
        </p:nvSpPr>
        <p:spPr>
          <a:xfrm>
            <a:off x="596775" y="3776940"/>
            <a:ext cx="2102177" cy="1938992"/>
          </a:xfrm>
          <a:prstGeom prst="rect">
            <a:avLst/>
          </a:prstGeom>
          <a:noFill/>
        </p:spPr>
        <p:txBody>
          <a:bodyPr wrap="square" rtlCol="0">
            <a:spAutoFit/>
          </a:bodyPr>
          <a:lstStyle/>
          <a:p>
            <a:r>
              <a:rPr lang="en-US" sz="2000" b="1" dirty="0"/>
              <a:t>Funding Source:</a:t>
            </a:r>
          </a:p>
          <a:p>
            <a:pPr marL="109538" indent="-109538">
              <a:buFont typeface="Arial" panose="020B0604020202020204" pitchFamily="34" charset="0"/>
              <a:buChar char="•"/>
            </a:pPr>
            <a:r>
              <a:rPr lang="en-US" sz="2000" dirty="0"/>
              <a:t>Federal and State</a:t>
            </a:r>
          </a:p>
          <a:p>
            <a:endParaRPr lang="en-US" sz="2000" dirty="0"/>
          </a:p>
          <a:p>
            <a:r>
              <a:rPr lang="en-US" sz="2000" b="1" dirty="0"/>
              <a:t>Details:</a:t>
            </a:r>
          </a:p>
          <a:p>
            <a:pPr marL="109538" indent="-109538">
              <a:buFont typeface="Arial" panose="020B0604020202020204" pitchFamily="34" charset="0"/>
              <a:buChar char="•"/>
            </a:pPr>
            <a:r>
              <a:rPr lang="en-US" sz="2000" dirty="0"/>
              <a:t>Need-based</a:t>
            </a:r>
          </a:p>
          <a:p>
            <a:pPr marL="109538" indent="-109538">
              <a:buFont typeface="Arial" panose="020B0604020202020204" pitchFamily="34" charset="0"/>
              <a:buChar char="•"/>
            </a:pPr>
            <a:r>
              <a:rPr lang="en-US" sz="2000" dirty="0"/>
              <a:t>No repayment</a:t>
            </a:r>
          </a:p>
        </p:txBody>
      </p:sp>
      <p:sp>
        <p:nvSpPr>
          <p:cNvPr id="23" name="TextBox 22">
            <a:extLst>
              <a:ext uri="{FF2B5EF4-FFF2-40B4-BE49-F238E27FC236}">
                <a16:creationId xmlns:a16="http://schemas.microsoft.com/office/drawing/2014/main" id="{22CE2350-BFF2-4CFC-B410-F637A733A060}"/>
              </a:ext>
            </a:extLst>
          </p:cNvPr>
          <p:cNvSpPr txBox="1"/>
          <p:nvPr/>
        </p:nvSpPr>
        <p:spPr>
          <a:xfrm>
            <a:off x="3652327" y="3726174"/>
            <a:ext cx="2102177" cy="2246769"/>
          </a:xfrm>
          <a:prstGeom prst="rect">
            <a:avLst/>
          </a:prstGeom>
          <a:noFill/>
        </p:spPr>
        <p:txBody>
          <a:bodyPr wrap="square" rtlCol="0">
            <a:spAutoFit/>
          </a:bodyPr>
          <a:lstStyle/>
          <a:p>
            <a:r>
              <a:rPr lang="en-US" sz="2000" b="1" dirty="0"/>
              <a:t>Funding Source:</a:t>
            </a:r>
          </a:p>
          <a:p>
            <a:pPr marL="109538" indent="-109538">
              <a:buFont typeface="Arial" panose="020B0604020202020204" pitchFamily="34" charset="0"/>
              <a:buChar char="•"/>
            </a:pPr>
            <a:r>
              <a:rPr lang="en-US" sz="2000" dirty="0"/>
              <a:t>Privately funded</a:t>
            </a:r>
          </a:p>
          <a:p>
            <a:pPr marL="109538" indent="-109538">
              <a:buFont typeface="Arial" panose="020B0604020202020204" pitchFamily="34" charset="0"/>
              <a:buChar char="•"/>
            </a:pPr>
            <a:endParaRPr lang="en-US" sz="2000" dirty="0"/>
          </a:p>
          <a:p>
            <a:r>
              <a:rPr lang="en-US" sz="2000" b="1" dirty="0"/>
              <a:t>Details:</a:t>
            </a:r>
          </a:p>
          <a:p>
            <a:pPr marL="109538" indent="-109538">
              <a:buFont typeface="Arial" panose="020B0604020202020204" pitchFamily="34" charset="0"/>
              <a:buChar char="•"/>
            </a:pPr>
            <a:r>
              <a:rPr lang="en-US" sz="2000" dirty="0"/>
              <a:t>No repayment</a:t>
            </a:r>
          </a:p>
          <a:p>
            <a:pPr marL="109538" indent="-109538">
              <a:buFont typeface="Arial" panose="020B0604020202020204" pitchFamily="34" charset="0"/>
              <a:buChar char="•"/>
            </a:pPr>
            <a:r>
              <a:rPr lang="en-US" sz="2000" dirty="0"/>
              <a:t>OSAC, local, national</a:t>
            </a:r>
          </a:p>
        </p:txBody>
      </p:sp>
      <p:sp>
        <p:nvSpPr>
          <p:cNvPr id="24" name="TextBox 23">
            <a:extLst>
              <a:ext uri="{FF2B5EF4-FFF2-40B4-BE49-F238E27FC236}">
                <a16:creationId xmlns:a16="http://schemas.microsoft.com/office/drawing/2014/main" id="{06A41204-F71F-4AB1-AFA3-092AEA8FA536}"/>
              </a:ext>
            </a:extLst>
          </p:cNvPr>
          <p:cNvSpPr txBox="1"/>
          <p:nvPr/>
        </p:nvSpPr>
        <p:spPr>
          <a:xfrm>
            <a:off x="6620909" y="3748878"/>
            <a:ext cx="2102177" cy="1938992"/>
          </a:xfrm>
          <a:prstGeom prst="rect">
            <a:avLst/>
          </a:prstGeom>
          <a:noFill/>
        </p:spPr>
        <p:txBody>
          <a:bodyPr wrap="square" rtlCol="0">
            <a:spAutoFit/>
          </a:bodyPr>
          <a:lstStyle/>
          <a:p>
            <a:r>
              <a:rPr lang="en-US" sz="2000" b="1" dirty="0"/>
              <a:t>Funding Source:</a:t>
            </a:r>
            <a:r>
              <a:rPr lang="en-US" sz="2000" dirty="0"/>
              <a:t> </a:t>
            </a:r>
          </a:p>
          <a:p>
            <a:pPr marL="109538" indent="-109538">
              <a:buFont typeface="Arial" panose="020B0604020202020204" pitchFamily="34" charset="0"/>
              <a:buChar char="•"/>
            </a:pPr>
            <a:r>
              <a:rPr lang="en-US" sz="2000" dirty="0"/>
              <a:t>Federal</a:t>
            </a:r>
          </a:p>
          <a:p>
            <a:endParaRPr lang="en-US" sz="2000" dirty="0"/>
          </a:p>
          <a:p>
            <a:r>
              <a:rPr lang="en-US" sz="2000" b="1" dirty="0"/>
              <a:t>Details:</a:t>
            </a:r>
          </a:p>
          <a:p>
            <a:pPr marL="109538" indent="-109538">
              <a:buFont typeface="Arial" panose="020B0604020202020204" pitchFamily="34" charset="0"/>
              <a:buChar char="•"/>
            </a:pPr>
            <a:r>
              <a:rPr lang="en-US" sz="2000" dirty="0"/>
              <a:t>On &amp; off campus employment</a:t>
            </a:r>
          </a:p>
        </p:txBody>
      </p:sp>
      <p:sp>
        <p:nvSpPr>
          <p:cNvPr id="25" name="TextBox 24">
            <a:extLst>
              <a:ext uri="{FF2B5EF4-FFF2-40B4-BE49-F238E27FC236}">
                <a16:creationId xmlns:a16="http://schemas.microsoft.com/office/drawing/2014/main" id="{090CF9B8-3DAE-45BD-92FC-A1D74293EB54}"/>
              </a:ext>
            </a:extLst>
          </p:cNvPr>
          <p:cNvSpPr txBox="1"/>
          <p:nvPr/>
        </p:nvSpPr>
        <p:spPr>
          <a:xfrm>
            <a:off x="9610617" y="3786391"/>
            <a:ext cx="2102177" cy="1938992"/>
          </a:xfrm>
          <a:prstGeom prst="rect">
            <a:avLst/>
          </a:prstGeom>
          <a:noFill/>
        </p:spPr>
        <p:txBody>
          <a:bodyPr wrap="square" rtlCol="0">
            <a:spAutoFit/>
          </a:bodyPr>
          <a:lstStyle/>
          <a:p>
            <a:r>
              <a:rPr lang="en-US" sz="2000" b="1" dirty="0"/>
              <a:t>Funding Source:</a:t>
            </a:r>
          </a:p>
          <a:p>
            <a:pPr marL="109538" indent="-109538">
              <a:buFont typeface="Arial" panose="020B0604020202020204" pitchFamily="34" charset="0"/>
              <a:buChar char="•"/>
            </a:pPr>
            <a:r>
              <a:rPr lang="en-US" sz="2000" dirty="0"/>
              <a:t>Federal &amp; Private</a:t>
            </a:r>
          </a:p>
          <a:p>
            <a:pPr marL="109538" indent="-109538">
              <a:buFont typeface="Arial" panose="020B0604020202020204" pitchFamily="34" charset="0"/>
              <a:buChar char="•"/>
            </a:pPr>
            <a:endParaRPr lang="en-US" sz="2000" dirty="0"/>
          </a:p>
          <a:p>
            <a:r>
              <a:rPr lang="en-US" sz="2000" b="1" dirty="0"/>
              <a:t>Details:</a:t>
            </a:r>
          </a:p>
          <a:p>
            <a:pPr marL="109538" indent="-109538">
              <a:buFont typeface="Arial" panose="020B0604020202020204" pitchFamily="34" charset="0"/>
              <a:buChar char="•"/>
            </a:pPr>
            <a:r>
              <a:rPr lang="en-US" sz="2000" dirty="0"/>
              <a:t>Must be repaid with interest</a:t>
            </a:r>
          </a:p>
        </p:txBody>
      </p:sp>
    </p:spTree>
    <p:extLst>
      <p:ext uri="{BB962C8B-B14F-4D97-AF65-F5344CB8AC3E}">
        <p14:creationId xmlns:p14="http://schemas.microsoft.com/office/powerpoint/2010/main" val="39829221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Notebook and laptop on desk">
            <a:extLst>
              <a:ext uri="{FF2B5EF4-FFF2-40B4-BE49-F238E27FC236}">
                <a16:creationId xmlns:a16="http://schemas.microsoft.com/office/drawing/2014/main" id="{8C22F46C-6017-A085-AED5-04420881EB1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3171" y="0"/>
            <a:ext cx="12205171" cy="4579401"/>
          </a:xfrm>
          <a:prstGeom prst="rect">
            <a:avLst/>
          </a:prstGeom>
        </p:spPr>
      </p:pic>
      <p:sp>
        <p:nvSpPr>
          <p:cNvPr id="2" name="Rectangle 1">
            <a:extLst>
              <a:ext uri="{FF2B5EF4-FFF2-40B4-BE49-F238E27FC236}">
                <a16:creationId xmlns:a16="http://schemas.microsoft.com/office/drawing/2014/main" id="{E1150EE3-6020-1240-A67C-43F47B6CC5DE}"/>
              </a:ext>
            </a:extLst>
          </p:cNvPr>
          <p:cNvSpPr/>
          <p:nvPr/>
        </p:nvSpPr>
        <p:spPr>
          <a:xfrm>
            <a:off x="0" y="3429000"/>
            <a:ext cx="12192000" cy="892627"/>
          </a:xfrm>
          <a:prstGeom prst="rect">
            <a:avLst/>
          </a:prstGeom>
          <a:solidFill>
            <a:schemeClr val="accent1">
              <a:alpha val="79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DAEE69C-1C7F-7039-63D5-80ED96ADF078}"/>
              </a:ext>
            </a:extLst>
          </p:cNvPr>
          <p:cNvSpPr txBox="1"/>
          <p:nvPr/>
        </p:nvSpPr>
        <p:spPr>
          <a:xfrm>
            <a:off x="457201" y="3490592"/>
            <a:ext cx="4865914" cy="769441"/>
          </a:xfrm>
          <a:prstGeom prst="rect">
            <a:avLst/>
          </a:prstGeom>
          <a:noFill/>
        </p:spPr>
        <p:txBody>
          <a:bodyPr wrap="square" rtlCol="0">
            <a:spAutoFit/>
          </a:bodyPr>
          <a:lstStyle/>
          <a:p>
            <a:r>
              <a:rPr lang="en-US" sz="4400" b="1" dirty="0">
                <a:solidFill>
                  <a:schemeClr val="bg1"/>
                </a:solidFill>
              </a:rPr>
              <a:t>Blank Slides</a:t>
            </a:r>
          </a:p>
        </p:txBody>
      </p:sp>
      <p:sp>
        <p:nvSpPr>
          <p:cNvPr id="11" name="TextBox 10">
            <a:extLst>
              <a:ext uri="{FF2B5EF4-FFF2-40B4-BE49-F238E27FC236}">
                <a16:creationId xmlns:a16="http://schemas.microsoft.com/office/drawing/2014/main" id="{BAA8F53A-2A13-00C7-C9D4-01A6E1A77923}"/>
              </a:ext>
            </a:extLst>
          </p:cNvPr>
          <p:cNvSpPr txBox="1"/>
          <p:nvPr/>
        </p:nvSpPr>
        <p:spPr>
          <a:xfrm>
            <a:off x="0" y="4748403"/>
            <a:ext cx="3044952" cy="461665"/>
          </a:xfrm>
          <a:prstGeom prst="rect">
            <a:avLst/>
          </a:prstGeom>
          <a:noFill/>
          <a:ln>
            <a:noFill/>
          </a:ln>
        </p:spPr>
        <p:txBody>
          <a:bodyPr wrap="square" rtlCol="0">
            <a:spAutoFit/>
          </a:bodyPr>
          <a:lstStyle/>
          <a:p>
            <a:pPr algn="ctr"/>
            <a:r>
              <a:rPr lang="en-US" sz="2400" b="1" dirty="0"/>
              <a:t>You Can</a:t>
            </a:r>
          </a:p>
        </p:txBody>
      </p:sp>
      <p:sp>
        <p:nvSpPr>
          <p:cNvPr id="12" name="TextBox 11">
            <a:extLst>
              <a:ext uri="{FF2B5EF4-FFF2-40B4-BE49-F238E27FC236}">
                <a16:creationId xmlns:a16="http://schemas.microsoft.com/office/drawing/2014/main" id="{E8EF7704-7DBE-F89E-249E-DC895B9F45D3}"/>
              </a:ext>
            </a:extLst>
          </p:cNvPr>
          <p:cNvSpPr txBox="1"/>
          <p:nvPr/>
        </p:nvSpPr>
        <p:spPr>
          <a:xfrm>
            <a:off x="4566938" y="4748401"/>
            <a:ext cx="3044952" cy="461665"/>
          </a:xfrm>
          <a:prstGeom prst="rect">
            <a:avLst/>
          </a:prstGeom>
          <a:noFill/>
          <a:ln>
            <a:noFill/>
          </a:ln>
        </p:spPr>
        <p:txBody>
          <a:bodyPr wrap="square" rtlCol="0">
            <a:spAutoFit/>
          </a:bodyPr>
          <a:lstStyle/>
          <a:p>
            <a:pPr algn="ctr"/>
            <a:r>
              <a:rPr lang="en-US" sz="2400" b="1" dirty="0"/>
              <a:t>Use to Add </a:t>
            </a:r>
          </a:p>
        </p:txBody>
      </p:sp>
      <p:sp>
        <p:nvSpPr>
          <p:cNvPr id="3" name="TextBox 2">
            <a:extLst>
              <a:ext uri="{FF2B5EF4-FFF2-40B4-BE49-F238E27FC236}">
                <a16:creationId xmlns:a16="http://schemas.microsoft.com/office/drawing/2014/main" id="{22255660-92CE-A9AB-EE0C-C06273DFCDE9}"/>
              </a:ext>
            </a:extLst>
          </p:cNvPr>
          <p:cNvSpPr txBox="1"/>
          <p:nvPr/>
        </p:nvSpPr>
        <p:spPr>
          <a:xfrm>
            <a:off x="9134856" y="4748401"/>
            <a:ext cx="3044952" cy="461665"/>
          </a:xfrm>
          <a:prstGeom prst="rect">
            <a:avLst/>
          </a:prstGeom>
          <a:noFill/>
          <a:ln>
            <a:noFill/>
          </a:ln>
        </p:spPr>
        <p:txBody>
          <a:bodyPr wrap="square" rtlCol="0">
            <a:spAutoFit/>
          </a:bodyPr>
          <a:lstStyle/>
          <a:p>
            <a:pPr algn="ctr"/>
            <a:r>
              <a:rPr lang="en-US" sz="2400" b="1" dirty="0"/>
              <a:t>New Content</a:t>
            </a:r>
          </a:p>
        </p:txBody>
      </p:sp>
    </p:spTree>
    <p:extLst>
      <p:ext uri="{BB962C8B-B14F-4D97-AF65-F5344CB8AC3E}">
        <p14:creationId xmlns:p14="http://schemas.microsoft.com/office/powerpoint/2010/main" val="24662374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2392D6F-AEBF-444A-8627-FDC88BBB9093}"/>
              </a:ext>
            </a:extLst>
          </p:cNvPr>
          <p:cNvGrpSpPr/>
          <p:nvPr/>
        </p:nvGrpSpPr>
        <p:grpSpPr>
          <a:xfrm>
            <a:off x="413908" y="347472"/>
            <a:ext cx="8676304" cy="935309"/>
            <a:chOff x="838200" y="339436"/>
            <a:chExt cx="5771879" cy="935309"/>
          </a:xfrm>
        </p:grpSpPr>
        <p:sp>
          <p:nvSpPr>
            <p:cNvPr id="3" name="TextBox 2">
              <a:extLst>
                <a:ext uri="{FF2B5EF4-FFF2-40B4-BE49-F238E27FC236}">
                  <a16:creationId xmlns:a16="http://schemas.microsoft.com/office/drawing/2014/main" id="{BB5ACBE2-5275-4E76-969C-E686F22EE534}"/>
                </a:ext>
              </a:extLst>
            </p:cNvPr>
            <p:cNvSpPr txBox="1"/>
            <p:nvPr/>
          </p:nvSpPr>
          <p:spPr>
            <a:xfrm>
              <a:off x="838200" y="339436"/>
              <a:ext cx="399703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chemeClr val="accent4"/>
                  </a:solidFill>
                  <a:latin typeface="Arial" panose="020B0604020202020204" pitchFamily="34" charset="0"/>
                  <a:cs typeface="Arial" panose="020B0604020202020204" pitchFamily="34" charset="0"/>
                </a:rPr>
                <a:t>5 point</a:t>
              </a:r>
              <a:endParaRPr kumimoji="0" lang="en-US" sz="2000" b="0" i="0" u="none" strike="noStrike" kern="1200" cap="none" spc="0" normalizeH="0" baseline="0" noProof="0" dirty="0">
                <a:ln>
                  <a:noFill/>
                </a:ln>
                <a:solidFill>
                  <a:schemeClr val="accent4"/>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62B1E669-A629-4C29-A764-032620EE287B}"/>
                </a:ext>
              </a:extLst>
            </p:cNvPr>
            <p:cNvSpPr txBox="1"/>
            <p:nvPr/>
          </p:nvSpPr>
          <p:spPr>
            <a:xfrm>
              <a:off x="838200" y="566859"/>
              <a:ext cx="577187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Circle </a:t>
              </a:r>
              <a:r>
                <a:rPr kumimoji="0" lang="en-US" sz="40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Graphic</a:t>
              </a:r>
              <a:endParaRPr kumimoji="0" lang="en-US" sz="50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p:txBody>
        </p:sp>
      </p:grpSp>
      <p:grpSp>
        <p:nvGrpSpPr>
          <p:cNvPr id="14" name="Group 13">
            <a:extLst>
              <a:ext uri="{FF2B5EF4-FFF2-40B4-BE49-F238E27FC236}">
                <a16:creationId xmlns:a16="http://schemas.microsoft.com/office/drawing/2014/main" id="{BC949260-EAE1-47D4-836C-3D8BCF3277C0}"/>
              </a:ext>
            </a:extLst>
          </p:cNvPr>
          <p:cNvGrpSpPr/>
          <p:nvPr/>
        </p:nvGrpSpPr>
        <p:grpSpPr>
          <a:xfrm>
            <a:off x="4998720" y="2331720"/>
            <a:ext cx="2194560" cy="2194560"/>
            <a:chOff x="4998720" y="2331720"/>
            <a:chExt cx="2194560" cy="2194560"/>
          </a:xfrm>
          <a:effectLst>
            <a:outerShdw blurRad="50800" dist="38100" dir="2700000" algn="tl" rotWithShape="0">
              <a:prstClr val="black">
                <a:alpha val="40000"/>
              </a:prstClr>
            </a:outerShdw>
          </a:effectLst>
        </p:grpSpPr>
        <p:pic>
          <p:nvPicPr>
            <p:cNvPr id="8" name="Picture 7" descr="Lots of googly eyes on yellow background">
              <a:extLst>
                <a:ext uri="{FF2B5EF4-FFF2-40B4-BE49-F238E27FC236}">
                  <a16:creationId xmlns:a16="http://schemas.microsoft.com/office/drawing/2014/main" id="{A884C922-CA8C-4ED0-83BC-4FFC0F91DB4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227320" y="2560320"/>
              <a:ext cx="1737360" cy="1737360"/>
            </a:xfrm>
            <a:prstGeom prst="ellipse">
              <a:avLst/>
            </a:prstGeom>
          </p:spPr>
        </p:pic>
        <p:sp>
          <p:nvSpPr>
            <p:cNvPr id="9" name="Arc 8">
              <a:extLst>
                <a:ext uri="{FF2B5EF4-FFF2-40B4-BE49-F238E27FC236}">
                  <a16:creationId xmlns:a16="http://schemas.microsoft.com/office/drawing/2014/main" id="{97AF05D8-8F8F-47FD-8268-EBB2063F08F7}"/>
                </a:ext>
              </a:extLst>
            </p:cNvPr>
            <p:cNvSpPr/>
            <p:nvPr/>
          </p:nvSpPr>
          <p:spPr>
            <a:xfrm>
              <a:off x="4998720" y="2331720"/>
              <a:ext cx="2194560" cy="2194560"/>
            </a:xfrm>
            <a:prstGeom prst="arc">
              <a:avLst>
                <a:gd name="adj1" fmla="val 18404534"/>
                <a:gd name="adj2" fmla="val 14005741"/>
              </a:avLst>
            </a:prstGeom>
            <a:ln w="3810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 name="Oval 5">
            <a:extLst>
              <a:ext uri="{FF2B5EF4-FFF2-40B4-BE49-F238E27FC236}">
                <a16:creationId xmlns:a16="http://schemas.microsoft.com/office/drawing/2014/main" id="{3D7D9EC9-7AA8-4248-A996-A42CBA7F5E27}"/>
              </a:ext>
            </a:extLst>
          </p:cNvPr>
          <p:cNvSpPr/>
          <p:nvPr/>
        </p:nvSpPr>
        <p:spPr>
          <a:xfrm>
            <a:off x="4495800" y="2560320"/>
            <a:ext cx="731520" cy="731520"/>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4EB9D2E3-BDF0-4A5A-819A-BA3CD6D450C5}"/>
              </a:ext>
            </a:extLst>
          </p:cNvPr>
          <p:cNvSpPr/>
          <p:nvPr/>
        </p:nvSpPr>
        <p:spPr>
          <a:xfrm>
            <a:off x="5730240" y="4456460"/>
            <a:ext cx="731520" cy="731520"/>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0FD15916-AC18-4FFA-9835-61B331074F81}"/>
              </a:ext>
            </a:extLst>
          </p:cNvPr>
          <p:cNvSpPr/>
          <p:nvPr/>
        </p:nvSpPr>
        <p:spPr>
          <a:xfrm>
            <a:off x="6964680" y="2567940"/>
            <a:ext cx="731520" cy="731520"/>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05B31920-6E69-4673-BC41-1226A0B04A63}"/>
              </a:ext>
            </a:extLst>
          </p:cNvPr>
          <p:cNvSpPr/>
          <p:nvPr/>
        </p:nvSpPr>
        <p:spPr>
          <a:xfrm>
            <a:off x="4548963" y="3703320"/>
            <a:ext cx="731520" cy="731520"/>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192993E5-14D1-48F2-913D-C6878C1CBA0E}"/>
              </a:ext>
            </a:extLst>
          </p:cNvPr>
          <p:cNvSpPr/>
          <p:nvPr/>
        </p:nvSpPr>
        <p:spPr>
          <a:xfrm>
            <a:off x="6923390" y="3748574"/>
            <a:ext cx="731520" cy="731520"/>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400AF9E8-FBDC-49FC-833F-7ADB5DAFC03D}"/>
              </a:ext>
            </a:extLst>
          </p:cNvPr>
          <p:cNvSpPr txBox="1"/>
          <p:nvPr/>
        </p:nvSpPr>
        <p:spPr>
          <a:xfrm>
            <a:off x="950728" y="2560320"/>
            <a:ext cx="3430772"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Calibri size 20 pt min.</a:t>
            </a:r>
            <a:endParaRPr kumimoji="0" lang="en-US" sz="2000" b="1" i="0" u="none" strike="noStrike" kern="1200" cap="none" spc="0" normalizeH="0" baseline="0" noProof="0" dirty="0">
              <a:ln>
                <a:noFill/>
              </a:ln>
              <a:solidFill>
                <a:srgbClr val="E57200"/>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C2B0F052-9FCA-483C-9A29-4D39BF9A5C80}"/>
              </a:ext>
            </a:extLst>
          </p:cNvPr>
          <p:cNvSpPr txBox="1"/>
          <p:nvPr/>
        </p:nvSpPr>
        <p:spPr>
          <a:xfrm>
            <a:off x="976424" y="3748574"/>
            <a:ext cx="3430772" cy="70788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Use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Bold and or </a:t>
            </a:r>
            <a:r>
              <a:rPr kumimoji="0" lang="en-US" sz="2000" b="1" i="0" u="none" strike="noStrike" kern="1200" cap="none" spc="0" normalizeH="0" baseline="0" noProof="0" dirty="0">
                <a:ln>
                  <a:noFill/>
                </a:ln>
                <a:solidFill>
                  <a:schemeClr val="accent4"/>
                </a:solidFill>
                <a:effectLst/>
                <a:uLnTx/>
                <a:uFillTx/>
                <a:latin typeface="Calibri" panose="020F0502020204030204"/>
                <a:ea typeface="+mn-ea"/>
                <a:cs typeface="+mn-cs"/>
              </a:rPr>
              <a:t>Color</a:t>
            </a:r>
            <a:r>
              <a:rPr kumimoji="0" lang="en-US" sz="2000" i="0" u="none" strike="noStrike" kern="1200" cap="none" spc="0" normalizeH="0" baseline="0" noProof="0" dirty="0">
                <a:ln>
                  <a:noFill/>
                </a:ln>
                <a:effectLst/>
                <a:uLnTx/>
                <a:uFillTx/>
                <a:latin typeface="Calibri" panose="020F0502020204030204"/>
                <a:ea typeface="+mn-ea"/>
                <a:cs typeface="+mn-cs"/>
              </a:rPr>
              <a:t> to highlight text</a:t>
            </a:r>
            <a:endParaRPr kumimoji="0" lang="en-US" sz="2000" b="1" i="0" u="none" strike="noStrike" kern="1200" cap="none" spc="0" normalizeH="0" baseline="0" noProof="0" dirty="0">
              <a:ln>
                <a:noFill/>
              </a:ln>
              <a:solidFill>
                <a:srgbClr val="E57200"/>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FD8BC8F2-2C01-4851-A37B-35CDB369B1A1}"/>
              </a:ext>
            </a:extLst>
          </p:cNvPr>
          <p:cNvSpPr txBox="1"/>
          <p:nvPr/>
        </p:nvSpPr>
        <p:spPr>
          <a:xfrm>
            <a:off x="4380614" y="5383917"/>
            <a:ext cx="343077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Try and center text box to center of circle</a:t>
            </a:r>
            <a:endParaRPr kumimoji="0" lang="en-US" sz="2000" b="1" i="0" u="none" strike="noStrike" kern="1200" cap="none" spc="0" normalizeH="0" baseline="0" noProof="0" dirty="0">
              <a:ln>
                <a:noFill/>
              </a:ln>
              <a:solidFill>
                <a:srgbClr val="E57200"/>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B505D7E9-EB86-4A16-A0F3-9D8ECE7D027F}"/>
              </a:ext>
            </a:extLst>
          </p:cNvPr>
          <p:cNvSpPr txBox="1"/>
          <p:nvPr/>
        </p:nvSpPr>
        <p:spPr>
          <a:xfrm>
            <a:off x="7811386" y="3772208"/>
            <a:ext cx="343077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chemeClr val="tx1">
                    <a:lumMod val="95000"/>
                    <a:lumOff val="5000"/>
                  </a:schemeClr>
                </a:solidFill>
                <a:latin typeface="Calibri" panose="020F0502020204030204"/>
              </a:rPr>
              <a:t>Replace center graphic with different image</a:t>
            </a:r>
            <a:endParaRPr kumimoji="0" lang="en-US" sz="2000" i="0" u="none" strike="noStrike" kern="1200" cap="none" spc="0" normalizeH="0" baseline="0" noProof="0" dirty="0">
              <a:ln>
                <a:noFill/>
              </a:ln>
              <a:solidFill>
                <a:schemeClr val="tx1">
                  <a:lumMod val="95000"/>
                  <a:lumOff val="5000"/>
                </a:schemeClr>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3B627001-9DF0-4519-88F8-5F158C432C42}"/>
              </a:ext>
            </a:extLst>
          </p:cNvPr>
          <p:cNvSpPr txBox="1"/>
          <p:nvPr/>
        </p:nvSpPr>
        <p:spPr>
          <a:xfrm>
            <a:off x="7811386" y="2413337"/>
            <a:ext cx="343077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schemeClr val="tx1">
                    <a:lumMod val="95000"/>
                    <a:lumOff val="5000"/>
                  </a:schemeClr>
                </a:solidFill>
                <a:effectLst/>
                <a:uLnTx/>
                <a:uFillTx/>
                <a:latin typeface="Calibri" panose="020F0502020204030204"/>
                <a:ea typeface="+mn-ea"/>
                <a:cs typeface="+mn-cs"/>
              </a:rPr>
              <a:t>Best for showing steps in a process </a:t>
            </a:r>
          </a:p>
        </p:txBody>
      </p:sp>
      <p:sp>
        <p:nvSpPr>
          <p:cNvPr id="20" name="TextBox 19">
            <a:extLst>
              <a:ext uri="{FF2B5EF4-FFF2-40B4-BE49-F238E27FC236}">
                <a16:creationId xmlns:a16="http://schemas.microsoft.com/office/drawing/2014/main" id="{98A84130-3C01-4AA4-A4BA-357D378B26DB}"/>
              </a:ext>
            </a:extLst>
          </p:cNvPr>
          <p:cNvSpPr txBox="1"/>
          <p:nvPr/>
        </p:nvSpPr>
        <p:spPr>
          <a:xfrm>
            <a:off x="1417537" y="1502735"/>
            <a:ext cx="976791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Title- Arial Black, Minimum size 24pt</a:t>
            </a:r>
          </a:p>
        </p:txBody>
      </p:sp>
    </p:spTree>
    <p:extLst>
      <p:ext uri="{BB962C8B-B14F-4D97-AF65-F5344CB8AC3E}">
        <p14:creationId xmlns:p14="http://schemas.microsoft.com/office/powerpoint/2010/main" val="40747666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alpha val="72000"/>
          </a:schemeClr>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997E633-070B-4EBE-8AB0-A1DC36EBB480}"/>
              </a:ext>
            </a:extLst>
          </p:cNvPr>
          <p:cNvGrpSpPr/>
          <p:nvPr/>
        </p:nvGrpSpPr>
        <p:grpSpPr>
          <a:xfrm>
            <a:off x="413908" y="347472"/>
            <a:ext cx="8676304" cy="935309"/>
            <a:chOff x="838200" y="339436"/>
            <a:chExt cx="5771879" cy="935309"/>
          </a:xfrm>
        </p:grpSpPr>
        <p:sp>
          <p:nvSpPr>
            <p:cNvPr id="3" name="TextBox 2">
              <a:extLst>
                <a:ext uri="{FF2B5EF4-FFF2-40B4-BE49-F238E27FC236}">
                  <a16:creationId xmlns:a16="http://schemas.microsoft.com/office/drawing/2014/main" id="{B18DB17A-30B7-4CDC-872A-6F15BC5B66CE}"/>
                </a:ext>
              </a:extLst>
            </p:cNvPr>
            <p:cNvSpPr txBox="1"/>
            <p:nvPr/>
          </p:nvSpPr>
          <p:spPr>
            <a:xfrm>
              <a:off x="838200" y="339436"/>
              <a:ext cx="399703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4"/>
                  </a:solidFill>
                  <a:effectLst/>
                  <a:uLnTx/>
                  <a:uFillTx/>
                  <a:latin typeface="Arial" panose="020B0604020202020204" pitchFamily="34" charset="0"/>
                  <a:ea typeface="+mn-ea"/>
                  <a:cs typeface="Arial" panose="020B0604020202020204" pitchFamily="34" charset="0"/>
                </a:rPr>
                <a:t>8 Square</a:t>
              </a:r>
            </a:p>
          </p:txBody>
        </p:sp>
        <p:sp>
          <p:nvSpPr>
            <p:cNvPr id="4" name="TextBox 3">
              <a:extLst>
                <a:ext uri="{FF2B5EF4-FFF2-40B4-BE49-F238E27FC236}">
                  <a16:creationId xmlns:a16="http://schemas.microsoft.com/office/drawing/2014/main" id="{539B344B-5D53-407F-AA34-5BACEDD95EB8}"/>
                </a:ext>
              </a:extLst>
            </p:cNvPr>
            <p:cNvSpPr txBox="1"/>
            <p:nvPr/>
          </p:nvSpPr>
          <p:spPr>
            <a:xfrm>
              <a:off x="838200" y="566859"/>
              <a:ext cx="577187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a:solidFill>
                    <a:prstClr val="black"/>
                  </a:solidFill>
                  <a:latin typeface="Arial Black" panose="020B0A04020102020204" pitchFamily="34" charset="0"/>
                </a:rPr>
                <a:t>Picture </a:t>
              </a:r>
              <a:r>
                <a:rPr kumimoji="0" lang="en-US" sz="40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and Box Text</a:t>
              </a:r>
              <a:endParaRPr kumimoji="0" lang="en-US" sz="50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p:txBody>
        </p:sp>
      </p:grpSp>
      <p:grpSp>
        <p:nvGrpSpPr>
          <p:cNvPr id="25" name="Group 24">
            <a:extLst>
              <a:ext uri="{FF2B5EF4-FFF2-40B4-BE49-F238E27FC236}">
                <a16:creationId xmlns:a16="http://schemas.microsoft.com/office/drawing/2014/main" id="{D1F8C25E-0148-4738-A441-4AD4E4FBEC0D}"/>
              </a:ext>
            </a:extLst>
          </p:cNvPr>
          <p:cNvGrpSpPr/>
          <p:nvPr/>
        </p:nvGrpSpPr>
        <p:grpSpPr>
          <a:xfrm>
            <a:off x="865778" y="1381378"/>
            <a:ext cx="4660317" cy="4549093"/>
            <a:chOff x="553890" y="1381378"/>
            <a:chExt cx="4660317" cy="4549093"/>
          </a:xfrm>
        </p:grpSpPr>
        <p:pic>
          <p:nvPicPr>
            <p:cNvPr id="6" name="Picture 5" descr="High school teacher calling on student in classroom">
              <a:extLst>
                <a:ext uri="{FF2B5EF4-FFF2-40B4-BE49-F238E27FC236}">
                  <a16:creationId xmlns:a16="http://schemas.microsoft.com/office/drawing/2014/main" id="{2CEC8F14-C8E9-44EA-B719-02DA8B5803D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53890" y="1381378"/>
              <a:ext cx="2194560" cy="2194560"/>
            </a:xfrm>
            <a:prstGeom prst="rect">
              <a:avLst/>
            </a:prstGeom>
            <a:effectLst>
              <a:outerShdw blurRad="50800" dist="38100" dir="2700000" algn="tl" rotWithShape="0">
                <a:prstClr val="black">
                  <a:alpha val="40000"/>
                </a:prstClr>
              </a:outerShdw>
            </a:effectLst>
          </p:spPr>
        </p:pic>
        <p:pic>
          <p:nvPicPr>
            <p:cNvPr id="10" name="Picture 9" descr="Old woman at home">
              <a:extLst>
                <a:ext uri="{FF2B5EF4-FFF2-40B4-BE49-F238E27FC236}">
                  <a16:creationId xmlns:a16="http://schemas.microsoft.com/office/drawing/2014/main" id="{6AB84DAF-05AD-475E-BB0A-5EA038C2333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53890" y="3735911"/>
              <a:ext cx="2194560" cy="2194560"/>
            </a:xfrm>
            <a:prstGeom prst="rect">
              <a:avLst/>
            </a:prstGeom>
            <a:effectLst>
              <a:outerShdw blurRad="50800" dist="38100" dir="2700000" algn="tl" rotWithShape="0">
                <a:prstClr val="black">
                  <a:alpha val="40000"/>
                </a:prstClr>
              </a:outerShdw>
            </a:effectLst>
          </p:spPr>
        </p:pic>
        <p:sp>
          <p:nvSpPr>
            <p:cNvPr id="12" name="TextBox 11">
              <a:extLst>
                <a:ext uri="{FF2B5EF4-FFF2-40B4-BE49-F238E27FC236}">
                  <a16:creationId xmlns:a16="http://schemas.microsoft.com/office/drawing/2014/main" id="{0517D6BB-A10F-4CFF-AE73-0CECDFA81206}"/>
                </a:ext>
              </a:extLst>
            </p:cNvPr>
            <p:cNvSpPr txBox="1"/>
            <p:nvPr/>
          </p:nvSpPr>
          <p:spPr>
            <a:xfrm>
              <a:off x="553890" y="3175828"/>
              <a:ext cx="2194560" cy="400110"/>
            </a:xfrm>
            <a:prstGeom prst="rect">
              <a:avLst/>
            </a:prstGeom>
            <a:solidFill>
              <a:schemeClr val="bg1">
                <a:alpha val="88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Text </a:t>
              </a:r>
            </a:p>
          </p:txBody>
        </p:sp>
        <p:grpSp>
          <p:nvGrpSpPr>
            <p:cNvPr id="15" name="Group 14">
              <a:extLst>
                <a:ext uri="{FF2B5EF4-FFF2-40B4-BE49-F238E27FC236}">
                  <a16:creationId xmlns:a16="http://schemas.microsoft.com/office/drawing/2014/main" id="{627D34E0-3F99-428F-82C5-B5D2BEF6CAC9}"/>
                </a:ext>
              </a:extLst>
            </p:cNvPr>
            <p:cNvGrpSpPr/>
            <p:nvPr/>
          </p:nvGrpSpPr>
          <p:grpSpPr>
            <a:xfrm>
              <a:off x="2889835" y="1381378"/>
              <a:ext cx="2194560" cy="2194560"/>
              <a:chOff x="2889835" y="1381378"/>
              <a:chExt cx="2194560" cy="2194560"/>
            </a:xfrm>
            <a:effectLst>
              <a:outerShdw blurRad="50800" dist="38100" dir="2700000" algn="tl" rotWithShape="0">
                <a:prstClr val="black">
                  <a:alpha val="40000"/>
                </a:prstClr>
              </a:outerShdw>
            </a:effectLst>
          </p:grpSpPr>
          <p:pic>
            <p:nvPicPr>
              <p:cNvPr id="8" name="Picture 7" descr="People working on computers">
                <a:extLst>
                  <a:ext uri="{FF2B5EF4-FFF2-40B4-BE49-F238E27FC236}">
                    <a16:creationId xmlns:a16="http://schemas.microsoft.com/office/drawing/2014/main" id="{7F6AD00F-6877-420E-844B-BE38D7A6B87D}"/>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90"/>
              <a:stretch/>
            </p:blipFill>
            <p:spPr>
              <a:xfrm>
                <a:off x="2889835" y="1381378"/>
                <a:ext cx="2194560" cy="2194560"/>
              </a:xfrm>
              <a:prstGeom prst="rect">
                <a:avLst/>
              </a:prstGeom>
              <a:effectLst/>
            </p:spPr>
          </p:pic>
          <p:sp>
            <p:nvSpPr>
              <p:cNvPr id="13" name="TextBox 12">
                <a:extLst>
                  <a:ext uri="{FF2B5EF4-FFF2-40B4-BE49-F238E27FC236}">
                    <a16:creationId xmlns:a16="http://schemas.microsoft.com/office/drawing/2014/main" id="{C7A180F3-1570-4039-AF69-6FD013CDB629}"/>
                  </a:ext>
                </a:extLst>
              </p:cNvPr>
              <p:cNvSpPr txBox="1"/>
              <p:nvPr/>
            </p:nvSpPr>
            <p:spPr>
              <a:xfrm>
                <a:off x="2889835" y="3175828"/>
                <a:ext cx="2194560" cy="400110"/>
              </a:xfrm>
              <a:prstGeom prst="rect">
                <a:avLst/>
              </a:prstGeom>
              <a:solidFill>
                <a:schemeClr val="bg1">
                  <a:alpha val="88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Calibri 20pt Bold</a:t>
                </a:r>
              </a:p>
            </p:txBody>
          </p:sp>
        </p:grpSp>
        <p:sp>
          <p:nvSpPr>
            <p:cNvPr id="14" name="TextBox 13">
              <a:extLst>
                <a:ext uri="{FF2B5EF4-FFF2-40B4-BE49-F238E27FC236}">
                  <a16:creationId xmlns:a16="http://schemas.microsoft.com/office/drawing/2014/main" id="{7CFFA027-DCF2-46C1-AB4F-E13F07033B52}"/>
                </a:ext>
              </a:extLst>
            </p:cNvPr>
            <p:cNvSpPr txBox="1"/>
            <p:nvPr/>
          </p:nvSpPr>
          <p:spPr>
            <a:xfrm>
              <a:off x="553890" y="5530361"/>
              <a:ext cx="2194560" cy="400110"/>
            </a:xfrm>
            <a:prstGeom prst="rect">
              <a:avLst/>
            </a:prstGeom>
            <a:solidFill>
              <a:schemeClr val="bg1">
                <a:alpha val="88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Change Picture</a:t>
              </a:r>
            </a:p>
          </p:txBody>
        </p:sp>
        <p:sp>
          <p:nvSpPr>
            <p:cNvPr id="16" name="Arrow: Right 15">
              <a:extLst>
                <a:ext uri="{FF2B5EF4-FFF2-40B4-BE49-F238E27FC236}">
                  <a16:creationId xmlns:a16="http://schemas.microsoft.com/office/drawing/2014/main" id="{01CD427A-B101-4253-B349-DEB81B2B14C2}"/>
                </a:ext>
              </a:extLst>
            </p:cNvPr>
            <p:cNvSpPr/>
            <p:nvPr/>
          </p:nvSpPr>
          <p:spPr>
            <a:xfrm>
              <a:off x="3019647" y="4437541"/>
              <a:ext cx="2064748" cy="791300"/>
            </a:xfrm>
            <a:prstGeom prst="rightArrow">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EFAD1E5A-BE25-43EA-9C3C-ABDCFECDDC6F}"/>
                </a:ext>
              </a:extLst>
            </p:cNvPr>
            <p:cNvSpPr txBox="1"/>
            <p:nvPr/>
          </p:nvSpPr>
          <p:spPr>
            <a:xfrm>
              <a:off x="3019647" y="4174346"/>
              <a:ext cx="21945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a:rPr>
                <a:t>Calibri 20</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2F60F54E-C255-454E-AC23-55DA6D365D65}"/>
                </a:ext>
              </a:extLst>
            </p:cNvPr>
            <p:cNvSpPr txBox="1"/>
            <p:nvPr/>
          </p:nvSpPr>
          <p:spPr>
            <a:xfrm>
              <a:off x="3019647" y="5028786"/>
              <a:ext cx="21945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a:rPr>
                <a:t>Calibri 20</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24" name="Group 23">
            <a:extLst>
              <a:ext uri="{FF2B5EF4-FFF2-40B4-BE49-F238E27FC236}">
                <a16:creationId xmlns:a16="http://schemas.microsoft.com/office/drawing/2014/main" id="{1D9DBF81-4041-48E6-A1DD-8594C126B7E6}"/>
              </a:ext>
            </a:extLst>
          </p:cNvPr>
          <p:cNvGrpSpPr/>
          <p:nvPr/>
        </p:nvGrpSpPr>
        <p:grpSpPr>
          <a:xfrm>
            <a:off x="6344093" y="1381378"/>
            <a:ext cx="4551538" cy="4549093"/>
            <a:chOff x="6344093" y="1381378"/>
            <a:chExt cx="4551538" cy="4549093"/>
          </a:xfrm>
        </p:grpSpPr>
        <p:sp>
          <p:nvSpPr>
            <p:cNvPr id="19" name="Rectangle 18">
              <a:extLst>
                <a:ext uri="{FF2B5EF4-FFF2-40B4-BE49-F238E27FC236}">
                  <a16:creationId xmlns:a16="http://schemas.microsoft.com/office/drawing/2014/main" id="{DD1BDDAA-2D8C-485D-867A-AD04BC6FE11D}"/>
                </a:ext>
              </a:extLst>
            </p:cNvPr>
            <p:cNvSpPr/>
            <p:nvPr/>
          </p:nvSpPr>
          <p:spPr>
            <a:xfrm>
              <a:off x="6344093" y="1381378"/>
              <a:ext cx="2194560" cy="2194560"/>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Arial Black 24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Calibri 20</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083F6D8B-4FBA-4C01-8441-589B0F0D1900}"/>
                </a:ext>
              </a:extLst>
            </p:cNvPr>
            <p:cNvSpPr/>
            <p:nvPr/>
          </p:nvSpPr>
          <p:spPr>
            <a:xfrm>
              <a:off x="8701071" y="1381378"/>
              <a:ext cx="2194560" cy="2194560"/>
            </a:xfrm>
            <a:prstGeom prst="rect">
              <a:avLst/>
            </a:prstGeom>
            <a:solidFill>
              <a:schemeClr val="accent1">
                <a:lumMod val="9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Arial Black 22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Calibri 20</a:t>
              </a:r>
            </a:p>
          </p:txBody>
        </p:sp>
        <p:sp>
          <p:nvSpPr>
            <p:cNvPr id="22" name="Rectangle 21">
              <a:extLst>
                <a:ext uri="{FF2B5EF4-FFF2-40B4-BE49-F238E27FC236}">
                  <a16:creationId xmlns:a16="http://schemas.microsoft.com/office/drawing/2014/main" id="{1E8C7D57-DEE8-4D04-BAD8-EC5443946316}"/>
                </a:ext>
              </a:extLst>
            </p:cNvPr>
            <p:cNvSpPr/>
            <p:nvPr/>
          </p:nvSpPr>
          <p:spPr>
            <a:xfrm>
              <a:off x="6344093" y="3735911"/>
              <a:ext cx="2194560" cy="2194560"/>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Arial Black 24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Calibri 20</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31A88703-DCAD-40BD-93ED-3D19C53EEBDE}"/>
                </a:ext>
              </a:extLst>
            </p:cNvPr>
            <p:cNvSpPr/>
            <p:nvPr/>
          </p:nvSpPr>
          <p:spPr>
            <a:xfrm>
              <a:off x="8701071" y="3735911"/>
              <a:ext cx="2194560" cy="2194560"/>
            </a:xfrm>
            <a:prstGeom prst="rect">
              <a:avLst/>
            </a:prstGeom>
            <a:solidFill>
              <a:schemeClr val="accent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Arial Black" panose="020B0A04020102020204" pitchFamily="34" charset="0"/>
                  <a:ea typeface="+mn-ea"/>
                  <a:cs typeface="+mn-cs"/>
                </a:rPr>
                <a:t>Arial Black 24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Calibri" panose="020F0502020204030204"/>
                  <a:ea typeface="+mn-ea"/>
                  <a:cs typeface="+mn-cs"/>
                </a:rPr>
                <a:t>Check color contrast!</a:t>
              </a:r>
            </a:p>
          </p:txBody>
        </p:sp>
      </p:grpSp>
    </p:spTree>
    <p:extLst>
      <p:ext uri="{BB962C8B-B14F-4D97-AF65-F5344CB8AC3E}">
        <p14:creationId xmlns:p14="http://schemas.microsoft.com/office/powerpoint/2010/main" val="317671757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503B083-4C05-4C5E-A0D8-A520F2F705F6}"/>
              </a:ext>
            </a:extLst>
          </p:cNvPr>
          <p:cNvGrpSpPr/>
          <p:nvPr/>
        </p:nvGrpSpPr>
        <p:grpSpPr>
          <a:xfrm>
            <a:off x="413908" y="347472"/>
            <a:ext cx="7206094" cy="996864"/>
            <a:chOff x="838200" y="339436"/>
            <a:chExt cx="4793827" cy="996864"/>
          </a:xfrm>
        </p:grpSpPr>
        <p:sp>
          <p:nvSpPr>
            <p:cNvPr id="3" name="TextBox 2">
              <a:extLst>
                <a:ext uri="{FF2B5EF4-FFF2-40B4-BE49-F238E27FC236}">
                  <a16:creationId xmlns:a16="http://schemas.microsoft.com/office/drawing/2014/main" id="{3F50B54D-B6D5-4225-A308-E6D83FCDFEE4}"/>
                </a:ext>
              </a:extLst>
            </p:cNvPr>
            <p:cNvSpPr txBox="1"/>
            <p:nvPr/>
          </p:nvSpPr>
          <p:spPr>
            <a:xfrm>
              <a:off x="838200" y="339436"/>
              <a:ext cx="399703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chemeClr val="accent4"/>
                  </a:solidFill>
                  <a:latin typeface="Arial" panose="020B0604020202020204" pitchFamily="34" charset="0"/>
                  <a:cs typeface="Arial" panose="020B0604020202020204" pitchFamily="34" charset="0"/>
                </a:rPr>
                <a:t>4 Point</a:t>
              </a:r>
              <a:endParaRPr kumimoji="0" lang="en-US" sz="2000" b="0" i="0" u="none" strike="noStrike" kern="1200" cap="none" spc="0" normalizeH="0" baseline="0" noProof="0" dirty="0">
                <a:ln>
                  <a:noFill/>
                </a:ln>
                <a:solidFill>
                  <a:schemeClr val="accent4"/>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6AD3D877-B9A0-47D2-BABC-CF740C873BA8}"/>
                </a:ext>
              </a:extLst>
            </p:cNvPr>
            <p:cNvSpPr txBox="1"/>
            <p:nvPr/>
          </p:nvSpPr>
          <p:spPr>
            <a:xfrm>
              <a:off x="838200" y="566859"/>
              <a:ext cx="479382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Lot of </a:t>
              </a:r>
              <a:r>
                <a:rPr kumimoji="0" lang="en-US" sz="4400" b="0" i="0" u="none" strike="noStrike" kern="1200" cap="none" spc="0" normalizeH="0" baseline="0" noProof="0" dirty="0">
                  <a:ln>
                    <a:noFill/>
                  </a:ln>
                  <a:solidFill>
                    <a:prstClr val="black"/>
                  </a:solidFill>
                  <a:effectLst/>
                  <a:uLnTx/>
                  <a:uFillTx/>
                  <a:latin typeface="Trebuchet MS" panose="020B0603020202020204" pitchFamily="34" charset="0"/>
                </a:rPr>
                <a:t>Text</a:t>
              </a:r>
              <a:endParaRPr kumimoji="0" lang="en-US" sz="5000" b="0" i="0" u="none" strike="noStrike" kern="1200" cap="none" spc="0" normalizeH="0" baseline="0" noProof="0" dirty="0">
                <a:ln>
                  <a:noFill/>
                </a:ln>
                <a:solidFill>
                  <a:prstClr val="black"/>
                </a:solidFill>
                <a:effectLst/>
                <a:uLnTx/>
                <a:uFillTx/>
                <a:latin typeface="Trebuchet MS" panose="020B0603020202020204" pitchFamily="34" charset="0"/>
              </a:endParaRPr>
            </a:p>
          </p:txBody>
        </p:sp>
      </p:grpSp>
      <p:sp>
        <p:nvSpPr>
          <p:cNvPr id="5" name="Oval 4">
            <a:extLst>
              <a:ext uri="{FF2B5EF4-FFF2-40B4-BE49-F238E27FC236}">
                <a16:creationId xmlns:a16="http://schemas.microsoft.com/office/drawing/2014/main" id="{8A4E0523-7680-4021-B312-95C2529F04B7}"/>
              </a:ext>
            </a:extLst>
          </p:cNvPr>
          <p:cNvSpPr/>
          <p:nvPr/>
        </p:nvSpPr>
        <p:spPr>
          <a:xfrm>
            <a:off x="842211" y="1434588"/>
            <a:ext cx="1097280" cy="1097280"/>
          </a:xfrm>
          <a:prstGeom prst="ellipse">
            <a:avLst/>
          </a:prstGeom>
          <a:solidFill>
            <a:schemeClr val="accent3">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endParaRPr>
          </a:p>
        </p:txBody>
      </p:sp>
      <p:sp>
        <p:nvSpPr>
          <p:cNvPr id="6" name="TextBox 5">
            <a:extLst>
              <a:ext uri="{FF2B5EF4-FFF2-40B4-BE49-F238E27FC236}">
                <a16:creationId xmlns:a16="http://schemas.microsoft.com/office/drawing/2014/main" id="{FB1C46EB-EBFC-4E97-983B-C3D829304DE4}"/>
              </a:ext>
            </a:extLst>
          </p:cNvPr>
          <p:cNvSpPr txBox="1"/>
          <p:nvPr/>
        </p:nvSpPr>
        <p:spPr>
          <a:xfrm>
            <a:off x="2074245" y="1793841"/>
            <a:ext cx="7632602"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Bold : </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Calibri 20 pt minimum</a:t>
            </a:r>
          </a:p>
        </p:txBody>
      </p:sp>
      <p:sp>
        <p:nvSpPr>
          <p:cNvPr id="8" name="TextBox 7">
            <a:extLst>
              <a:ext uri="{FF2B5EF4-FFF2-40B4-BE49-F238E27FC236}">
                <a16:creationId xmlns:a16="http://schemas.microsoft.com/office/drawing/2014/main" id="{9280521F-543E-4FF4-901D-282DE12304C9}"/>
              </a:ext>
            </a:extLst>
          </p:cNvPr>
          <p:cNvSpPr txBox="1"/>
          <p:nvPr/>
        </p:nvSpPr>
        <p:spPr>
          <a:xfrm>
            <a:off x="2095500" y="2742243"/>
            <a:ext cx="7632602" cy="677108"/>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Bold : </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Calibri 20 pt minimum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4BEB2D86-4826-4A53-9DCB-252953B62A6D}"/>
              </a:ext>
            </a:extLst>
          </p:cNvPr>
          <p:cNvSpPr txBox="1"/>
          <p:nvPr/>
        </p:nvSpPr>
        <p:spPr>
          <a:xfrm>
            <a:off x="2095500" y="3911768"/>
            <a:ext cx="7632602" cy="677108"/>
          </a:xfrm>
          <a:prstGeom prst="rect">
            <a:avLst/>
          </a:prstGeom>
          <a:noFill/>
        </p:spPr>
        <p:txBody>
          <a:bodyPr wrap="square" rtlCol="0">
            <a:spAutoFit/>
          </a:bodyPr>
          <a:lstStyle/>
          <a:p>
            <a:pPr marL="231775" indent="-231775">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3.</a:t>
            </a: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Bold : </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Calibri 20 pt minimum</a:t>
            </a:r>
          </a:p>
          <a:p>
            <a:pPr marL="231775" marR="0" lvl="0" indent="-231775"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B20BE075-DBFE-44B2-A421-3C1A4EF6D115}"/>
              </a:ext>
            </a:extLst>
          </p:cNvPr>
          <p:cNvSpPr txBox="1"/>
          <p:nvPr/>
        </p:nvSpPr>
        <p:spPr>
          <a:xfrm>
            <a:off x="2095500" y="5088491"/>
            <a:ext cx="9105900" cy="400110"/>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Bold : </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Calibri 20 pt minimum</a:t>
            </a:r>
          </a:p>
        </p:txBody>
      </p:sp>
      <p:sp>
        <p:nvSpPr>
          <p:cNvPr id="13" name="Oval 12">
            <a:extLst>
              <a:ext uri="{FF2B5EF4-FFF2-40B4-BE49-F238E27FC236}">
                <a16:creationId xmlns:a16="http://schemas.microsoft.com/office/drawing/2014/main" id="{720F7ED4-898D-49FC-B03F-F54BAB61D6CB}"/>
              </a:ext>
            </a:extLst>
          </p:cNvPr>
          <p:cNvSpPr/>
          <p:nvPr/>
        </p:nvSpPr>
        <p:spPr>
          <a:xfrm>
            <a:off x="839805" y="2655880"/>
            <a:ext cx="1097280" cy="1097280"/>
          </a:xfrm>
          <a:prstGeom prst="ellipse">
            <a:avLst/>
          </a:prstGeom>
          <a:solidFill>
            <a:schemeClr val="accent3"/>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endParaRPr>
          </a:p>
        </p:txBody>
      </p:sp>
      <p:sp>
        <p:nvSpPr>
          <p:cNvPr id="14" name="Oval 13">
            <a:extLst>
              <a:ext uri="{FF2B5EF4-FFF2-40B4-BE49-F238E27FC236}">
                <a16:creationId xmlns:a16="http://schemas.microsoft.com/office/drawing/2014/main" id="{15EA5676-8951-4626-8473-AC6F9EA5679A}"/>
              </a:ext>
            </a:extLst>
          </p:cNvPr>
          <p:cNvSpPr/>
          <p:nvPr/>
        </p:nvSpPr>
        <p:spPr>
          <a:xfrm>
            <a:off x="839805" y="3877172"/>
            <a:ext cx="1097280" cy="1097280"/>
          </a:xfrm>
          <a:prstGeom prst="ellipse">
            <a:avLst/>
          </a:prstGeom>
          <a:solidFill>
            <a:schemeClr val="accent3">
              <a:lumMod val="60000"/>
              <a:lumOff val="4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endParaRPr>
          </a:p>
        </p:txBody>
      </p:sp>
      <p:sp>
        <p:nvSpPr>
          <p:cNvPr id="15" name="Oval 14">
            <a:extLst>
              <a:ext uri="{FF2B5EF4-FFF2-40B4-BE49-F238E27FC236}">
                <a16:creationId xmlns:a16="http://schemas.microsoft.com/office/drawing/2014/main" id="{822B32E0-F5B8-4A38-AF41-8FB74F827919}"/>
              </a:ext>
            </a:extLst>
          </p:cNvPr>
          <p:cNvSpPr/>
          <p:nvPr/>
        </p:nvSpPr>
        <p:spPr>
          <a:xfrm>
            <a:off x="839805" y="5098464"/>
            <a:ext cx="1097280" cy="1097280"/>
          </a:xfrm>
          <a:prstGeom prst="ellipse">
            <a:avLst/>
          </a:prstGeom>
          <a:solidFill>
            <a:schemeClr val="accent3">
              <a:lumMod val="40000"/>
              <a:lumOff val="6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endParaRPr>
          </a:p>
        </p:txBody>
      </p:sp>
      <p:pic>
        <p:nvPicPr>
          <p:cNvPr id="9" name="Graphic 8" descr="Signature with solid fill">
            <a:extLst>
              <a:ext uri="{FF2B5EF4-FFF2-40B4-BE49-F238E27FC236}">
                <a16:creationId xmlns:a16="http://schemas.microsoft.com/office/drawing/2014/main" id="{BFD88F5B-2A1D-464E-BE85-F4E7DDFD6E6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76965" y="1536619"/>
            <a:ext cx="822960" cy="822960"/>
          </a:xfrm>
          <a:prstGeom prst="rect">
            <a:avLst/>
          </a:prstGeom>
        </p:spPr>
      </p:pic>
      <p:pic>
        <p:nvPicPr>
          <p:cNvPr id="16" name="Graphic 15" descr="Signature with solid fill">
            <a:extLst>
              <a:ext uri="{FF2B5EF4-FFF2-40B4-BE49-F238E27FC236}">
                <a16:creationId xmlns:a16="http://schemas.microsoft.com/office/drawing/2014/main" id="{A95304CC-7AFE-4E45-A171-436B917208B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8102" y="2823205"/>
            <a:ext cx="822960" cy="822960"/>
          </a:xfrm>
          <a:prstGeom prst="rect">
            <a:avLst/>
          </a:prstGeom>
        </p:spPr>
      </p:pic>
      <p:pic>
        <p:nvPicPr>
          <p:cNvPr id="17" name="Graphic 16" descr="Signature with solid fill">
            <a:extLst>
              <a:ext uri="{FF2B5EF4-FFF2-40B4-BE49-F238E27FC236}">
                <a16:creationId xmlns:a16="http://schemas.microsoft.com/office/drawing/2014/main" id="{CCDE4230-8385-4B9F-A487-CD4DECB61C1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8102" y="4008119"/>
            <a:ext cx="822960" cy="822960"/>
          </a:xfrm>
          <a:prstGeom prst="rect">
            <a:avLst/>
          </a:prstGeom>
        </p:spPr>
      </p:pic>
      <p:pic>
        <p:nvPicPr>
          <p:cNvPr id="18" name="Graphic 17" descr="Signature with solid fill">
            <a:extLst>
              <a:ext uri="{FF2B5EF4-FFF2-40B4-BE49-F238E27FC236}">
                <a16:creationId xmlns:a16="http://schemas.microsoft.com/office/drawing/2014/main" id="{9E115A80-23F8-4A52-A641-CB11519F916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90600" y="5255084"/>
            <a:ext cx="822960" cy="822960"/>
          </a:xfrm>
          <a:prstGeom prst="rect">
            <a:avLst/>
          </a:prstGeom>
        </p:spPr>
      </p:pic>
    </p:spTree>
    <p:extLst>
      <p:ext uri="{BB962C8B-B14F-4D97-AF65-F5344CB8AC3E}">
        <p14:creationId xmlns:p14="http://schemas.microsoft.com/office/powerpoint/2010/main" val="266506339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t="-4000" b="-4000"/>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6AB30D6-F1CB-42FD-A77C-484D67F5A58F}"/>
              </a:ext>
            </a:extLst>
          </p:cNvPr>
          <p:cNvGrpSpPr/>
          <p:nvPr/>
        </p:nvGrpSpPr>
        <p:grpSpPr>
          <a:xfrm>
            <a:off x="411480" y="347472"/>
            <a:ext cx="6654406" cy="935309"/>
            <a:chOff x="838200" y="339436"/>
            <a:chExt cx="4426819" cy="935309"/>
          </a:xfrm>
        </p:grpSpPr>
        <p:sp>
          <p:nvSpPr>
            <p:cNvPr id="3" name="TextBox 2">
              <a:extLst>
                <a:ext uri="{FF2B5EF4-FFF2-40B4-BE49-F238E27FC236}">
                  <a16:creationId xmlns:a16="http://schemas.microsoft.com/office/drawing/2014/main" id="{105C5F59-485C-401B-BDA2-1ED1F615CD49}"/>
                </a:ext>
              </a:extLst>
            </p:cNvPr>
            <p:cNvSpPr txBox="1"/>
            <p:nvPr/>
          </p:nvSpPr>
          <p:spPr>
            <a:xfrm>
              <a:off x="838200" y="339436"/>
              <a:ext cx="3997036" cy="400110"/>
            </a:xfrm>
            <a:prstGeom prst="rect">
              <a:avLst/>
            </a:prstGeom>
            <a:noFill/>
          </p:spPr>
          <p:txBody>
            <a:bodyPr wrap="square" rtlCol="0">
              <a:spAutoFit/>
            </a:bodyPr>
            <a:lstStyle/>
            <a:p>
              <a:r>
                <a:rPr lang="en-US" sz="2000" dirty="0">
                  <a:solidFill>
                    <a:schemeClr val="accent5"/>
                  </a:solidFill>
                  <a:latin typeface="Arial" panose="020B0604020202020204" pitchFamily="34" charset="0"/>
                  <a:cs typeface="Arial" panose="020B0604020202020204" pitchFamily="34" charset="0"/>
                </a:rPr>
                <a:t>4 Point</a:t>
              </a:r>
            </a:p>
          </p:txBody>
        </p:sp>
        <p:sp>
          <p:nvSpPr>
            <p:cNvPr id="4" name="TextBox 3">
              <a:extLst>
                <a:ext uri="{FF2B5EF4-FFF2-40B4-BE49-F238E27FC236}">
                  <a16:creationId xmlns:a16="http://schemas.microsoft.com/office/drawing/2014/main" id="{C83C8DF7-4DBE-48B6-9197-CBD567429753}"/>
                </a:ext>
              </a:extLst>
            </p:cNvPr>
            <p:cNvSpPr txBox="1"/>
            <p:nvPr/>
          </p:nvSpPr>
          <p:spPr>
            <a:xfrm>
              <a:off x="838200" y="566859"/>
              <a:ext cx="4426819" cy="707886"/>
            </a:xfrm>
            <a:prstGeom prst="rect">
              <a:avLst/>
            </a:prstGeom>
            <a:noFill/>
          </p:spPr>
          <p:txBody>
            <a:bodyPr wrap="square" rtlCol="0">
              <a:spAutoFit/>
            </a:bodyPr>
            <a:lstStyle/>
            <a:p>
              <a:r>
                <a:rPr lang="en-US" sz="4000" dirty="0">
                  <a:latin typeface="Arial Black" panose="020B0A04020102020204" pitchFamily="34" charset="0"/>
                </a:rPr>
                <a:t>Grant </a:t>
              </a:r>
              <a:r>
                <a:rPr lang="en-US" sz="4000" dirty="0">
                  <a:latin typeface="Trebuchet MS" panose="020B0603020202020204" pitchFamily="34" charset="0"/>
                </a:rPr>
                <a:t>List Page</a:t>
              </a:r>
              <a:endParaRPr lang="en-US" sz="5000" dirty="0">
                <a:latin typeface="Trebuchet MS" panose="020B0603020202020204" pitchFamily="34" charset="0"/>
              </a:endParaRPr>
            </a:p>
          </p:txBody>
        </p:sp>
      </p:grpSp>
      <p:sp>
        <p:nvSpPr>
          <p:cNvPr id="12" name="Oval 11">
            <a:extLst>
              <a:ext uri="{FF2B5EF4-FFF2-40B4-BE49-F238E27FC236}">
                <a16:creationId xmlns:a16="http://schemas.microsoft.com/office/drawing/2014/main" id="{ED63F6F0-DB31-449D-A82D-5AB4FFEDFFCA}"/>
              </a:ext>
            </a:extLst>
          </p:cNvPr>
          <p:cNvSpPr/>
          <p:nvPr/>
        </p:nvSpPr>
        <p:spPr>
          <a:xfrm>
            <a:off x="5033135" y="1328421"/>
            <a:ext cx="914400" cy="914400"/>
          </a:xfrm>
          <a:prstGeom prst="ellipse">
            <a:avLst/>
          </a:prstGeom>
          <a:solidFill>
            <a:srgbClr val="0041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B22A387E-AAA1-4A98-8723-4724115EBD8C}"/>
              </a:ext>
            </a:extLst>
          </p:cNvPr>
          <p:cNvSpPr txBox="1"/>
          <p:nvPr/>
        </p:nvSpPr>
        <p:spPr>
          <a:xfrm>
            <a:off x="2235030" y="1414109"/>
            <a:ext cx="2341437" cy="769441"/>
          </a:xfrm>
          <a:prstGeom prst="rect">
            <a:avLst/>
          </a:prstGeom>
          <a:noFill/>
        </p:spPr>
        <p:txBody>
          <a:bodyPr wrap="square" rtlCol="0">
            <a:spAutoFit/>
          </a:bodyPr>
          <a:lstStyle/>
          <a:p>
            <a:r>
              <a:rPr lang="en-US" sz="2200" b="1" dirty="0"/>
              <a:t>Calibri (Body) 22pt Bold</a:t>
            </a:r>
          </a:p>
        </p:txBody>
      </p:sp>
      <p:sp>
        <p:nvSpPr>
          <p:cNvPr id="46" name="TextBox 45">
            <a:extLst>
              <a:ext uri="{FF2B5EF4-FFF2-40B4-BE49-F238E27FC236}">
                <a16:creationId xmlns:a16="http://schemas.microsoft.com/office/drawing/2014/main" id="{CE229552-77B5-434A-96D1-65EB35D35E10}"/>
              </a:ext>
            </a:extLst>
          </p:cNvPr>
          <p:cNvSpPr txBox="1"/>
          <p:nvPr/>
        </p:nvSpPr>
        <p:spPr>
          <a:xfrm>
            <a:off x="2243961" y="3954770"/>
            <a:ext cx="2800569" cy="769441"/>
          </a:xfrm>
          <a:prstGeom prst="rect">
            <a:avLst/>
          </a:prstGeom>
          <a:noFill/>
        </p:spPr>
        <p:txBody>
          <a:bodyPr wrap="square" rtlCol="0">
            <a:spAutoFit/>
          </a:bodyPr>
          <a:lstStyle/>
          <a:p>
            <a:r>
              <a:rPr lang="en-US" sz="2200" b="1" dirty="0"/>
              <a:t>Calibri (Body) 22pt Bold</a:t>
            </a:r>
          </a:p>
        </p:txBody>
      </p:sp>
      <p:sp>
        <p:nvSpPr>
          <p:cNvPr id="48" name="TextBox 47">
            <a:extLst>
              <a:ext uri="{FF2B5EF4-FFF2-40B4-BE49-F238E27FC236}">
                <a16:creationId xmlns:a16="http://schemas.microsoft.com/office/drawing/2014/main" id="{A5442B0B-105D-45F6-8899-5E5E5312C89B}"/>
              </a:ext>
            </a:extLst>
          </p:cNvPr>
          <p:cNvSpPr txBox="1"/>
          <p:nvPr/>
        </p:nvSpPr>
        <p:spPr>
          <a:xfrm>
            <a:off x="6236709" y="5525611"/>
            <a:ext cx="3850610" cy="707886"/>
          </a:xfrm>
          <a:prstGeom prst="rect">
            <a:avLst/>
          </a:prstGeom>
          <a:noFill/>
        </p:spPr>
        <p:txBody>
          <a:bodyPr wrap="square" rtlCol="0">
            <a:spAutoFit/>
          </a:bodyPr>
          <a:lstStyle/>
          <a:p>
            <a:r>
              <a:rPr lang="en-US" sz="2000" dirty="0"/>
              <a:t>Calibri (Body) 20 pt</a:t>
            </a:r>
          </a:p>
          <a:p>
            <a:r>
              <a:rPr lang="en-US" sz="2000" dirty="0"/>
              <a:t>Calibri (Body) 20 pt</a:t>
            </a:r>
          </a:p>
        </p:txBody>
      </p:sp>
      <p:sp>
        <p:nvSpPr>
          <p:cNvPr id="38" name="TextBox 37">
            <a:extLst>
              <a:ext uri="{FF2B5EF4-FFF2-40B4-BE49-F238E27FC236}">
                <a16:creationId xmlns:a16="http://schemas.microsoft.com/office/drawing/2014/main" id="{DC72E30E-EF21-A1A4-7364-492BB5D58892}"/>
              </a:ext>
            </a:extLst>
          </p:cNvPr>
          <p:cNvSpPr txBox="1"/>
          <p:nvPr/>
        </p:nvSpPr>
        <p:spPr>
          <a:xfrm>
            <a:off x="6233941" y="1582532"/>
            <a:ext cx="3850610" cy="400110"/>
          </a:xfrm>
          <a:prstGeom prst="rect">
            <a:avLst/>
          </a:prstGeom>
          <a:noFill/>
        </p:spPr>
        <p:txBody>
          <a:bodyPr wrap="square" rtlCol="0">
            <a:spAutoFit/>
          </a:bodyPr>
          <a:lstStyle/>
          <a:p>
            <a:r>
              <a:rPr lang="en-US" sz="2000" dirty="0"/>
              <a:t>Calibri (Body) 20 pt</a:t>
            </a:r>
          </a:p>
        </p:txBody>
      </p:sp>
      <p:sp>
        <p:nvSpPr>
          <p:cNvPr id="39" name="Oval 38">
            <a:extLst>
              <a:ext uri="{FF2B5EF4-FFF2-40B4-BE49-F238E27FC236}">
                <a16:creationId xmlns:a16="http://schemas.microsoft.com/office/drawing/2014/main" id="{808957CE-9438-0FA4-2C34-C6059F1E1032}"/>
              </a:ext>
            </a:extLst>
          </p:cNvPr>
          <p:cNvSpPr/>
          <p:nvPr/>
        </p:nvSpPr>
        <p:spPr>
          <a:xfrm>
            <a:off x="5025184" y="2639208"/>
            <a:ext cx="914400" cy="914400"/>
          </a:xfrm>
          <a:prstGeom prst="ellipse">
            <a:avLst/>
          </a:prstGeom>
          <a:solidFill>
            <a:srgbClr val="517A9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89DAD167-EAFD-1C7F-EAA5-FF08BAFF94A3}"/>
              </a:ext>
            </a:extLst>
          </p:cNvPr>
          <p:cNvSpPr txBox="1"/>
          <p:nvPr/>
        </p:nvSpPr>
        <p:spPr>
          <a:xfrm>
            <a:off x="2235030" y="2702816"/>
            <a:ext cx="2606513" cy="769441"/>
          </a:xfrm>
          <a:prstGeom prst="rect">
            <a:avLst/>
          </a:prstGeom>
          <a:noFill/>
        </p:spPr>
        <p:txBody>
          <a:bodyPr wrap="square" rtlCol="0">
            <a:spAutoFit/>
          </a:bodyPr>
          <a:lstStyle/>
          <a:p>
            <a:r>
              <a:rPr lang="en-US" sz="2200" b="1" dirty="0"/>
              <a:t>Calibri (Body) 22pt Bold</a:t>
            </a:r>
          </a:p>
        </p:txBody>
      </p:sp>
      <p:sp>
        <p:nvSpPr>
          <p:cNvPr id="53" name="TextBox 52">
            <a:extLst>
              <a:ext uri="{FF2B5EF4-FFF2-40B4-BE49-F238E27FC236}">
                <a16:creationId xmlns:a16="http://schemas.microsoft.com/office/drawing/2014/main" id="{C3D498E3-0F89-C73F-E81F-FA999BB0D1EB}"/>
              </a:ext>
            </a:extLst>
          </p:cNvPr>
          <p:cNvSpPr txBox="1"/>
          <p:nvPr/>
        </p:nvSpPr>
        <p:spPr>
          <a:xfrm>
            <a:off x="6236714" y="2742465"/>
            <a:ext cx="3688810" cy="707886"/>
          </a:xfrm>
          <a:prstGeom prst="rect">
            <a:avLst/>
          </a:prstGeom>
          <a:noFill/>
        </p:spPr>
        <p:txBody>
          <a:bodyPr wrap="square">
            <a:spAutoFit/>
          </a:bodyPr>
          <a:lstStyle/>
          <a:p>
            <a:r>
              <a:rPr lang="en-US" sz="2000" dirty="0"/>
              <a:t>Calibri (Body) 20 pt</a:t>
            </a:r>
          </a:p>
          <a:p>
            <a:r>
              <a:rPr lang="en-US" sz="2000" dirty="0"/>
              <a:t>Calibri (Body) 20 pt</a:t>
            </a:r>
          </a:p>
        </p:txBody>
      </p:sp>
      <p:sp>
        <p:nvSpPr>
          <p:cNvPr id="54" name="Oval 53">
            <a:extLst>
              <a:ext uri="{FF2B5EF4-FFF2-40B4-BE49-F238E27FC236}">
                <a16:creationId xmlns:a16="http://schemas.microsoft.com/office/drawing/2014/main" id="{D6FEB915-04B8-8FEB-9477-90BFE3707DE9}"/>
              </a:ext>
            </a:extLst>
          </p:cNvPr>
          <p:cNvSpPr/>
          <p:nvPr/>
        </p:nvSpPr>
        <p:spPr>
          <a:xfrm>
            <a:off x="5034154" y="4019522"/>
            <a:ext cx="914400" cy="914400"/>
          </a:xfrm>
          <a:prstGeom prst="ellipse">
            <a:avLst/>
          </a:prstGeom>
          <a:solidFill>
            <a:srgbClr val="89AEB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74E97C82-7226-8EAF-9079-5DF8AC1F1B0F}"/>
              </a:ext>
            </a:extLst>
          </p:cNvPr>
          <p:cNvSpPr/>
          <p:nvPr/>
        </p:nvSpPr>
        <p:spPr>
          <a:xfrm>
            <a:off x="5034154" y="5469652"/>
            <a:ext cx="914400" cy="914400"/>
          </a:xfrm>
          <a:prstGeom prst="ellipse">
            <a:avLst/>
          </a:prstGeom>
          <a:solidFill>
            <a:srgbClr val="C0E1E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BE76E1D9-959D-A344-70FB-2559AD71631C}"/>
              </a:ext>
            </a:extLst>
          </p:cNvPr>
          <p:cNvSpPr txBox="1"/>
          <p:nvPr/>
        </p:nvSpPr>
        <p:spPr>
          <a:xfrm>
            <a:off x="2250613" y="5372854"/>
            <a:ext cx="2495518" cy="769441"/>
          </a:xfrm>
          <a:prstGeom prst="rect">
            <a:avLst/>
          </a:prstGeom>
          <a:noFill/>
        </p:spPr>
        <p:txBody>
          <a:bodyPr wrap="square" rtlCol="0">
            <a:spAutoFit/>
          </a:bodyPr>
          <a:lstStyle/>
          <a:p>
            <a:r>
              <a:rPr lang="en-US" sz="2200" b="1" dirty="0"/>
              <a:t>Calibri (Body) 22pt Bold</a:t>
            </a:r>
          </a:p>
        </p:txBody>
      </p:sp>
      <p:sp>
        <p:nvSpPr>
          <p:cNvPr id="58" name="TextBox 57">
            <a:extLst>
              <a:ext uri="{FF2B5EF4-FFF2-40B4-BE49-F238E27FC236}">
                <a16:creationId xmlns:a16="http://schemas.microsoft.com/office/drawing/2014/main" id="{C9697A70-C7CB-AD76-CEFC-480230BBC4DB}"/>
              </a:ext>
            </a:extLst>
          </p:cNvPr>
          <p:cNvSpPr txBox="1"/>
          <p:nvPr/>
        </p:nvSpPr>
        <p:spPr>
          <a:xfrm>
            <a:off x="6243448" y="4130730"/>
            <a:ext cx="3904266" cy="400110"/>
          </a:xfrm>
          <a:prstGeom prst="rect">
            <a:avLst/>
          </a:prstGeom>
          <a:noFill/>
        </p:spPr>
        <p:txBody>
          <a:bodyPr wrap="square" rtlCol="0">
            <a:spAutoFit/>
          </a:bodyPr>
          <a:lstStyle/>
          <a:p>
            <a:r>
              <a:rPr lang="en-US" sz="2000" dirty="0"/>
              <a:t>Calibri (Body) 20 pt</a:t>
            </a:r>
          </a:p>
        </p:txBody>
      </p:sp>
    </p:spTree>
    <p:extLst>
      <p:ext uri="{BB962C8B-B14F-4D97-AF65-F5344CB8AC3E}">
        <p14:creationId xmlns:p14="http://schemas.microsoft.com/office/powerpoint/2010/main" val="7015210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46DAA7D-B654-40F7-942F-6F97E92D3CE5}"/>
              </a:ext>
            </a:extLst>
          </p:cNvPr>
          <p:cNvGrpSpPr/>
          <p:nvPr/>
        </p:nvGrpSpPr>
        <p:grpSpPr>
          <a:xfrm>
            <a:off x="413906" y="346363"/>
            <a:ext cx="7206094" cy="996864"/>
            <a:chOff x="838200" y="339436"/>
            <a:chExt cx="4793827" cy="996864"/>
          </a:xfrm>
        </p:grpSpPr>
        <p:sp>
          <p:nvSpPr>
            <p:cNvPr id="3" name="TextBox 2">
              <a:extLst>
                <a:ext uri="{FF2B5EF4-FFF2-40B4-BE49-F238E27FC236}">
                  <a16:creationId xmlns:a16="http://schemas.microsoft.com/office/drawing/2014/main" id="{4FABD63C-C1C7-40D1-AEB0-04A1714A455E}"/>
                </a:ext>
              </a:extLst>
            </p:cNvPr>
            <p:cNvSpPr txBox="1"/>
            <p:nvPr/>
          </p:nvSpPr>
          <p:spPr>
            <a:xfrm>
              <a:off x="838200" y="339436"/>
              <a:ext cx="3997036" cy="400110"/>
            </a:xfrm>
            <a:prstGeom prst="rect">
              <a:avLst/>
            </a:prstGeom>
            <a:noFill/>
          </p:spPr>
          <p:txBody>
            <a:bodyPr wrap="square" rtlCol="0">
              <a:spAutoFit/>
            </a:bodyPr>
            <a:lstStyle/>
            <a:p>
              <a:r>
                <a:rPr lang="en-US" sz="2000" dirty="0">
                  <a:solidFill>
                    <a:schemeClr val="accent5"/>
                  </a:solidFill>
                  <a:latin typeface="Arial" panose="020B0604020202020204" pitchFamily="34" charset="0"/>
                  <a:cs typeface="Arial" panose="020B0604020202020204" pitchFamily="34" charset="0"/>
                </a:rPr>
                <a:t>4 Rectangle </a:t>
              </a:r>
            </a:p>
          </p:txBody>
        </p:sp>
        <p:sp>
          <p:nvSpPr>
            <p:cNvPr id="4" name="TextBox 3">
              <a:extLst>
                <a:ext uri="{FF2B5EF4-FFF2-40B4-BE49-F238E27FC236}">
                  <a16:creationId xmlns:a16="http://schemas.microsoft.com/office/drawing/2014/main" id="{35925264-227C-46E1-A15C-83A589998E46}"/>
                </a:ext>
              </a:extLst>
            </p:cNvPr>
            <p:cNvSpPr txBox="1"/>
            <p:nvPr/>
          </p:nvSpPr>
          <p:spPr>
            <a:xfrm>
              <a:off x="838200" y="566859"/>
              <a:ext cx="4793827" cy="769441"/>
            </a:xfrm>
            <a:prstGeom prst="rect">
              <a:avLst/>
            </a:prstGeom>
            <a:noFill/>
          </p:spPr>
          <p:txBody>
            <a:bodyPr wrap="square" rtlCol="0">
              <a:spAutoFit/>
            </a:bodyPr>
            <a:lstStyle/>
            <a:p>
              <a:r>
                <a:rPr lang="en-US" sz="4000" dirty="0">
                  <a:latin typeface="Arial Black" panose="020B0A04020102020204" pitchFamily="34" charset="0"/>
                </a:rPr>
                <a:t>Information </a:t>
              </a:r>
              <a:r>
                <a:rPr lang="en-US" sz="4400" dirty="0">
                  <a:latin typeface="Trebuchet MS" panose="020B0603020202020204" pitchFamily="34" charset="0"/>
                </a:rPr>
                <a:t>List</a:t>
              </a:r>
              <a:endParaRPr lang="en-US" sz="5000" dirty="0">
                <a:latin typeface="Trebuchet MS" panose="020B0603020202020204" pitchFamily="34" charset="0"/>
              </a:endParaRPr>
            </a:p>
          </p:txBody>
        </p:sp>
      </p:grpSp>
      <p:grpSp>
        <p:nvGrpSpPr>
          <p:cNvPr id="107" name="Group 106">
            <a:extLst>
              <a:ext uri="{FF2B5EF4-FFF2-40B4-BE49-F238E27FC236}">
                <a16:creationId xmlns:a16="http://schemas.microsoft.com/office/drawing/2014/main" id="{6783C1CD-5C46-4397-A135-F06ADB77641A}"/>
              </a:ext>
            </a:extLst>
          </p:cNvPr>
          <p:cNvGrpSpPr/>
          <p:nvPr/>
        </p:nvGrpSpPr>
        <p:grpSpPr>
          <a:xfrm>
            <a:off x="1643482" y="4166665"/>
            <a:ext cx="4032504" cy="914400"/>
            <a:chOff x="1684421" y="3509446"/>
            <a:chExt cx="4032504" cy="914400"/>
          </a:xfrm>
        </p:grpSpPr>
        <p:sp>
          <p:nvSpPr>
            <p:cNvPr id="104" name="Rectangle: Rounded Corners 103">
              <a:extLst>
                <a:ext uri="{FF2B5EF4-FFF2-40B4-BE49-F238E27FC236}">
                  <a16:creationId xmlns:a16="http://schemas.microsoft.com/office/drawing/2014/main" id="{3345BD7A-145E-4322-AF47-C154F6E7703C}"/>
                </a:ext>
              </a:extLst>
            </p:cNvPr>
            <p:cNvSpPr/>
            <p:nvPr/>
          </p:nvSpPr>
          <p:spPr>
            <a:xfrm>
              <a:off x="1684421" y="3509446"/>
              <a:ext cx="4032504" cy="914400"/>
            </a:xfrm>
            <a:prstGeom prst="roundRect">
              <a:avLst/>
            </a:prstGeom>
            <a:solidFill>
              <a:srgbClr val="196659"/>
            </a:solidFill>
            <a:ln>
              <a:solidFill>
                <a:schemeClr val="accent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9" name="Picture 9">
              <a:extLst>
                <a:ext uri="{FF2B5EF4-FFF2-40B4-BE49-F238E27FC236}">
                  <a16:creationId xmlns:a16="http://schemas.microsoft.com/office/drawing/2014/main" id="{4D7B6DAB-34BA-47C9-B502-A711C59EDF3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068616" y="3600886"/>
              <a:ext cx="845687" cy="731520"/>
            </a:xfrm>
            <a:prstGeom prst="rect">
              <a:avLst/>
            </a:prstGeom>
          </p:spPr>
        </p:pic>
        <p:sp>
          <p:nvSpPr>
            <p:cNvPr id="87" name="TextBox 86">
              <a:extLst>
                <a:ext uri="{FF2B5EF4-FFF2-40B4-BE49-F238E27FC236}">
                  <a16:creationId xmlns:a16="http://schemas.microsoft.com/office/drawing/2014/main" id="{E1B3D977-7E0E-4466-95CA-907817D797D8}"/>
                </a:ext>
              </a:extLst>
            </p:cNvPr>
            <p:cNvSpPr txBox="1"/>
            <p:nvPr/>
          </p:nvSpPr>
          <p:spPr>
            <a:xfrm>
              <a:off x="3060593" y="3656766"/>
              <a:ext cx="2656332" cy="523220"/>
            </a:xfrm>
            <a:prstGeom prst="rect">
              <a:avLst/>
            </a:prstGeom>
            <a:noFill/>
          </p:spPr>
          <p:txBody>
            <a:bodyPr wrap="square" rtlCol="0">
              <a:spAutoFit/>
            </a:bodyPr>
            <a:lstStyle/>
            <a:p>
              <a:pPr algn="ctr"/>
              <a:r>
                <a:rPr lang="en-US" sz="2800" b="1" dirty="0">
                  <a:solidFill>
                    <a:schemeClr val="accent4"/>
                  </a:solidFill>
                </a:rPr>
                <a:t>Calibri (Body) 28</a:t>
              </a:r>
              <a:endParaRPr lang="en-US" sz="2000" dirty="0"/>
            </a:p>
          </p:txBody>
        </p:sp>
      </p:grpSp>
      <p:grpSp>
        <p:nvGrpSpPr>
          <p:cNvPr id="110" name="Group 109">
            <a:extLst>
              <a:ext uri="{FF2B5EF4-FFF2-40B4-BE49-F238E27FC236}">
                <a16:creationId xmlns:a16="http://schemas.microsoft.com/office/drawing/2014/main" id="{85A42D1D-8CD9-4509-8B11-46FFF9B9658B}"/>
              </a:ext>
            </a:extLst>
          </p:cNvPr>
          <p:cNvGrpSpPr/>
          <p:nvPr/>
        </p:nvGrpSpPr>
        <p:grpSpPr>
          <a:xfrm>
            <a:off x="6666084" y="1677239"/>
            <a:ext cx="4033998" cy="914400"/>
            <a:chOff x="4345471" y="1866505"/>
            <a:chExt cx="4033998" cy="914400"/>
          </a:xfrm>
        </p:grpSpPr>
        <p:sp>
          <p:nvSpPr>
            <p:cNvPr id="108" name="Rectangle: Rounded Corners 107">
              <a:extLst>
                <a:ext uri="{FF2B5EF4-FFF2-40B4-BE49-F238E27FC236}">
                  <a16:creationId xmlns:a16="http://schemas.microsoft.com/office/drawing/2014/main" id="{9B775C35-7BE1-45C8-8DEA-2DAC38BAFEF5}"/>
                </a:ext>
              </a:extLst>
            </p:cNvPr>
            <p:cNvSpPr/>
            <p:nvPr/>
          </p:nvSpPr>
          <p:spPr>
            <a:xfrm>
              <a:off x="4345471" y="1866505"/>
              <a:ext cx="4033997" cy="914400"/>
            </a:xfrm>
            <a:prstGeom prst="roundRect">
              <a:avLst/>
            </a:prstGeom>
            <a:solidFill>
              <a:srgbClr val="24544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5" name="Picture 10">
              <a:extLst>
                <a:ext uri="{FF2B5EF4-FFF2-40B4-BE49-F238E27FC236}">
                  <a16:creationId xmlns:a16="http://schemas.microsoft.com/office/drawing/2014/main" id="{AA4EB95F-C1D6-46EE-8877-D1FBD58365F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662314" y="1967815"/>
              <a:ext cx="836022" cy="731520"/>
            </a:xfrm>
            <a:prstGeom prst="rect">
              <a:avLst/>
            </a:prstGeom>
          </p:spPr>
        </p:pic>
        <p:sp>
          <p:nvSpPr>
            <p:cNvPr id="91" name="TextBox 90">
              <a:extLst>
                <a:ext uri="{FF2B5EF4-FFF2-40B4-BE49-F238E27FC236}">
                  <a16:creationId xmlns:a16="http://schemas.microsoft.com/office/drawing/2014/main" id="{AFBA984D-AB43-4218-918C-24B405EABEDD}"/>
                </a:ext>
              </a:extLst>
            </p:cNvPr>
            <p:cNvSpPr txBox="1"/>
            <p:nvPr/>
          </p:nvSpPr>
          <p:spPr>
            <a:xfrm>
              <a:off x="5566087" y="2071965"/>
              <a:ext cx="2813382" cy="523220"/>
            </a:xfrm>
            <a:prstGeom prst="rect">
              <a:avLst/>
            </a:prstGeom>
            <a:noFill/>
          </p:spPr>
          <p:txBody>
            <a:bodyPr wrap="square" rtlCol="0">
              <a:spAutoFit/>
            </a:bodyPr>
            <a:lstStyle/>
            <a:p>
              <a:pPr algn="ctr"/>
              <a:r>
                <a:rPr lang="en-US" sz="2800" b="1" dirty="0">
                  <a:solidFill>
                    <a:schemeClr val="accent4"/>
                  </a:solidFill>
                </a:rPr>
                <a:t>28pt Bold</a:t>
              </a:r>
            </a:p>
          </p:txBody>
        </p:sp>
      </p:grpSp>
      <p:grpSp>
        <p:nvGrpSpPr>
          <p:cNvPr id="112" name="Group 111">
            <a:extLst>
              <a:ext uri="{FF2B5EF4-FFF2-40B4-BE49-F238E27FC236}">
                <a16:creationId xmlns:a16="http://schemas.microsoft.com/office/drawing/2014/main" id="{181D4DEE-8175-46E4-9FA7-86955D9151C8}"/>
              </a:ext>
            </a:extLst>
          </p:cNvPr>
          <p:cNvGrpSpPr/>
          <p:nvPr/>
        </p:nvGrpSpPr>
        <p:grpSpPr>
          <a:xfrm>
            <a:off x="6705595" y="4224973"/>
            <a:ext cx="3994486" cy="914400"/>
            <a:chOff x="6096000" y="3377904"/>
            <a:chExt cx="3994486" cy="914400"/>
          </a:xfrm>
        </p:grpSpPr>
        <p:grpSp>
          <p:nvGrpSpPr>
            <p:cNvPr id="111" name="Group 110">
              <a:extLst>
                <a:ext uri="{FF2B5EF4-FFF2-40B4-BE49-F238E27FC236}">
                  <a16:creationId xmlns:a16="http://schemas.microsoft.com/office/drawing/2014/main" id="{2E66512A-F6DB-4F09-BFBA-2896C5B5CD47}"/>
                </a:ext>
              </a:extLst>
            </p:cNvPr>
            <p:cNvGrpSpPr/>
            <p:nvPr/>
          </p:nvGrpSpPr>
          <p:grpSpPr>
            <a:xfrm>
              <a:off x="6096000" y="3377904"/>
              <a:ext cx="3994486" cy="914400"/>
              <a:chOff x="6096000" y="3377904"/>
              <a:chExt cx="3994486" cy="914400"/>
            </a:xfrm>
          </p:grpSpPr>
          <p:sp>
            <p:nvSpPr>
              <p:cNvPr id="109" name="Rectangle: Rounded Corners 108">
                <a:extLst>
                  <a:ext uri="{FF2B5EF4-FFF2-40B4-BE49-F238E27FC236}">
                    <a16:creationId xmlns:a16="http://schemas.microsoft.com/office/drawing/2014/main" id="{02B1AA0B-4B45-4CBC-86CB-745755FC275E}"/>
                  </a:ext>
                </a:extLst>
              </p:cNvPr>
              <p:cNvSpPr/>
              <p:nvPr/>
            </p:nvSpPr>
            <p:spPr>
              <a:xfrm>
                <a:off x="6096000" y="3377904"/>
                <a:ext cx="3994486" cy="914400"/>
              </a:xfrm>
              <a:prstGeom prst="roundRect">
                <a:avLst/>
              </a:prstGeom>
              <a:solidFill>
                <a:srgbClr val="294A3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6" name="Picture 11">
                <a:extLst>
                  <a:ext uri="{FF2B5EF4-FFF2-40B4-BE49-F238E27FC236}">
                    <a16:creationId xmlns:a16="http://schemas.microsoft.com/office/drawing/2014/main" id="{6643E3DF-96EF-445A-8E5E-7B03A709692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373332" y="3479097"/>
                <a:ext cx="579730" cy="731520"/>
              </a:xfrm>
              <a:prstGeom prst="rect">
                <a:avLst/>
              </a:prstGeom>
            </p:spPr>
          </p:pic>
        </p:grpSp>
        <p:sp>
          <p:nvSpPr>
            <p:cNvPr id="97" name="TextBox 96">
              <a:extLst>
                <a:ext uri="{FF2B5EF4-FFF2-40B4-BE49-F238E27FC236}">
                  <a16:creationId xmlns:a16="http://schemas.microsoft.com/office/drawing/2014/main" id="{00561008-F12C-4EC5-B8E0-AF8F2CE96342}"/>
                </a:ext>
              </a:extLst>
            </p:cNvPr>
            <p:cNvSpPr txBox="1"/>
            <p:nvPr/>
          </p:nvSpPr>
          <p:spPr>
            <a:xfrm>
              <a:off x="7277104" y="3600412"/>
              <a:ext cx="2813382" cy="523220"/>
            </a:xfrm>
            <a:prstGeom prst="rect">
              <a:avLst/>
            </a:prstGeom>
            <a:noFill/>
          </p:spPr>
          <p:txBody>
            <a:bodyPr wrap="square" rtlCol="0">
              <a:spAutoFit/>
            </a:bodyPr>
            <a:lstStyle/>
            <a:p>
              <a:pPr algn="ctr"/>
              <a:r>
                <a:rPr lang="en-US" sz="2800" b="1" dirty="0">
                  <a:solidFill>
                    <a:schemeClr val="accent4"/>
                  </a:solidFill>
                </a:rPr>
                <a:t>28pt Bold</a:t>
              </a:r>
            </a:p>
          </p:txBody>
        </p:sp>
      </p:grpSp>
      <p:grpSp>
        <p:nvGrpSpPr>
          <p:cNvPr id="7" name="Group 6">
            <a:extLst>
              <a:ext uri="{FF2B5EF4-FFF2-40B4-BE49-F238E27FC236}">
                <a16:creationId xmlns:a16="http://schemas.microsoft.com/office/drawing/2014/main" id="{3BD205F0-F304-6110-D760-5A32A83D33E0}"/>
              </a:ext>
            </a:extLst>
          </p:cNvPr>
          <p:cNvGrpSpPr/>
          <p:nvPr/>
        </p:nvGrpSpPr>
        <p:grpSpPr>
          <a:xfrm>
            <a:off x="1643482" y="1647523"/>
            <a:ext cx="9065175" cy="2409972"/>
            <a:chOff x="1643482" y="1647523"/>
            <a:chExt cx="9065175" cy="2409972"/>
          </a:xfrm>
        </p:grpSpPr>
        <p:grpSp>
          <p:nvGrpSpPr>
            <p:cNvPr id="115" name="Group 114">
              <a:extLst>
                <a:ext uri="{FF2B5EF4-FFF2-40B4-BE49-F238E27FC236}">
                  <a16:creationId xmlns:a16="http://schemas.microsoft.com/office/drawing/2014/main" id="{823B2FE0-5C84-42F4-841D-62F68C9D70AF}"/>
                </a:ext>
              </a:extLst>
            </p:cNvPr>
            <p:cNvGrpSpPr/>
            <p:nvPr/>
          </p:nvGrpSpPr>
          <p:grpSpPr>
            <a:xfrm>
              <a:off x="1643482" y="1677267"/>
              <a:ext cx="9065175" cy="2380228"/>
              <a:chOff x="606040" y="1664442"/>
              <a:chExt cx="9065175" cy="2380228"/>
            </a:xfrm>
          </p:grpSpPr>
          <p:sp>
            <p:nvSpPr>
              <p:cNvPr id="100" name="TextBox 99">
                <a:extLst>
                  <a:ext uri="{FF2B5EF4-FFF2-40B4-BE49-F238E27FC236}">
                    <a16:creationId xmlns:a16="http://schemas.microsoft.com/office/drawing/2014/main" id="{4D05391C-AE6C-4E16-A5CD-CB07350648B6}"/>
                  </a:ext>
                </a:extLst>
              </p:cNvPr>
              <p:cNvSpPr txBox="1"/>
              <p:nvPr/>
            </p:nvSpPr>
            <p:spPr>
              <a:xfrm>
                <a:off x="5659576" y="2721231"/>
                <a:ext cx="4011639" cy="1323439"/>
              </a:xfrm>
              <a:prstGeom prst="rect">
                <a:avLst/>
              </a:prstGeom>
              <a:noFill/>
            </p:spPr>
            <p:txBody>
              <a:bodyPr wrap="square" rtlCol="0">
                <a:spAutoFit/>
              </a:bodyPr>
              <a:lstStyle/>
              <a:p>
                <a:r>
                  <a:rPr lang="en-US" sz="2000" b="1" i="1" dirty="0">
                    <a:solidFill>
                      <a:schemeClr val="accent3"/>
                    </a:solidFill>
                  </a:rPr>
                  <a:t>Calibri (Body) 20 PT, Bold, IT</a:t>
                </a:r>
              </a:p>
              <a:p>
                <a:r>
                  <a:rPr lang="en-US" sz="2000" dirty="0"/>
                  <a:t>Calibri (Body) 20pt, Calibri (Body) 20pt, Calibri (Body) 20pt, Calibri (Body) 20pt. </a:t>
                </a:r>
              </a:p>
            </p:txBody>
          </p:sp>
          <p:grpSp>
            <p:nvGrpSpPr>
              <p:cNvPr id="106" name="Group 105">
                <a:extLst>
                  <a:ext uri="{FF2B5EF4-FFF2-40B4-BE49-F238E27FC236}">
                    <a16:creationId xmlns:a16="http://schemas.microsoft.com/office/drawing/2014/main" id="{1E296C88-E2EC-44AE-94A7-796127372D3F}"/>
                  </a:ext>
                </a:extLst>
              </p:cNvPr>
              <p:cNvGrpSpPr/>
              <p:nvPr/>
            </p:nvGrpSpPr>
            <p:grpSpPr>
              <a:xfrm>
                <a:off x="606040" y="1664442"/>
                <a:ext cx="4032504" cy="914400"/>
                <a:chOff x="1684420" y="1840832"/>
                <a:chExt cx="4032504" cy="914400"/>
              </a:xfrm>
            </p:grpSpPr>
            <p:sp>
              <p:nvSpPr>
                <p:cNvPr id="103" name="Rectangle: Rounded Corners 102">
                  <a:extLst>
                    <a:ext uri="{FF2B5EF4-FFF2-40B4-BE49-F238E27FC236}">
                      <a16:creationId xmlns:a16="http://schemas.microsoft.com/office/drawing/2014/main" id="{3804471B-C2D1-4EB8-9582-137CC60342C7}"/>
                    </a:ext>
                  </a:extLst>
                </p:cNvPr>
                <p:cNvSpPr/>
                <p:nvPr/>
              </p:nvSpPr>
              <p:spPr>
                <a:xfrm>
                  <a:off x="1684420" y="1840832"/>
                  <a:ext cx="4032504" cy="914400"/>
                </a:xfrm>
                <a:prstGeom prst="roundRect">
                  <a:avLst/>
                </a:prstGeom>
                <a:solidFill>
                  <a:srgbClr val="0E797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TextBox 85">
                  <a:extLst>
                    <a:ext uri="{FF2B5EF4-FFF2-40B4-BE49-F238E27FC236}">
                      <a16:creationId xmlns:a16="http://schemas.microsoft.com/office/drawing/2014/main" id="{DF2494A4-7516-4EF2-ABE7-4D5A848BB7E4}"/>
                    </a:ext>
                  </a:extLst>
                </p:cNvPr>
                <p:cNvSpPr txBox="1"/>
                <p:nvPr/>
              </p:nvSpPr>
              <p:spPr>
                <a:xfrm>
                  <a:off x="2751721" y="2006678"/>
                  <a:ext cx="2772698" cy="523220"/>
                </a:xfrm>
                <a:prstGeom prst="rect">
                  <a:avLst/>
                </a:prstGeom>
                <a:noFill/>
              </p:spPr>
              <p:txBody>
                <a:bodyPr wrap="square" rtlCol="0">
                  <a:spAutoFit/>
                </a:bodyPr>
                <a:lstStyle/>
                <a:p>
                  <a:pPr algn="ctr"/>
                  <a:r>
                    <a:rPr lang="en-US" sz="2800" b="1" dirty="0">
                      <a:solidFill>
                        <a:schemeClr val="accent4"/>
                      </a:solidFill>
                    </a:rPr>
                    <a:t>Calibri (Body) 28</a:t>
                  </a:r>
                  <a:endParaRPr lang="en-US" sz="2000" dirty="0"/>
                </a:p>
              </p:txBody>
            </p:sp>
          </p:grpSp>
        </p:grpSp>
        <p:pic>
          <p:nvPicPr>
            <p:cNvPr id="6" name="Graphic 5" descr="Maple Leaf outline">
              <a:extLst>
                <a:ext uri="{FF2B5EF4-FFF2-40B4-BE49-F238E27FC236}">
                  <a16:creationId xmlns:a16="http://schemas.microsoft.com/office/drawing/2014/main" id="{1DCCE9B6-BADD-224B-AE06-2FAC5A4F02A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796382" y="1647523"/>
              <a:ext cx="914400" cy="914400"/>
            </a:xfrm>
            <a:prstGeom prst="rect">
              <a:avLst/>
            </a:prstGeom>
          </p:spPr>
        </p:pic>
      </p:grpSp>
      <p:sp>
        <p:nvSpPr>
          <p:cNvPr id="5" name="TextBox 4">
            <a:extLst>
              <a:ext uri="{FF2B5EF4-FFF2-40B4-BE49-F238E27FC236}">
                <a16:creationId xmlns:a16="http://schemas.microsoft.com/office/drawing/2014/main" id="{9CDCC338-8C2E-12F9-D4F1-8B67FE9688C2}"/>
              </a:ext>
            </a:extLst>
          </p:cNvPr>
          <p:cNvSpPr txBox="1"/>
          <p:nvPr/>
        </p:nvSpPr>
        <p:spPr>
          <a:xfrm>
            <a:off x="1719072" y="2736487"/>
            <a:ext cx="4011639" cy="1323439"/>
          </a:xfrm>
          <a:prstGeom prst="rect">
            <a:avLst/>
          </a:prstGeom>
          <a:noFill/>
        </p:spPr>
        <p:txBody>
          <a:bodyPr wrap="square" rtlCol="0">
            <a:spAutoFit/>
          </a:bodyPr>
          <a:lstStyle/>
          <a:p>
            <a:r>
              <a:rPr lang="en-US" sz="2000" b="1" i="1" dirty="0">
                <a:solidFill>
                  <a:schemeClr val="accent3"/>
                </a:solidFill>
              </a:rPr>
              <a:t>Calibri (Body) 20 PT, Bold, IT</a:t>
            </a:r>
          </a:p>
          <a:p>
            <a:r>
              <a:rPr lang="en-US" sz="2000" dirty="0"/>
              <a:t>Calibri (Body) 20pt, Calibri (Body) 20pt, Calibri (Body) 20pt, Calibri (Body) 20pt. </a:t>
            </a:r>
          </a:p>
        </p:txBody>
      </p:sp>
      <p:sp>
        <p:nvSpPr>
          <p:cNvPr id="8" name="TextBox 7">
            <a:extLst>
              <a:ext uri="{FF2B5EF4-FFF2-40B4-BE49-F238E27FC236}">
                <a16:creationId xmlns:a16="http://schemas.microsoft.com/office/drawing/2014/main" id="{873C770A-3037-EB87-BAE1-2831BAB97C8D}"/>
              </a:ext>
            </a:extLst>
          </p:cNvPr>
          <p:cNvSpPr txBox="1"/>
          <p:nvPr/>
        </p:nvSpPr>
        <p:spPr>
          <a:xfrm>
            <a:off x="1714092" y="5230368"/>
            <a:ext cx="4011639" cy="1323439"/>
          </a:xfrm>
          <a:prstGeom prst="rect">
            <a:avLst/>
          </a:prstGeom>
          <a:noFill/>
        </p:spPr>
        <p:txBody>
          <a:bodyPr wrap="square" rtlCol="0">
            <a:spAutoFit/>
          </a:bodyPr>
          <a:lstStyle/>
          <a:p>
            <a:r>
              <a:rPr lang="en-US" sz="2000" b="1" i="1" dirty="0">
                <a:solidFill>
                  <a:schemeClr val="accent3"/>
                </a:solidFill>
              </a:rPr>
              <a:t>Calibri (Body) 20 PT, Bold, IT</a:t>
            </a:r>
          </a:p>
          <a:p>
            <a:r>
              <a:rPr lang="en-US" sz="2000" dirty="0"/>
              <a:t>Calibri (Body) 20pt, Calibri (Body) 20pt, Calibri (Body) 20pt, Calibri (Body) 20pt. </a:t>
            </a:r>
          </a:p>
        </p:txBody>
      </p:sp>
      <p:sp>
        <p:nvSpPr>
          <p:cNvPr id="9" name="TextBox 8">
            <a:extLst>
              <a:ext uri="{FF2B5EF4-FFF2-40B4-BE49-F238E27FC236}">
                <a16:creationId xmlns:a16="http://schemas.microsoft.com/office/drawing/2014/main" id="{E913135A-B380-9C1A-7A14-22285849761B}"/>
              </a:ext>
            </a:extLst>
          </p:cNvPr>
          <p:cNvSpPr txBox="1"/>
          <p:nvPr/>
        </p:nvSpPr>
        <p:spPr>
          <a:xfrm>
            <a:off x="6693408" y="5232988"/>
            <a:ext cx="4011639" cy="1323439"/>
          </a:xfrm>
          <a:prstGeom prst="rect">
            <a:avLst/>
          </a:prstGeom>
          <a:noFill/>
        </p:spPr>
        <p:txBody>
          <a:bodyPr wrap="square" rtlCol="0">
            <a:spAutoFit/>
          </a:bodyPr>
          <a:lstStyle/>
          <a:p>
            <a:r>
              <a:rPr lang="en-US" sz="2000" b="1" i="1" dirty="0">
                <a:solidFill>
                  <a:schemeClr val="accent3"/>
                </a:solidFill>
              </a:rPr>
              <a:t>Calibri (Body) 20 PT, Bold, IT</a:t>
            </a:r>
          </a:p>
          <a:p>
            <a:r>
              <a:rPr lang="en-US" sz="2000" dirty="0"/>
              <a:t>Calibri (Body) 20pt, Calibri (Body) 20pt, Calibri (Body) 20pt, Calibri (Body) 20pt. </a:t>
            </a:r>
          </a:p>
        </p:txBody>
      </p:sp>
    </p:spTree>
    <p:extLst>
      <p:ext uri="{BB962C8B-B14F-4D97-AF65-F5344CB8AC3E}">
        <p14:creationId xmlns:p14="http://schemas.microsoft.com/office/powerpoint/2010/main" val="172769974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6AB30D6-F1CB-42FD-A77C-484D67F5A58F}"/>
              </a:ext>
            </a:extLst>
          </p:cNvPr>
          <p:cNvGrpSpPr/>
          <p:nvPr/>
        </p:nvGrpSpPr>
        <p:grpSpPr>
          <a:xfrm>
            <a:off x="411480" y="347472"/>
            <a:ext cx="6654406" cy="996864"/>
            <a:chOff x="838200" y="339436"/>
            <a:chExt cx="4426819" cy="996864"/>
          </a:xfrm>
        </p:grpSpPr>
        <p:sp>
          <p:nvSpPr>
            <p:cNvPr id="3" name="TextBox 2">
              <a:extLst>
                <a:ext uri="{FF2B5EF4-FFF2-40B4-BE49-F238E27FC236}">
                  <a16:creationId xmlns:a16="http://schemas.microsoft.com/office/drawing/2014/main" id="{105C5F59-485C-401B-BDA2-1ED1F615CD49}"/>
                </a:ext>
              </a:extLst>
            </p:cNvPr>
            <p:cNvSpPr txBox="1"/>
            <p:nvPr/>
          </p:nvSpPr>
          <p:spPr>
            <a:xfrm>
              <a:off x="838200" y="339436"/>
              <a:ext cx="3997036" cy="400110"/>
            </a:xfrm>
            <a:prstGeom prst="rect">
              <a:avLst/>
            </a:prstGeom>
            <a:noFill/>
          </p:spPr>
          <p:txBody>
            <a:bodyPr wrap="square" rtlCol="0">
              <a:spAutoFit/>
            </a:bodyPr>
            <a:lstStyle/>
            <a:p>
              <a:r>
                <a:rPr lang="en-US" sz="2000" dirty="0">
                  <a:solidFill>
                    <a:schemeClr val="accent5"/>
                  </a:solidFill>
                  <a:latin typeface="Arial" panose="020B0604020202020204" pitchFamily="34" charset="0"/>
                  <a:cs typeface="Arial" panose="020B0604020202020204" pitchFamily="34" charset="0"/>
                </a:rPr>
                <a:t>List</a:t>
              </a:r>
            </a:p>
          </p:txBody>
        </p:sp>
        <p:sp>
          <p:nvSpPr>
            <p:cNvPr id="4" name="TextBox 3">
              <a:extLst>
                <a:ext uri="{FF2B5EF4-FFF2-40B4-BE49-F238E27FC236}">
                  <a16:creationId xmlns:a16="http://schemas.microsoft.com/office/drawing/2014/main" id="{C83C8DF7-4DBE-48B6-9197-CBD567429753}"/>
                </a:ext>
              </a:extLst>
            </p:cNvPr>
            <p:cNvSpPr txBox="1"/>
            <p:nvPr/>
          </p:nvSpPr>
          <p:spPr>
            <a:xfrm>
              <a:off x="838200" y="566859"/>
              <a:ext cx="4426819" cy="769441"/>
            </a:xfrm>
            <a:prstGeom prst="rect">
              <a:avLst/>
            </a:prstGeom>
            <a:noFill/>
          </p:spPr>
          <p:txBody>
            <a:bodyPr wrap="square" rtlCol="0">
              <a:spAutoFit/>
            </a:bodyPr>
            <a:lstStyle/>
            <a:p>
              <a:r>
                <a:rPr lang="en-US" sz="4000" dirty="0">
                  <a:latin typeface="Arial Black" panose="020B0A04020102020204" pitchFamily="34" charset="0"/>
                </a:rPr>
                <a:t>Text Heavy </a:t>
              </a:r>
              <a:r>
                <a:rPr lang="en-US" sz="4400" dirty="0">
                  <a:latin typeface="Trebuchet MS" panose="020B0603020202020204" pitchFamily="34" charset="0"/>
                </a:rPr>
                <a:t>Slide</a:t>
              </a:r>
              <a:endParaRPr lang="en-US" sz="5000" dirty="0">
                <a:latin typeface="Trebuchet MS" panose="020B0603020202020204" pitchFamily="34" charset="0"/>
              </a:endParaRPr>
            </a:p>
          </p:txBody>
        </p:sp>
      </p:grpSp>
      <p:sp>
        <p:nvSpPr>
          <p:cNvPr id="12" name="Rectangle 11">
            <a:extLst>
              <a:ext uri="{FF2B5EF4-FFF2-40B4-BE49-F238E27FC236}">
                <a16:creationId xmlns:a16="http://schemas.microsoft.com/office/drawing/2014/main" id="{ED63F6F0-DB31-449D-A82D-5AB4FFEDFFCA}"/>
              </a:ext>
            </a:extLst>
          </p:cNvPr>
          <p:cNvSpPr/>
          <p:nvPr/>
        </p:nvSpPr>
        <p:spPr>
          <a:xfrm>
            <a:off x="3180189" y="1809750"/>
            <a:ext cx="451122" cy="102870"/>
          </a:xfrm>
          <a:prstGeom prst="rect">
            <a:avLst/>
          </a:prstGeom>
          <a:solidFill>
            <a:srgbClr val="0041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B22A387E-AAA1-4A98-8723-4724115EBD8C}"/>
              </a:ext>
            </a:extLst>
          </p:cNvPr>
          <p:cNvSpPr txBox="1"/>
          <p:nvPr/>
        </p:nvSpPr>
        <p:spPr>
          <a:xfrm>
            <a:off x="623400" y="1553428"/>
            <a:ext cx="1268461" cy="523220"/>
          </a:xfrm>
          <a:prstGeom prst="rect">
            <a:avLst/>
          </a:prstGeom>
          <a:noFill/>
        </p:spPr>
        <p:txBody>
          <a:bodyPr wrap="square" rtlCol="0">
            <a:spAutoFit/>
          </a:bodyPr>
          <a:lstStyle/>
          <a:p>
            <a:r>
              <a:rPr lang="en-US" sz="2800" b="1" dirty="0"/>
              <a:t>Calibri</a:t>
            </a:r>
          </a:p>
        </p:txBody>
      </p:sp>
      <p:sp>
        <p:nvSpPr>
          <p:cNvPr id="38" name="TextBox 37">
            <a:extLst>
              <a:ext uri="{FF2B5EF4-FFF2-40B4-BE49-F238E27FC236}">
                <a16:creationId xmlns:a16="http://schemas.microsoft.com/office/drawing/2014/main" id="{DC72E30E-EF21-A1A4-7364-492BB5D58892}"/>
              </a:ext>
            </a:extLst>
          </p:cNvPr>
          <p:cNvSpPr txBox="1"/>
          <p:nvPr/>
        </p:nvSpPr>
        <p:spPr>
          <a:xfrm>
            <a:off x="3996690" y="1510936"/>
            <a:ext cx="7562393" cy="769441"/>
          </a:xfrm>
          <a:prstGeom prst="rect">
            <a:avLst/>
          </a:prstGeom>
          <a:solidFill>
            <a:schemeClr val="bg1"/>
          </a:solidFill>
          <a:effectLst/>
        </p:spPr>
        <p:txBody>
          <a:bodyPr wrap="square" rtlCol="0">
            <a:spAutoFit/>
          </a:bodyPr>
          <a:lstStyle/>
          <a:p>
            <a:pPr marL="342900" indent="-342900">
              <a:buFont typeface="Arial" panose="020B0604020202020204" pitchFamily="34" charset="0"/>
              <a:buChar char="•"/>
            </a:pPr>
            <a:r>
              <a:rPr lang="en-US" sz="2200" dirty="0"/>
              <a:t>Calibri (Body) 22 pt</a:t>
            </a:r>
          </a:p>
          <a:p>
            <a:pPr marL="342900" indent="-342900">
              <a:buFont typeface="Arial" panose="020B0604020202020204" pitchFamily="34" charset="0"/>
              <a:buChar char="•"/>
            </a:pPr>
            <a:r>
              <a:rPr lang="en-US" sz="2200" dirty="0"/>
              <a:t>Calibri (Body) 22 pt</a:t>
            </a:r>
          </a:p>
        </p:txBody>
      </p:sp>
      <p:sp>
        <p:nvSpPr>
          <p:cNvPr id="40" name="TextBox 39">
            <a:extLst>
              <a:ext uri="{FF2B5EF4-FFF2-40B4-BE49-F238E27FC236}">
                <a16:creationId xmlns:a16="http://schemas.microsoft.com/office/drawing/2014/main" id="{89DAD167-EAFD-1C7F-EAA5-FF08BAFF94A3}"/>
              </a:ext>
            </a:extLst>
          </p:cNvPr>
          <p:cNvSpPr txBox="1"/>
          <p:nvPr/>
        </p:nvSpPr>
        <p:spPr>
          <a:xfrm>
            <a:off x="623401" y="2960652"/>
            <a:ext cx="1468290" cy="954107"/>
          </a:xfrm>
          <a:prstGeom prst="rect">
            <a:avLst/>
          </a:prstGeom>
          <a:noFill/>
        </p:spPr>
        <p:txBody>
          <a:bodyPr wrap="square" rtlCol="0">
            <a:spAutoFit/>
          </a:bodyPr>
          <a:lstStyle/>
          <a:p>
            <a:r>
              <a:rPr lang="en-US" sz="2800" b="1" dirty="0"/>
              <a:t>28 PT Bold</a:t>
            </a:r>
          </a:p>
        </p:txBody>
      </p:sp>
      <p:sp>
        <p:nvSpPr>
          <p:cNvPr id="53" name="TextBox 52">
            <a:extLst>
              <a:ext uri="{FF2B5EF4-FFF2-40B4-BE49-F238E27FC236}">
                <a16:creationId xmlns:a16="http://schemas.microsoft.com/office/drawing/2014/main" id="{C3D498E3-0F89-C73F-E81F-FA999BB0D1EB}"/>
              </a:ext>
            </a:extLst>
          </p:cNvPr>
          <p:cNvSpPr txBox="1"/>
          <p:nvPr/>
        </p:nvSpPr>
        <p:spPr>
          <a:xfrm>
            <a:off x="3996690" y="2506379"/>
            <a:ext cx="7448094" cy="1446550"/>
          </a:xfrm>
          <a:prstGeom prst="rect">
            <a:avLst/>
          </a:prstGeom>
          <a:solidFill>
            <a:schemeClr val="bg1"/>
          </a:solidFill>
          <a:effectLst/>
        </p:spPr>
        <p:txBody>
          <a:bodyPr wrap="square">
            <a:spAutoFit/>
          </a:bodyPr>
          <a:lstStyle/>
          <a:p>
            <a:pPr marL="342900" indent="-342900">
              <a:buFont typeface="Arial" panose="020B0604020202020204" pitchFamily="34" charset="0"/>
              <a:buChar char="•"/>
            </a:pPr>
            <a:r>
              <a:rPr lang="en-US" sz="2200" dirty="0"/>
              <a:t>Good for slides with lots of text</a:t>
            </a:r>
          </a:p>
          <a:p>
            <a:pPr marL="342900" indent="-342900">
              <a:buFont typeface="Arial" panose="020B0604020202020204" pitchFamily="34" charset="0"/>
              <a:buChar char="•"/>
            </a:pPr>
            <a:r>
              <a:rPr lang="en-US" sz="2200" dirty="0"/>
              <a:t>Try not to exceed four lines of text per list item</a:t>
            </a:r>
          </a:p>
          <a:p>
            <a:pPr marL="342900" indent="-342900">
              <a:buFont typeface="Arial" panose="020B0604020202020204" pitchFamily="34" charset="0"/>
              <a:buChar char="•"/>
            </a:pPr>
            <a:r>
              <a:rPr lang="en-US" sz="2200" dirty="0"/>
              <a:t>Line 3</a:t>
            </a:r>
          </a:p>
          <a:p>
            <a:pPr marL="342900" indent="-342900">
              <a:buFont typeface="Arial" panose="020B0604020202020204" pitchFamily="34" charset="0"/>
              <a:buChar char="•"/>
            </a:pPr>
            <a:r>
              <a:rPr lang="en-US" sz="2200" dirty="0"/>
              <a:t>Line4</a:t>
            </a:r>
          </a:p>
        </p:txBody>
      </p:sp>
      <p:sp>
        <p:nvSpPr>
          <p:cNvPr id="6" name="TextBox 5">
            <a:extLst>
              <a:ext uri="{FF2B5EF4-FFF2-40B4-BE49-F238E27FC236}">
                <a16:creationId xmlns:a16="http://schemas.microsoft.com/office/drawing/2014/main" id="{29A0A897-C1CD-0CF1-00F4-13FF143826BB}"/>
              </a:ext>
            </a:extLst>
          </p:cNvPr>
          <p:cNvSpPr txBox="1"/>
          <p:nvPr/>
        </p:nvSpPr>
        <p:spPr>
          <a:xfrm>
            <a:off x="623400" y="4417216"/>
            <a:ext cx="2709358" cy="954107"/>
          </a:xfrm>
          <a:prstGeom prst="rect">
            <a:avLst/>
          </a:prstGeom>
          <a:noFill/>
        </p:spPr>
        <p:txBody>
          <a:bodyPr wrap="square" rtlCol="0">
            <a:spAutoFit/>
          </a:bodyPr>
          <a:lstStyle/>
          <a:p>
            <a:r>
              <a:rPr lang="en-US" sz="2800" b="1" dirty="0"/>
              <a:t>Calibri 28 PT Bold</a:t>
            </a:r>
          </a:p>
        </p:txBody>
      </p:sp>
      <p:sp>
        <p:nvSpPr>
          <p:cNvPr id="7" name="TextBox 6">
            <a:extLst>
              <a:ext uri="{FF2B5EF4-FFF2-40B4-BE49-F238E27FC236}">
                <a16:creationId xmlns:a16="http://schemas.microsoft.com/office/drawing/2014/main" id="{0193EBB6-7647-45EC-AF7F-4871B0051F0C}"/>
              </a:ext>
            </a:extLst>
          </p:cNvPr>
          <p:cNvSpPr txBox="1"/>
          <p:nvPr/>
        </p:nvSpPr>
        <p:spPr>
          <a:xfrm>
            <a:off x="3996690" y="4199985"/>
            <a:ext cx="7448094" cy="1446550"/>
          </a:xfrm>
          <a:prstGeom prst="rect">
            <a:avLst/>
          </a:prstGeom>
          <a:solidFill>
            <a:schemeClr val="bg1"/>
          </a:solidFill>
          <a:effectLst/>
        </p:spPr>
        <p:txBody>
          <a:bodyPr wrap="square">
            <a:spAutoFit/>
          </a:bodyPr>
          <a:lstStyle/>
          <a:p>
            <a:pPr marL="342900" indent="-342900">
              <a:buFont typeface="Arial" panose="020B0604020202020204" pitchFamily="34" charset="0"/>
              <a:buChar char="•"/>
            </a:pPr>
            <a:r>
              <a:rPr lang="en-US" sz="2200" dirty="0"/>
              <a:t>Line 1</a:t>
            </a:r>
          </a:p>
          <a:p>
            <a:pPr marL="342900" indent="-342900">
              <a:buFont typeface="Arial" panose="020B0604020202020204" pitchFamily="34" charset="0"/>
              <a:buChar char="•"/>
            </a:pPr>
            <a:r>
              <a:rPr lang="en-US" sz="2200" dirty="0"/>
              <a:t>Line 2</a:t>
            </a:r>
          </a:p>
          <a:p>
            <a:pPr marL="342900" indent="-342900">
              <a:buFont typeface="Arial" panose="020B0604020202020204" pitchFamily="34" charset="0"/>
              <a:buChar char="•"/>
            </a:pPr>
            <a:r>
              <a:rPr lang="en-US" sz="2200" dirty="0"/>
              <a:t>Line 3</a:t>
            </a:r>
          </a:p>
          <a:p>
            <a:pPr marL="342900" indent="-342900">
              <a:buFont typeface="Arial" panose="020B0604020202020204" pitchFamily="34" charset="0"/>
              <a:buChar char="•"/>
            </a:pPr>
            <a:r>
              <a:rPr lang="en-US" sz="2200" dirty="0"/>
              <a:t>Line 4</a:t>
            </a:r>
          </a:p>
        </p:txBody>
      </p:sp>
      <p:sp>
        <p:nvSpPr>
          <p:cNvPr id="10" name="Rectangle 9">
            <a:extLst>
              <a:ext uri="{FF2B5EF4-FFF2-40B4-BE49-F238E27FC236}">
                <a16:creationId xmlns:a16="http://schemas.microsoft.com/office/drawing/2014/main" id="{0D1422A6-8879-A07D-6684-C92F73BA4413}"/>
              </a:ext>
            </a:extLst>
          </p:cNvPr>
          <p:cNvSpPr/>
          <p:nvPr/>
        </p:nvSpPr>
        <p:spPr>
          <a:xfrm>
            <a:off x="3162300" y="3179964"/>
            <a:ext cx="451122" cy="102870"/>
          </a:xfrm>
          <a:prstGeom prst="rect">
            <a:avLst/>
          </a:prstGeom>
          <a:solidFill>
            <a:srgbClr val="0041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525FEE5-8E38-24DF-490A-BFEE37404DC4}"/>
              </a:ext>
            </a:extLst>
          </p:cNvPr>
          <p:cNvSpPr/>
          <p:nvPr/>
        </p:nvSpPr>
        <p:spPr>
          <a:xfrm>
            <a:off x="3162300" y="4854680"/>
            <a:ext cx="451122" cy="102870"/>
          </a:xfrm>
          <a:prstGeom prst="rect">
            <a:avLst/>
          </a:prstGeom>
          <a:solidFill>
            <a:srgbClr val="0041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47315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6AB30D6-F1CB-42FD-A77C-484D67F5A58F}"/>
              </a:ext>
            </a:extLst>
          </p:cNvPr>
          <p:cNvGrpSpPr/>
          <p:nvPr/>
        </p:nvGrpSpPr>
        <p:grpSpPr>
          <a:xfrm>
            <a:off x="411480" y="347472"/>
            <a:ext cx="6654406" cy="996864"/>
            <a:chOff x="838200" y="339436"/>
            <a:chExt cx="4426819" cy="996864"/>
          </a:xfrm>
        </p:grpSpPr>
        <p:sp>
          <p:nvSpPr>
            <p:cNvPr id="3" name="TextBox 2">
              <a:extLst>
                <a:ext uri="{FF2B5EF4-FFF2-40B4-BE49-F238E27FC236}">
                  <a16:creationId xmlns:a16="http://schemas.microsoft.com/office/drawing/2014/main" id="{105C5F59-485C-401B-BDA2-1ED1F615CD49}"/>
                </a:ext>
              </a:extLst>
            </p:cNvPr>
            <p:cNvSpPr txBox="1"/>
            <p:nvPr/>
          </p:nvSpPr>
          <p:spPr>
            <a:xfrm>
              <a:off x="838200" y="339436"/>
              <a:ext cx="3997036" cy="400110"/>
            </a:xfrm>
            <a:prstGeom prst="rect">
              <a:avLst/>
            </a:prstGeom>
            <a:noFill/>
          </p:spPr>
          <p:txBody>
            <a:bodyPr wrap="square" rtlCol="0">
              <a:spAutoFit/>
            </a:bodyPr>
            <a:lstStyle/>
            <a:p>
              <a:r>
                <a:rPr lang="en-US" sz="2000" dirty="0">
                  <a:solidFill>
                    <a:schemeClr val="accent5"/>
                  </a:solidFill>
                  <a:latin typeface="Arial" panose="020B0604020202020204" pitchFamily="34" charset="0"/>
                  <a:cs typeface="Arial" panose="020B0604020202020204" pitchFamily="34" charset="0"/>
                </a:rPr>
                <a:t>The Basics</a:t>
              </a:r>
            </a:p>
          </p:txBody>
        </p:sp>
        <p:sp>
          <p:nvSpPr>
            <p:cNvPr id="4" name="TextBox 3">
              <a:extLst>
                <a:ext uri="{FF2B5EF4-FFF2-40B4-BE49-F238E27FC236}">
                  <a16:creationId xmlns:a16="http://schemas.microsoft.com/office/drawing/2014/main" id="{C83C8DF7-4DBE-48B6-9197-CBD567429753}"/>
                </a:ext>
              </a:extLst>
            </p:cNvPr>
            <p:cNvSpPr txBox="1"/>
            <p:nvPr/>
          </p:nvSpPr>
          <p:spPr>
            <a:xfrm>
              <a:off x="838200" y="566859"/>
              <a:ext cx="4426819" cy="769441"/>
            </a:xfrm>
            <a:prstGeom prst="rect">
              <a:avLst/>
            </a:prstGeom>
            <a:noFill/>
          </p:spPr>
          <p:txBody>
            <a:bodyPr wrap="square" rtlCol="0">
              <a:spAutoFit/>
            </a:bodyPr>
            <a:lstStyle/>
            <a:p>
              <a:r>
                <a:rPr lang="en-US" sz="4000" dirty="0">
                  <a:latin typeface="Arial Black" panose="020B0A04020102020204" pitchFamily="34" charset="0"/>
                </a:rPr>
                <a:t>Student </a:t>
              </a:r>
              <a:r>
                <a:rPr lang="en-US" sz="4400" dirty="0">
                  <a:latin typeface="Trebuchet MS" panose="020B0603020202020204" pitchFamily="34" charset="0"/>
                </a:rPr>
                <a:t>Loans</a:t>
              </a:r>
              <a:endParaRPr lang="en-US" sz="5000" dirty="0">
                <a:latin typeface="Trebuchet MS" panose="020B0603020202020204" pitchFamily="34" charset="0"/>
              </a:endParaRPr>
            </a:p>
          </p:txBody>
        </p:sp>
      </p:grpSp>
      <p:sp>
        <p:nvSpPr>
          <p:cNvPr id="12" name="Rectangle 11">
            <a:extLst>
              <a:ext uri="{FF2B5EF4-FFF2-40B4-BE49-F238E27FC236}">
                <a16:creationId xmlns:a16="http://schemas.microsoft.com/office/drawing/2014/main" id="{ED63F6F0-DB31-449D-A82D-5AB4FFEDFFCA}"/>
              </a:ext>
            </a:extLst>
          </p:cNvPr>
          <p:cNvSpPr/>
          <p:nvPr/>
        </p:nvSpPr>
        <p:spPr>
          <a:xfrm>
            <a:off x="3180189" y="1809750"/>
            <a:ext cx="451122" cy="102870"/>
          </a:xfrm>
          <a:prstGeom prst="rect">
            <a:avLst/>
          </a:prstGeom>
          <a:solidFill>
            <a:srgbClr val="0041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B22A387E-AAA1-4A98-8723-4724115EBD8C}"/>
              </a:ext>
            </a:extLst>
          </p:cNvPr>
          <p:cNvSpPr txBox="1"/>
          <p:nvPr/>
        </p:nvSpPr>
        <p:spPr>
          <a:xfrm>
            <a:off x="623401" y="1553428"/>
            <a:ext cx="1068240" cy="523220"/>
          </a:xfrm>
          <a:prstGeom prst="rect">
            <a:avLst/>
          </a:prstGeom>
          <a:noFill/>
        </p:spPr>
        <p:txBody>
          <a:bodyPr wrap="square" rtlCol="0">
            <a:spAutoFit/>
          </a:bodyPr>
          <a:lstStyle/>
          <a:p>
            <a:r>
              <a:rPr lang="en-US" sz="2800" b="1" dirty="0"/>
              <a:t>Loans</a:t>
            </a:r>
          </a:p>
        </p:txBody>
      </p:sp>
      <p:sp>
        <p:nvSpPr>
          <p:cNvPr id="38" name="TextBox 37">
            <a:extLst>
              <a:ext uri="{FF2B5EF4-FFF2-40B4-BE49-F238E27FC236}">
                <a16:creationId xmlns:a16="http://schemas.microsoft.com/office/drawing/2014/main" id="{DC72E30E-EF21-A1A4-7364-492BB5D58892}"/>
              </a:ext>
            </a:extLst>
          </p:cNvPr>
          <p:cNvSpPr txBox="1"/>
          <p:nvPr/>
        </p:nvSpPr>
        <p:spPr>
          <a:xfrm>
            <a:off x="3996690" y="1510936"/>
            <a:ext cx="7562393" cy="769441"/>
          </a:xfrm>
          <a:prstGeom prst="rect">
            <a:avLst/>
          </a:prstGeom>
          <a:solidFill>
            <a:schemeClr val="bg1"/>
          </a:solidFill>
          <a:effectLst/>
        </p:spPr>
        <p:txBody>
          <a:bodyPr wrap="square" rtlCol="0">
            <a:spAutoFit/>
          </a:bodyPr>
          <a:lstStyle/>
          <a:p>
            <a:pPr marL="342900" indent="-342900">
              <a:buFont typeface="Arial" panose="020B0604020202020204" pitchFamily="34" charset="0"/>
              <a:buChar char="•"/>
            </a:pPr>
            <a:r>
              <a:rPr lang="en-US" sz="2200" dirty="0"/>
              <a:t>Money borrowed to pay for school.</a:t>
            </a:r>
          </a:p>
          <a:p>
            <a:pPr marL="342900" indent="-342900">
              <a:buFont typeface="Arial" panose="020B0604020202020204" pitchFamily="34" charset="0"/>
              <a:buChar char="•"/>
            </a:pPr>
            <a:r>
              <a:rPr lang="en-US" sz="2200" dirty="0"/>
              <a:t>The borrowed money must be paid back later with interest. </a:t>
            </a:r>
          </a:p>
        </p:txBody>
      </p:sp>
      <p:sp>
        <p:nvSpPr>
          <p:cNvPr id="40" name="TextBox 39">
            <a:extLst>
              <a:ext uri="{FF2B5EF4-FFF2-40B4-BE49-F238E27FC236}">
                <a16:creationId xmlns:a16="http://schemas.microsoft.com/office/drawing/2014/main" id="{89DAD167-EAFD-1C7F-EAA5-FF08BAFF94A3}"/>
              </a:ext>
            </a:extLst>
          </p:cNvPr>
          <p:cNvSpPr txBox="1"/>
          <p:nvPr/>
        </p:nvSpPr>
        <p:spPr>
          <a:xfrm>
            <a:off x="623401" y="2960652"/>
            <a:ext cx="1468290" cy="523220"/>
          </a:xfrm>
          <a:prstGeom prst="rect">
            <a:avLst/>
          </a:prstGeom>
          <a:noFill/>
        </p:spPr>
        <p:txBody>
          <a:bodyPr wrap="square" rtlCol="0">
            <a:spAutoFit/>
          </a:bodyPr>
          <a:lstStyle/>
          <a:p>
            <a:r>
              <a:rPr lang="en-US" sz="2800" b="1" dirty="0"/>
              <a:t>Interest:</a:t>
            </a:r>
          </a:p>
        </p:txBody>
      </p:sp>
      <p:sp>
        <p:nvSpPr>
          <p:cNvPr id="53" name="TextBox 52">
            <a:extLst>
              <a:ext uri="{FF2B5EF4-FFF2-40B4-BE49-F238E27FC236}">
                <a16:creationId xmlns:a16="http://schemas.microsoft.com/office/drawing/2014/main" id="{C3D498E3-0F89-C73F-E81F-FA999BB0D1EB}"/>
              </a:ext>
            </a:extLst>
          </p:cNvPr>
          <p:cNvSpPr txBox="1"/>
          <p:nvPr/>
        </p:nvSpPr>
        <p:spPr>
          <a:xfrm>
            <a:off x="3996690" y="2506379"/>
            <a:ext cx="7448094" cy="1446550"/>
          </a:xfrm>
          <a:prstGeom prst="rect">
            <a:avLst/>
          </a:prstGeom>
          <a:solidFill>
            <a:schemeClr val="bg1"/>
          </a:solidFill>
          <a:effectLst/>
        </p:spPr>
        <p:txBody>
          <a:bodyPr wrap="square">
            <a:spAutoFit/>
          </a:bodyPr>
          <a:lstStyle/>
          <a:p>
            <a:pPr marL="342900" indent="-342900">
              <a:buFont typeface="Arial" panose="020B0604020202020204" pitchFamily="34" charset="0"/>
              <a:buChar char="•"/>
            </a:pPr>
            <a:r>
              <a:rPr lang="en-US" sz="2200" dirty="0"/>
              <a:t>In addition to repaying your loan, you will pay a percentage of the loan back, which is called interest.</a:t>
            </a:r>
          </a:p>
          <a:p>
            <a:pPr marL="342900" indent="-342900">
              <a:buFont typeface="Arial" panose="020B0604020202020204" pitchFamily="34" charset="0"/>
              <a:buChar char="•"/>
            </a:pPr>
            <a:r>
              <a:rPr lang="en-US" sz="2200" dirty="0"/>
              <a:t>The longer you take to pay back the loan the more interest will accumulate, which means more money to pay back. </a:t>
            </a:r>
          </a:p>
        </p:txBody>
      </p:sp>
      <p:sp>
        <p:nvSpPr>
          <p:cNvPr id="6" name="TextBox 5">
            <a:extLst>
              <a:ext uri="{FF2B5EF4-FFF2-40B4-BE49-F238E27FC236}">
                <a16:creationId xmlns:a16="http://schemas.microsoft.com/office/drawing/2014/main" id="{29A0A897-C1CD-0CF1-00F4-13FF143826BB}"/>
              </a:ext>
            </a:extLst>
          </p:cNvPr>
          <p:cNvSpPr txBox="1"/>
          <p:nvPr/>
        </p:nvSpPr>
        <p:spPr>
          <a:xfrm>
            <a:off x="623400" y="4417216"/>
            <a:ext cx="2709358" cy="954107"/>
          </a:xfrm>
          <a:prstGeom prst="rect">
            <a:avLst/>
          </a:prstGeom>
          <a:noFill/>
        </p:spPr>
        <p:txBody>
          <a:bodyPr wrap="square" rtlCol="0">
            <a:spAutoFit/>
          </a:bodyPr>
          <a:lstStyle/>
          <a:p>
            <a:r>
              <a:rPr lang="en-US" sz="2800" b="1" dirty="0"/>
              <a:t>Where Do Loans Come From?</a:t>
            </a:r>
          </a:p>
        </p:txBody>
      </p:sp>
      <p:sp>
        <p:nvSpPr>
          <p:cNvPr id="7" name="TextBox 6">
            <a:extLst>
              <a:ext uri="{FF2B5EF4-FFF2-40B4-BE49-F238E27FC236}">
                <a16:creationId xmlns:a16="http://schemas.microsoft.com/office/drawing/2014/main" id="{0193EBB6-7647-45EC-AF7F-4871B0051F0C}"/>
              </a:ext>
            </a:extLst>
          </p:cNvPr>
          <p:cNvSpPr txBox="1"/>
          <p:nvPr/>
        </p:nvSpPr>
        <p:spPr>
          <a:xfrm>
            <a:off x="3996690" y="4199985"/>
            <a:ext cx="7448094" cy="1446550"/>
          </a:xfrm>
          <a:prstGeom prst="rect">
            <a:avLst/>
          </a:prstGeom>
          <a:solidFill>
            <a:schemeClr val="bg1"/>
          </a:solidFill>
          <a:effectLst/>
        </p:spPr>
        <p:txBody>
          <a:bodyPr wrap="square">
            <a:spAutoFit/>
          </a:bodyPr>
          <a:lstStyle/>
          <a:p>
            <a:pPr marL="342900" indent="-342900">
              <a:buFont typeface="Arial" panose="020B0604020202020204" pitchFamily="34" charset="0"/>
              <a:buChar char="•"/>
            </a:pPr>
            <a:r>
              <a:rPr lang="en-US" sz="2200" dirty="0"/>
              <a:t>Most student loans are through the federal government. </a:t>
            </a:r>
          </a:p>
          <a:p>
            <a:pPr marL="342900" indent="-342900">
              <a:buFont typeface="Arial" panose="020B0604020202020204" pitchFamily="34" charset="0"/>
              <a:buChar char="•"/>
            </a:pPr>
            <a:r>
              <a:rPr lang="en-US" sz="2200" dirty="0"/>
              <a:t>You can also obtain student loans through private sources like banks, credit unions, other financial institutions, or independent organizations.</a:t>
            </a:r>
          </a:p>
        </p:txBody>
      </p:sp>
      <p:sp>
        <p:nvSpPr>
          <p:cNvPr id="10" name="Rectangle 9">
            <a:extLst>
              <a:ext uri="{FF2B5EF4-FFF2-40B4-BE49-F238E27FC236}">
                <a16:creationId xmlns:a16="http://schemas.microsoft.com/office/drawing/2014/main" id="{0D1422A6-8879-A07D-6684-C92F73BA4413}"/>
              </a:ext>
            </a:extLst>
          </p:cNvPr>
          <p:cNvSpPr/>
          <p:nvPr/>
        </p:nvSpPr>
        <p:spPr>
          <a:xfrm>
            <a:off x="3162300" y="3179964"/>
            <a:ext cx="451122" cy="102870"/>
          </a:xfrm>
          <a:prstGeom prst="rect">
            <a:avLst/>
          </a:prstGeom>
          <a:solidFill>
            <a:srgbClr val="0041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525FEE5-8E38-24DF-490A-BFEE37404DC4}"/>
              </a:ext>
            </a:extLst>
          </p:cNvPr>
          <p:cNvSpPr/>
          <p:nvPr/>
        </p:nvSpPr>
        <p:spPr>
          <a:xfrm>
            <a:off x="3162300" y="4854680"/>
            <a:ext cx="451122" cy="102870"/>
          </a:xfrm>
          <a:prstGeom prst="rect">
            <a:avLst/>
          </a:prstGeom>
          <a:solidFill>
            <a:srgbClr val="0041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64365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6AB30D6-F1CB-42FD-A77C-484D67F5A58F}"/>
              </a:ext>
            </a:extLst>
          </p:cNvPr>
          <p:cNvGrpSpPr/>
          <p:nvPr/>
        </p:nvGrpSpPr>
        <p:grpSpPr>
          <a:xfrm>
            <a:off x="411480" y="347472"/>
            <a:ext cx="6654406" cy="996864"/>
            <a:chOff x="838200" y="339436"/>
            <a:chExt cx="4426819" cy="996864"/>
          </a:xfrm>
        </p:grpSpPr>
        <p:sp>
          <p:nvSpPr>
            <p:cNvPr id="3" name="TextBox 2">
              <a:extLst>
                <a:ext uri="{FF2B5EF4-FFF2-40B4-BE49-F238E27FC236}">
                  <a16:creationId xmlns:a16="http://schemas.microsoft.com/office/drawing/2014/main" id="{105C5F59-485C-401B-BDA2-1ED1F615CD49}"/>
                </a:ext>
              </a:extLst>
            </p:cNvPr>
            <p:cNvSpPr txBox="1"/>
            <p:nvPr/>
          </p:nvSpPr>
          <p:spPr>
            <a:xfrm>
              <a:off x="838200" y="339436"/>
              <a:ext cx="3997036" cy="400110"/>
            </a:xfrm>
            <a:prstGeom prst="rect">
              <a:avLst/>
            </a:prstGeom>
            <a:noFill/>
          </p:spPr>
          <p:txBody>
            <a:bodyPr wrap="square" rtlCol="0">
              <a:spAutoFit/>
            </a:bodyPr>
            <a:lstStyle/>
            <a:p>
              <a:r>
                <a:rPr lang="en-US" sz="2000" dirty="0">
                  <a:solidFill>
                    <a:schemeClr val="accent5"/>
                  </a:solidFill>
                  <a:latin typeface="Arial" panose="020B0604020202020204" pitchFamily="34" charset="0"/>
                  <a:cs typeface="Arial" panose="020B0604020202020204" pitchFamily="34" charset="0"/>
                </a:rPr>
                <a:t>Some Details</a:t>
              </a:r>
            </a:p>
          </p:txBody>
        </p:sp>
        <p:sp>
          <p:nvSpPr>
            <p:cNvPr id="4" name="TextBox 3">
              <a:extLst>
                <a:ext uri="{FF2B5EF4-FFF2-40B4-BE49-F238E27FC236}">
                  <a16:creationId xmlns:a16="http://schemas.microsoft.com/office/drawing/2014/main" id="{C83C8DF7-4DBE-48B6-9197-CBD567429753}"/>
                </a:ext>
              </a:extLst>
            </p:cNvPr>
            <p:cNvSpPr txBox="1"/>
            <p:nvPr/>
          </p:nvSpPr>
          <p:spPr>
            <a:xfrm>
              <a:off x="838200" y="566859"/>
              <a:ext cx="4426819" cy="769441"/>
            </a:xfrm>
            <a:prstGeom prst="rect">
              <a:avLst/>
            </a:prstGeom>
            <a:noFill/>
          </p:spPr>
          <p:txBody>
            <a:bodyPr wrap="square" rtlCol="0">
              <a:spAutoFit/>
            </a:bodyPr>
            <a:lstStyle/>
            <a:p>
              <a:r>
                <a:rPr lang="en-US" sz="4000" dirty="0">
                  <a:latin typeface="Arial Black" panose="020B0A04020102020204" pitchFamily="34" charset="0"/>
                </a:rPr>
                <a:t>Student </a:t>
              </a:r>
              <a:r>
                <a:rPr lang="en-US" sz="4400" dirty="0">
                  <a:latin typeface="Trebuchet MS" panose="020B0603020202020204" pitchFamily="34" charset="0"/>
                </a:rPr>
                <a:t>Loans</a:t>
              </a:r>
              <a:endParaRPr lang="en-US" sz="5000" dirty="0">
                <a:latin typeface="Trebuchet MS" panose="020B0603020202020204" pitchFamily="34" charset="0"/>
              </a:endParaRPr>
            </a:p>
          </p:txBody>
        </p:sp>
      </p:grpSp>
      <p:sp>
        <p:nvSpPr>
          <p:cNvPr id="12" name="Rectangle 11">
            <a:extLst>
              <a:ext uri="{FF2B5EF4-FFF2-40B4-BE49-F238E27FC236}">
                <a16:creationId xmlns:a16="http://schemas.microsoft.com/office/drawing/2014/main" id="{ED63F6F0-DB31-449D-A82D-5AB4FFEDFFCA}"/>
              </a:ext>
            </a:extLst>
          </p:cNvPr>
          <p:cNvSpPr/>
          <p:nvPr/>
        </p:nvSpPr>
        <p:spPr>
          <a:xfrm>
            <a:off x="3180189" y="2004403"/>
            <a:ext cx="451122" cy="102870"/>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B22A387E-AAA1-4A98-8723-4724115EBD8C}"/>
              </a:ext>
            </a:extLst>
          </p:cNvPr>
          <p:cNvSpPr txBox="1"/>
          <p:nvPr/>
        </p:nvSpPr>
        <p:spPr>
          <a:xfrm>
            <a:off x="751779" y="1553427"/>
            <a:ext cx="2428410" cy="954107"/>
          </a:xfrm>
          <a:prstGeom prst="rect">
            <a:avLst/>
          </a:prstGeom>
          <a:noFill/>
        </p:spPr>
        <p:txBody>
          <a:bodyPr wrap="square" rtlCol="0">
            <a:spAutoFit/>
          </a:bodyPr>
          <a:lstStyle/>
          <a:p>
            <a:r>
              <a:rPr lang="en-US" sz="2800" b="1" dirty="0"/>
              <a:t>Private Student Loans</a:t>
            </a:r>
          </a:p>
        </p:txBody>
      </p:sp>
      <p:sp>
        <p:nvSpPr>
          <p:cNvPr id="38" name="TextBox 37">
            <a:extLst>
              <a:ext uri="{FF2B5EF4-FFF2-40B4-BE49-F238E27FC236}">
                <a16:creationId xmlns:a16="http://schemas.microsoft.com/office/drawing/2014/main" id="{DC72E30E-EF21-A1A4-7364-492BB5D58892}"/>
              </a:ext>
            </a:extLst>
          </p:cNvPr>
          <p:cNvSpPr txBox="1"/>
          <p:nvPr/>
        </p:nvSpPr>
        <p:spPr>
          <a:xfrm>
            <a:off x="4218127" y="1490086"/>
            <a:ext cx="7562393" cy="1446550"/>
          </a:xfrm>
          <a:prstGeom prst="rect">
            <a:avLst/>
          </a:prstGeom>
          <a:solidFill>
            <a:schemeClr val="bg1"/>
          </a:solidFill>
          <a:effectLst/>
        </p:spPr>
        <p:txBody>
          <a:bodyPr wrap="square" rtlCol="0">
            <a:spAutoFit/>
          </a:bodyPr>
          <a:lstStyle/>
          <a:p>
            <a:pPr marL="342900" indent="-342900">
              <a:buFont typeface="Arial" panose="020B0604020202020204" pitchFamily="34" charset="0"/>
              <a:buChar char="•"/>
            </a:pPr>
            <a:r>
              <a:rPr lang="en-US" sz="2200" dirty="0"/>
              <a:t>These loans are funded by private lenders </a:t>
            </a:r>
          </a:p>
          <a:p>
            <a:pPr marL="342900" indent="-342900">
              <a:buFont typeface="Arial" panose="020B0604020202020204" pitchFamily="34" charset="0"/>
              <a:buChar char="•"/>
            </a:pPr>
            <a:r>
              <a:rPr lang="en-US" sz="2200" dirty="0"/>
              <a:t>(banks, credit unions, etc.). </a:t>
            </a:r>
          </a:p>
          <a:p>
            <a:pPr marL="342900" indent="-342900">
              <a:buFont typeface="Arial" panose="020B0604020202020204" pitchFamily="34" charset="0"/>
              <a:buChar char="•"/>
            </a:pPr>
            <a:r>
              <a:rPr lang="en-US" sz="2200" dirty="0"/>
              <a:t>They generally have higher interest rates than federal loans and rigid repayment options. </a:t>
            </a:r>
          </a:p>
        </p:txBody>
      </p:sp>
      <p:sp>
        <p:nvSpPr>
          <p:cNvPr id="40" name="TextBox 39">
            <a:extLst>
              <a:ext uri="{FF2B5EF4-FFF2-40B4-BE49-F238E27FC236}">
                <a16:creationId xmlns:a16="http://schemas.microsoft.com/office/drawing/2014/main" id="{89DAD167-EAFD-1C7F-EAA5-FF08BAFF94A3}"/>
              </a:ext>
            </a:extLst>
          </p:cNvPr>
          <p:cNvSpPr txBox="1"/>
          <p:nvPr/>
        </p:nvSpPr>
        <p:spPr>
          <a:xfrm>
            <a:off x="712494" y="3653998"/>
            <a:ext cx="2428410" cy="954107"/>
          </a:xfrm>
          <a:prstGeom prst="rect">
            <a:avLst/>
          </a:prstGeom>
          <a:noFill/>
        </p:spPr>
        <p:txBody>
          <a:bodyPr wrap="square" rtlCol="0">
            <a:spAutoFit/>
          </a:bodyPr>
          <a:lstStyle/>
          <a:p>
            <a:r>
              <a:rPr lang="en-US" sz="2800" b="1" dirty="0"/>
              <a:t>Federal Student Loans</a:t>
            </a:r>
          </a:p>
        </p:txBody>
      </p:sp>
      <p:sp>
        <p:nvSpPr>
          <p:cNvPr id="53" name="TextBox 52">
            <a:extLst>
              <a:ext uri="{FF2B5EF4-FFF2-40B4-BE49-F238E27FC236}">
                <a16:creationId xmlns:a16="http://schemas.microsoft.com/office/drawing/2014/main" id="{C3D498E3-0F89-C73F-E81F-FA999BB0D1EB}"/>
              </a:ext>
            </a:extLst>
          </p:cNvPr>
          <p:cNvSpPr txBox="1"/>
          <p:nvPr/>
        </p:nvSpPr>
        <p:spPr>
          <a:xfrm>
            <a:off x="4218127" y="3238500"/>
            <a:ext cx="7448094" cy="3139321"/>
          </a:xfrm>
          <a:prstGeom prst="rect">
            <a:avLst/>
          </a:prstGeom>
          <a:solidFill>
            <a:schemeClr val="bg1"/>
          </a:solidFill>
          <a:effectLst/>
        </p:spPr>
        <p:txBody>
          <a:bodyPr wrap="square">
            <a:spAutoFit/>
          </a:bodyPr>
          <a:lstStyle/>
          <a:p>
            <a:pPr marL="342900" indent="-342900">
              <a:buFont typeface="Arial" panose="020B0604020202020204" pitchFamily="34" charset="0"/>
              <a:buChar char="•"/>
            </a:pPr>
            <a:r>
              <a:rPr lang="en-US" sz="2200" dirty="0"/>
              <a:t>These loans are funded by the federal government. They typically have lower interest rates than private loans and more flexible repayment requirements. </a:t>
            </a:r>
          </a:p>
          <a:p>
            <a:pPr marL="342900" indent="-342900">
              <a:buFont typeface="Arial" panose="020B0604020202020204" pitchFamily="34" charset="0"/>
              <a:buChar char="•"/>
            </a:pPr>
            <a:r>
              <a:rPr lang="en-US" sz="2200" dirty="0"/>
              <a:t>Under certain conditions, you may be eligible to have all or part of your loan(s) forgiven.</a:t>
            </a:r>
          </a:p>
          <a:p>
            <a:pPr marL="342900" indent="-342900">
              <a:buFont typeface="Arial" panose="020B0604020202020204" pitchFamily="34" charset="0"/>
              <a:buChar char="•"/>
            </a:pPr>
            <a:r>
              <a:rPr lang="en-US" sz="2200" dirty="0"/>
              <a:t>The primary types of federal loans are </a:t>
            </a:r>
          </a:p>
          <a:p>
            <a:pPr marL="800100" lvl="1" indent="-342900">
              <a:buFont typeface="Arial" panose="020B0604020202020204" pitchFamily="34" charset="0"/>
              <a:buChar char="•"/>
            </a:pPr>
            <a:r>
              <a:rPr lang="en-US" sz="2200" dirty="0"/>
              <a:t>Direct Subsidized Loans</a:t>
            </a:r>
          </a:p>
          <a:p>
            <a:pPr marL="800100" lvl="1" indent="-342900">
              <a:buFont typeface="Arial" panose="020B0604020202020204" pitchFamily="34" charset="0"/>
              <a:buChar char="•"/>
            </a:pPr>
            <a:r>
              <a:rPr lang="en-US" sz="2200" dirty="0"/>
              <a:t>Direct Unsubsidized Loans</a:t>
            </a:r>
          </a:p>
          <a:p>
            <a:pPr marL="800100" lvl="1" indent="-342900">
              <a:buFont typeface="Arial" panose="020B0604020202020204" pitchFamily="34" charset="0"/>
              <a:buChar char="•"/>
            </a:pPr>
            <a:r>
              <a:rPr lang="en-US" sz="2200" dirty="0"/>
              <a:t>Parent Plus Loans</a:t>
            </a:r>
          </a:p>
        </p:txBody>
      </p:sp>
      <p:sp>
        <p:nvSpPr>
          <p:cNvPr id="10" name="Rectangle 9">
            <a:extLst>
              <a:ext uri="{FF2B5EF4-FFF2-40B4-BE49-F238E27FC236}">
                <a16:creationId xmlns:a16="http://schemas.microsoft.com/office/drawing/2014/main" id="{0D1422A6-8879-A07D-6684-C92F73BA4413}"/>
              </a:ext>
            </a:extLst>
          </p:cNvPr>
          <p:cNvSpPr/>
          <p:nvPr/>
        </p:nvSpPr>
        <p:spPr>
          <a:xfrm>
            <a:off x="3180189" y="4101465"/>
            <a:ext cx="451122" cy="102870"/>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05607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6AB30D6-F1CB-42FD-A77C-484D67F5A58F}"/>
              </a:ext>
            </a:extLst>
          </p:cNvPr>
          <p:cNvGrpSpPr/>
          <p:nvPr/>
        </p:nvGrpSpPr>
        <p:grpSpPr>
          <a:xfrm>
            <a:off x="411480" y="347472"/>
            <a:ext cx="6654406" cy="996864"/>
            <a:chOff x="838200" y="339436"/>
            <a:chExt cx="4426819" cy="996864"/>
          </a:xfrm>
        </p:grpSpPr>
        <p:sp>
          <p:nvSpPr>
            <p:cNvPr id="3" name="TextBox 2">
              <a:extLst>
                <a:ext uri="{FF2B5EF4-FFF2-40B4-BE49-F238E27FC236}">
                  <a16:creationId xmlns:a16="http://schemas.microsoft.com/office/drawing/2014/main" id="{105C5F59-485C-401B-BDA2-1ED1F615CD49}"/>
                </a:ext>
              </a:extLst>
            </p:cNvPr>
            <p:cNvSpPr txBox="1"/>
            <p:nvPr/>
          </p:nvSpPr>
          <p:spPr>
            <a:xfrm>
              <a:off x="838200" y="339436"/>
              <a:ext cx="3997036" cy="400110"/>
            </a:xfrm>
            <a:prstGeom prst="rect">
              <a:avLst/>
            </a:prstGeom>
            <a:noFill/>
          </p:spPr>
          <p:txBody>
            <a:bodyPr wrap="square" rtlCol="0">
              <a:spAutoFit/>
            </a:bodyPr>
            <a:lstStyle/>
            <a:p>
              <a:r>
                <a:rPr lang="en-US" sz="2000" dirty="0">
                  <a:solidFill>
                    <a:schemeClr val="accent5"/>
                  </a:solidFill>
                  <a:latin typeface="Arial" panose="020B0604020202020204" pitchFamily="34" charset="0"/>
                  <a:cs typeface="Arial" panose="020B0604020202020204" pitchFamily="34" charset="0"/>
                </a:rPr>
                <a:t>Subsidized vs. Unsubsidized </a:t>
              </a:r>
            </a:p>
          </p:txBody>
        </p:sp>
        <p:sp>
          <p:nvSpPr>
            <p:cNvPr id="4" name="TextBox 3">
              <a:extLst>
                <a:ext uri="{FF2B5EF4-FFF2-40B4-BE49-F238E27FC236}">
                  <a16:creationId xmlns:a16="http://schemas.microsoft.com/office/drawing/2014/main" id="{C83C8DF7-4DBE-48B6-9197-CBD567429753}"/>
                </a:ext>
              </a:extLst>
            </p:cNvPr>
            <p:cNvSpPr txBox="1"/>
            <p:nvPr/>
          </p:nvSpPr>
          <p:spPr>
            <a:xfrm>
              <a:off x="838200" y="566859"/>
              <a:ext cx="4426819" cy="769441"/>
            </a:xfrm>
            <a:prstGeom prst="rect">
              <a:avLst/>
            </a:prstGeom>
            <a:noFill/>
          </p:spPr>
          <p:txBody>
            <a:bodyPr wrap="square" rtlCol="0">
              <a:spAutoFit/>
            </a:bodyPr>
            <a:lstStyle/>
            <a:p>
              <a:r>
                <a:rPr lang="en-US" sz="4000" dirty="0">
                  <a:latin typeface="Arial Black" panose="020B0A04020102020204" pitchFamily="34" charset="0"/>
                </a:rPr>
                <a:t>Student </a:t>
              </a:r>
              <a:r>
                <a:rPr lang="en-US" sz="4400" dirty="0">
                  <a:latin typeface="Trebuchet MS" panose="020B0603020202020204" pitchFamily="34" charset="0"/>
                </a:rPr>
                <a:t>Loans</a:t>
              </a:r>
              <a:endParaRPr lang="en-US" sz="5000" dirty="0">
                <a:latin typeface="Trebuchet MS" panose="020B0603020202020204" pitchFamily="34" charset="0"/>
              </a:endParaRPr>
            </a:p>
          </p:txBody>
        </p:sp>
      </p:grpSp>
      <p:sp>
        <p:nvSpPr>
          <p:cNvPr id="12" name="Rectangle 11">
            <a:extLst>
              <a:ext uri="{FF2B5EF4-FFF2-40B4-BE49-F238E27FC236}">
                <a16:creationId xmlns:a16="http://schemas.microsoft.com/office/drawing/2014/main" id="{ED63F6F0-DB31-449D-A82D-5AB4FFEDFFCA}"/>
              </a:ext>
            </a:extLst>
          </p:cNvPr>
          <p:cNvSpPr/>
          <p:nvPr/>
        </p:nvSpPr>
        <p:spPr>
          <a:xfrm>
            <a:off x="3180189" y="1992973"/>
            <a:ext cx="451122" cy="102870"/>
          </a:xfrm>
          <a:prstGeom prst="rect">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B22A387E-AAA1-4A98-8723-4724115EBD8C}"/>
              </a:ext>
            </a:extLst>
          </p:cNvPr>
          <p:cNvSpPr txBox="1"/>
          <p:nvPr/>
        </p:nvSpPr>
        <p:spPr>
          <a:xfrm>
            <a:off x="751779" y="1553427"/>
            <a:ext cx="2428410" cy="1384995"/>
          </a:xfrm>
          <a:prstGeom prst="rect">
            <a:avLst/>
          </a:prstGeom>
          <a:noFill/>
        </p:spPr>
        <p:txBody>
          <a:bodyPr wrap="square" rtlCol="0">
            <a:spAutoFit/>
          </a:bodyPr>
          <a:lstStyle/>
          <a:p>
            <a:r>
              <a:rPr lang="en-US" sz="2800" b="1" dirty="0"/>
              <a:t>Direct Subsidized Loans </a:t>
            </a:r>
          </a:p>
        </p:txBody>
      </p:sp>
      <p:sp>
        <p:nvSpPr>
          <p:cNvPr id="38" name="TextBox 37">
            <a:extLst>
              <a:ext uri="{FF2B5EF4-FFF2-40B4-BE49-F238E27FC236}">
                <a16:creationId xmlns:a16="http://schemas.microsoft.com/office/drawing/2014/main" id="{DC72E30E-EF21-A1A4-7364-492BB5D58892}"/>
              </a:ext>
            </a:extLst>
          </p:cNvPr>
          <p:cNvSpPr txBox="1"/>
          <p:nvPr/>
        </p:nvSpPr>
        <p:spPr>
          <a:xfrm>
            <a:off x="4218127" y="1638676"/>
            <a:ext cx="7562393" cy="1446550"/>
          </a:xfrm>
          <a:prstGeom prst="rect">
            <a:avLst/>
          </a:prstGeom>
          <a:solidFill>
            <a:schemeClr val="bg1"/>
          </a:solidFill>
          <a:effectLst/>
        </p:spPr>
        <p:txBody>
          <a:bodyPr wrap="square" rtlCol="0">
            <a:spAutoFit/>
          </a:bodyPr>
          <a:lstStyle/>
          <a:p>
            <a:pPr marL="342900" indent="-342900">
              <a:buFont typeface="Arial" panose="020B0604020202020204" pitchFamily="34" charset="0"/>
              <a:buChar char="•"/>
            </a:pPr>
            <a:r>
              <a:rPr lang="en-US" sz="2200" dirty="0"/>
              <a:t>Subsidized loans </a:t>
            </a:r>
            <a:r>
              <a:rPr lang="en-US" sz="2200" b="1" dirty="0">
                <a:solidFill>
                  <a:schemeClr val="accent5"/>
                </a:solidFill>
              </a:rPr>
              <a:t>do not </a:t>
            </a:r>
            <a:r>
              <a:rPr lang="en-US" sz="2200" dirty="0"/>
              <a:t>accrue interest while you are in school. </a:t>
            </a:r>
          </a:p>
          <a:p>
            <a:pPr marL="342900" indent="-342900">
              <a:buFont typeface="Arial" panose="020B0604020202020204" pitchFamily="34" charset="0"/>
              <a:buChar char="•"/>
            </a:pPr>
            <a:r>
              <a:rPr lang="en-US" sz="2200" dirty="0"/>
              <a:t>Direct Subsidized Loans are available to undergraduate students with financial need.</a:t>
            </a:r>
          </a:p>
        </p:txBody>
      </p:sp>
      <p:sp>
        <p:nvSpPr>
          <p:cNvPr id="40" name="TextBox 39">
            <a:extLst>
              <a:ext uri="{FF2B5EF4-FFF2-40B4-BE49-F238E27FC236}">
                <a16:creationId xmlns:a16="http://schemas.microsoft.com/office/drawing/2014/main" id="{89DAD167-EAFD-1C7F-EAA5-FF08BAFF94A3}"/>
              </a:ext>
            </a:extLst>
          </p:cNvPr>
          <p:cNvSpPr txBox="1"/>
          <p:nvPr/>
        </p:nvSpPr>
        <p:spPr>
          <a:xfrm>
            <a:off x="723900" y="3219446"/>
            <a:ext cx="2428410" cy="1384995"/>
          </a:xfrm>
          <a:prstGeom prst="rect">
            <a:avLst/>
          </a:prstGeom>
          <a:noFill/>
        </p:spPr>
        <p:txBody>
          <a:bodyPr wrap="square" rtlCol="0">
            <a:spAutoFit/>
          </a:bodyPr>
          <a:lstStyle/>
          <a:p>
            <a:r>
              <a:rPr lang="en-US" sz="2800" b="1" dirty="0"/>
              <a:t>Direct Unsubsidized Loans</a:t>
            </a:r>
          </a:p>
        </p:txBody>
      </p:sp>
      <p:sp>
        <p:nvSpPr>
          <p:cNvPr id="53" name="TextBox 52">
            <a:extLst>
              <a:ext uri="{FF2B5EF4-FFF2-40B4-BE49-F238E27FC236}">
                <a16:creationId xmlns:a16="http://schemas.microsoft.com/office/drawing/2014/main" id="{C3D498E3-0F89-C73F-E81F-FA999BB0D1EB}"/>
              </a:ext>
            </a:extLst>
          </p:cNvPr>
          <p:cNvSpPr txBox="1"/>
          <p:nvPr/>
        </p:nvSpPr>
        <p:spPr>
          <a:xfrm>
            <a:off x="4218127" y="3535680"/>
            <a:ext cx="7448094" cy="1785104"/>
          </a:xfrm>
          <a:prstGeom prst="rect">
            <a:avLst/>
          </a:prstGeom>
          <a:solidFill>
            <a:schemeClr val="bg1"/>
          </a:solidFill>
          <a:effectLst/>
        </p:spPr>
        <p:txBody>
          <a:bodyPr wrap="square">
            <a:spAutoFit/>
          </a:bodyPr>
          <a:lstStyle/>
          <a:p>
            <a:pPr marL="342900" indent="-342900">
              <a:buFont typeface="Arial" panose="020B0604020202020204" pitchFamily="34" charset="0"/>
              <a:buChar char="•"/>
            </a:pPr>
            <a:r>
              <a:rPr lang="en-US" sz="2200" dirty="0"/>
              <a:t>Unsubsidized loans </a:t>
            </a:r>
            <a:r>
              <a:rPr lang="en-US" sz="2200" b="1" dirty="0">
                <a:solidFill>
                  <a:schemeClr val="accent5"/>
                </a:solidFill>
              </a:rPr>
              <a:t>do</a:t>
            </a:r>
            <a:r>
              <a:rPr lang="en-US" sz="2200" dirty="0"/>
              <a:t> accrue interest while you are in school. </a:t>
            </a:r>
          </a:p>
          <a:p>
            <a:pPr marL="342900" indent="-342900">
              <a:buFont typeface="Arial" panose="020B0604020202020204" pitchFamily="34" charset="0"/>
              <a:buChar char="•"/>
            </a:pPr>
            <a:r>
              <a:rPr lang="en-US" sz="2200" dirty="0"/>
              <a:t>Direct Unsubsidized Loans are available to undergraduate and graduate students; there is no requirement to demonstrate financial need.</a:t>
            </a:r>
          </a:p>
        </p:txBody>
      </p:sp>
      <p:sp>
        <p:nvSpPr>
          <p:cNvPr id="10" name="Rectangle 9">
            <a:extLst>
              <a:ext uri="{FF2B5EF4-FFF2-40B4-BE49-F238E27FC236}">
                <a16:creationId xmlns:a16="http://schemas.microsoft.com/office/drawing/2014/main" id="{0D1422A6-8879-A07D-6684-C92F73BA4413}"/>
              </a:ext>
            </a:extLst>
          </p:cNvPr>
          <p:cNvSpPr/>
          <p:nvPr/>
        </p:nvSpPr>
        <p:spPr>
          <a:xfrm>
            <a:off x="3180189" y="3872865"/>
            <a:ext cx="451122" cy="102870"/>
          </a:xfrm>
          <a:prstGeom prst="rect">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5845C5A-8CA6-A16B-2952-DBC29A88A662}"/>
              </a:ext>
            </a:extLst>
          </p:cNvPr>
          <p:cNvSpPr txBox="1"/>
          <p:nvPr/>
        </p:nvSpPr>
        <p:spPr>
          <a:xfrm>
            <a:off x="1966589" y="5575219"/>
            <a:ext cx="8431530" cy="707886"/>
          </a:xfrm>
          <a:prstGeom prst="rect">
            <a:avLst/>
          </a:prstGeom>
          <a:noFill/>
        </p:spPr>
        <p:txBody>
          <a:bodyPr wrap="square">
            <a:spAutoFit/>
          </a:bodyPr>
          <a:lstStyle/>
          <a:p>
            <a:pPr algn="ctr"/>
            <a:r>
              <a:rPr lang="en-US" sz="2000" b="0" i="1" dirty="0">
                <a:solidFill>
                  <a:srgbClr val="000000"/>
                </a:solidFill>
                <a:effectLst/>
              </a:rPr>
              <a:t>Subsidized loans should be your first option, but some people may need unsubsidized ones to cover the costs of going to college.</a:t>
            </a:r>
            <a:endParaRPr lang="en-US" sz="2000" i="1" dirty="0"/>
          </a:p>
        </p:txBody>
      </p:sp>
    </p:spTree>
    <p:extLst>
      <p:ext uri="{BB962C8B-B14F-4D97-AF65-F5344CB8AC3E}">
        <p14:creationId xmlns:p14="http://schemas.microsoft.com/office/powerpoint/2010/main" val="16237856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181FA6A8-9E83-504D-FB0C-3B2807A6078F}"/>
              </a:ext>
            </a:extLst>
          </p:cNvPr>
          <p:cNvSpPr/>
          <p:nvPr/>
        </p:nvSpPr>
        <p:spPr>
          <a:xfrm>
            <a:off x="433252" y="3835687"/>
            <a:ext cx="1828800" cy="1828800"/>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Woman and classmates sitting in classroom">
            <a:extLst>
              <a:ext uri="{FF2B5EF4-FFF2-40B4-BE49-F238E27FC236}">
                <a16:creationId xmlns:a16="http://schemas.microsoft.com/office/drawing/2014/main" id="{3E5D36B9-3C16-DBAB-DF28-F3658790D3B7}"/>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213088" y="3835687"/>
            <a:ext cx="1828800" cy="1828800"/>
          </a:xfrm>
          <a:prstGeom prst="roundRect">
            <a:avLst/>
          </a:prstGeom>
          <a:effectLst>
            <a:outerShdw blurRad="50800" dist="38100" dir="2700000" algn="tl" rotWithShape="0">
              <a:prstClr val="black">
                <a:alpha val="40000"/>
              </a:prstClr>
            </a:outerShdw>
          </a:effectLst>
        </p:spPr>
      </p:pic>
      <p:sp>
        <p:nvSpPr>
          <p:cNvPr id="13" name="TextBox 12">
            <a:extLst>
              <a:ext uri="{FF2B5EF4-FFF2-40B4-BE49-F238E27FC236}">
                <a16:creationId xmlns:a16="http://schemas.microsoft.com/office/drawing/2014/main" id="{02B07171-F9EC-4379-42DA-055B530610FC}"/>
              </a:ext>
            </a:extLst>
          </p:cNvPr>
          <p:cNvSpPr txBox="1"/>
          <p:nvPr/>
        </p:nvSpPr>
        <p:spPr>
          <a:xfrm>
            <a:off x="5249177" y="2467467"/>
            <a:ext cx="6337663" cy="3231654"/>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416A"/>
                </a:solidFill>
                <a:effectLst/>
                <a:uLnTx/>
                <a:uFillTx/>
                <a:latin typeface="Calibri" panose="020F0502020204030204"/>
                <a:ea typeface="+mn-ea"/>
                <a:cs typeface="+mn-cs"/>
              </a:rPr>
              <a:t>“Sticker Price”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to attend a college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Average college costs including tuition, fees, books, misc. and living expenses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It is NOT your bill</a:t>
            </a:r>
          </a:p>
          <a:p>
            <a:pPr marR="0" lvl="1" algn="l" defTabSz="914400" rtl="0" eaLnBrk="1" fontAlgn="auto" latinLnBrk="0" hangingPunct="1">
              <a:lnSpc>
                <a:spcPct val="100000"/>
              </a:lnSpc>
              <a:spcBef>
                <a:spcPts val="0"/>
              </a:spcBef>
              <a:spcAft>
                <a:spcPts val="0"/>
              </a:spcAft>
              <a:buClrTx/>
              <a:buSzTx/>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Costs can </a:t>
            </a:r>
            <a:r>
              <a:rPr kumimoji="0" lang="en-US" sz="2400" b="1" i="0" u="none" strike="noStrike" kern="1200" cap="none" spc="0" normalizeH="0" baseline="0" noProof="0" dirty="0">
                <a:ln>
                  <a:noFill/>
                </a:ln>
                <a:solidFill>
                  <a:srgbClr val="00416A"/>
                </a:solidFill>
                <a:effectLst/>
                <a:uLnTx/>
                <a:uFillTx/>
                <a:latin typeface="Calibri" panose="020F0502020204030204"/>
                <a:ea typeface="+mn-ea"/>
                <a:cs typeface="+mn-cs"/>
              </a:rPr>
              <a:t>vary from school-to-school</a:t>
            </a:r>
          </a:p>
          <a:p>
            <a:pPr marR="0" lvl="0" algn="l" defTabSz="914400" rtl="0" eaLnBrk="1" fontAlgn="auto" latinLnBrk="0" hangingPunct="1">
              <a:lnSpc>
                <a:spcPct val="100000"/>
              </a:lnSpc>
              <a:spcBef>
                <a:spcPts val="0"/>
              </a:spcBef>
              <a:spcAft>
                <a:spcPts val="0"/>
              </a:spcAft>
              <a:buClrTx/>
              <a:buSzTx/>
              <a:tabLst/>
              <a:defRPr/>
            </a:pPr>
            <a:endParaRPr kumimoji="0" lang="en-US" sz="2400" b="1" i="0" u="none" strike="noStrike" kern="1200" cap="none" spc="0" normalizeH="0" baseline="0" noProof="0" dirty="0">
              <a:ln>
                <a:noFill/>
              </a:ln>
              <a:solidFill>
                <a:srgbClr val="00416A"/>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Used to </a:t>
            </a:r>
            <a:r>
              <a:rPr kumimoji="0" lang="en-US" sz="2400" b="1" i="0" u="none" strike="noStrike" kern="1200" cap="none" spc="0" normalizeH="0" baseline="0" noProof="0" dirty="0">
                <a:ln>
                  <a:noFill/>
                </a:ln>
                <a:solidFill>
                  <a:srgbClr val="00416A"/>
                </a:solidFill>
                <a:effectLst/>
                <a:uLnTx/>
                <a:uFillTx/>
                <a:latin typeface="Calibri" panose="020F0502020204030204"/>
                <a:ea typeface="+mn-ea"/>
                <a:cs typeface="+mn-cs"/>
              </a:rPr>
              <a:t>determine a student’s financial need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calculation</a:t>
            </a:r>
          </a:p>
        </p:txBody>
      </p:sp>
      <p:sp>
        <p:nvSpPr>
          <p:cNvPr id="14" name="TextBox 13">
            <a:extLst>
              <a:ext uri="{FF2B5EF4-FFF2-40B4-BE49-F238E27FC236}">
                <a16:creationId xmlns:a16="http://schemas.microsoft.com/office/drawing/2014/main" id="{6CF6B56B-D25E-F4F0-5028-C3F80A95A585}"/>
              </a:ext>
            </a:extLst>
          </p:cNvPr>
          <p:cNvSpPr txBox="1"/>
          <p:nvPr/>
        </p:nvSpPr>
        <p:spPr>
          <a:xfrm>
            <a:off x="5249177" y="1882692"/>
            <a:ext cx="60960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Cost of Attendance (COA)</a:t>
            </a:r>
          </a:p>
        </p:txBody>
      </p:sp>
      <p:sp>
        <p:nvSpPr>
          <p:cNvPr id="15" name="Rectangle 14">
            <a:extLst>
              <a:ext uri="{FF2B5EF4-FFF2-40B4-BE49-F238E27FC236}">
                <a16:creationId xmlns:a16="http://schemas.microsoft.com/office/drawing/2014/main" id="{F52A780A-114A-A00C-9966-10806B275007}"/>
              </a:ext>
            </a:extLst>
          </p:cNvPr>
          <p:cNvSpPr/>
          <p:nvPr/>
        </p:nvSpPr>
        <p:spPr>
          <a:xfrm>
            <a:off x="2212848" y="2084184"/>
            <a:ext cx="1828800" cy="1828800"/>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descr="Student raising hand in classroom">
            <a:extLst>
              <a:ext uri="{FF2B5EF4-FFF2-40B4-BE49-F238E27FC236}">
                <a16:creationId xmlns:a16="http://schemas.microsoft.com/office/drawing/2014/main" id="{94327537-B39C-387D-C261-C5483763EEB3}"/>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433252" y="2046515"/>
            <a:ext cx="1828800" cy="1828800"/>
          </a:xfrm>
          <a:prstGeom prst="roundRect">
            <a:avLst/>
          </a:prstGeom>
          <a:effectLst>
            <a:outerShdw blurRad="50800" dist="38100" dir="2700000" algn="tl" rotWithShape="0">
              <a:prstClr val="black">
                <a:alpha val="40000"/>
              </a:prstClr>
            </a:outerShdw>
          </a:effectLst>
        </p:spPr>
      </p:pic>
      <p:sp>
        <p:nvSpPr>
          <p:cNvPr id="20" name="TextBox 19">
            <a:extLst>
              <a:ext uri="{FF2B5EF4-FFF2-40B4-BE49-F238E27FC236}">
                <a16:creationId xmlns:a16="http://schemas.microsoft.com/office/drawing/2014/main" id="{632F90B1-2F0A-E58C-A696-3419F8441313}"/>
              </a:ext>
            </a:extLst>
          </p:cNvPr>
          <p:cNvSpPr txBox="1"/>
          <p:nvPr/>
        </p:nvSpPr>
        <p:spPr>
          <a:xfrm>
            <a:off x="413906" y="346363"/>
            <a:ext cx="600835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57200"/>
                </a:solidFill>
                <a:effectLst/>
                <a:uLnTx/>
                <a:uFillTx/>
                <a:latin typeface="Arial" panose="020B0604020202020204" pitchFamily="34" charset="0"/>
                <a:ea typeface="+mn-ea"/>
                <a:cs typeface="Arial" panose="020B0604020202020204" pitchFamily="34" charset="0"/>
              </a:rPr>
              <a:t>Financial Aid Terms</a:t>
            </a:r>
          </a:p>
        </p:txBody>
      </p:sp>
      <p:sp>
        <p:nvSpPr>
          <p:cNvPr id="21" name="TextBox 20">
            <a:extLst>
              <a:ext uri="{FF2B5EF4-FFF2-40B4-BE49-F238E27FC236}">
                <a16:creationId xmlns:a16="http://schemas.microsoft.com/office/drawing/2014/main" id="{AD912493-9F4F-BF63-B1C6-AB9FF6220BB6}"/>
              </a:ext>
            </a:extLst>
          </p:cNvPr>
          <p:cNvSpPr txBox="1"/>
          <p:nvPr/>
        </p:nvSpPr>
        <p:spPr>
          <a:xfrm>
            <a:off x="413905" y="642970"/>
            <a:ext cx="629169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Cost of Attendance</a:t>
            </a:r>
            <a:endParaRPr kumimoji="0" lang="en-US" sz="44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p:txBody>
      </p:sp>
    </p:spTree>
    <p:extLst>
      <p:ext uri="{BB962C8B-B14F-4D97-AF65-F5344CB8AC3E}">
        <p14:creationId xmlns:p14="http://schemas.microsoft.com/office/powerpoint/2010/main" val="2180774071"/>
      </p:ext>
    </p:extLst>
  </p:cSld>
  <p:clrMapOvr>
    <a:masterClrMapping/>
  </p:clrMapOvr>
</p:sld>
</file>

<file path=ppt/theme/theme1.xml><?xml version="1.0" encoding="utf-8"?>
<a:theme xmlns:a="http://schemas.openxmlformats.org/drawingml/2006/main" name="Office Theme">
  <a:themeElements>
    <a:clrScheme name="Finding Funds">
      <a:dk1>
        <a:sysClr val="windowText" lastClr="000000"/>
      </a:dk1>
      <a:lt1>
        <a:sysClr val="window" lastClr="FFFFFF"/>
      </a:lt1>
      <a:dk2>
        <a:srgbClr val="44546A"/>
      </a:dk2>
      <a:lt2>
        <a:srgbClr val="E7E6E6"/>
      </a:lt2>
      <a:accent1>
        <a:srgbClr val="6E9E75"/>
      </a:accent1>
      <a:accent2>
        <a:srgbClr val="C0E1DF"/>
      </a:accent2>
      <a:accent3>
        <a:srgbClr val="1A476E"/>
      </a:accent3>
      <a:accent4>
        <a:srgbClr val="F7DB69"/>
      </a:accent4>
      <a:accent5>
        <a:srgbClr val="E57200"/>
      </a:accent5>
      <a:accent6>
        <a:srgbClr val="8B0C23"/>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ptions Beyond High School">
      <a:dk1>
        <a:sysClr val="windowText" lastClr="000000"/>
      </a:dk1>
      <a:lt1>
        <a:sysClr val="window" lastClr="FFFFFF"/>
      </a:lt1>
      <a:dk2>
        <a:srgbClr val="44546A"/>
      </a:dk2>
      <a:lt2>
        <a:srgbClr val="E7E6E6"/>
      </a:lt2>
      <a:accent1>
        <a:srgbClr val="6E9E75"/>
      </a:accent1>
      <a:accent2>
        <a:srgbClr val="00416A"/>
      </a:accent2>
      <a:accent3>
        <a:srgbClr val="33797E"/>
      </a:accent3>
      <a:accent4>
        <a:srgbClr val="A4BA68"/>
      </a:accent4>
      <a:accent5>
        <a:srgbClr val="E57200"/>
      </a:accent5>
      <a:accent6>
        <a:srgbClr val="E7E6E6"/>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Scholarships">
      <a:dk1>
        <a:sysClr val="windowText" lastClr="000000"/>
      </a:dk1>
      <a:lt1>
        <a:sysClr val="window" lastClr="FFFFFF"/>
      </a:lt1>
      <a:dk2>
        <a:srgbClr val="44546A"/>
      </a:dk2>
      <a:lt2>
        <a:srgbClr val="E7E6E6"/>
      </a:lt2>
      <a:accent1>
        <a:srgbClr val="C0E1DF"/>
      </a:accent1>
      <a:accent2>
        <a:srgbClr val="0E7973"/>
      </a:accent2>
      <a:accent3>
        <a:srgbClr val="1A476E"/>
      </a:accent3>
      <a:accent4>
        <a:srgbClr val="E57200"/>
      </a:accent4>
      <a:accent5>
        <a:srgbClr val="3F2500"/>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9618</TotalTime>
  <Words>11287</Words>
  <Application>Microsoft Office PowerPoint</Application>
  <PresentationFormat>Widescreen</PresentationFormat>
  <Paragraphs>1149</Paragraphs>
  <Slides>56</Slides>
  <Notes>56</Notes>
  <HiddenSlides>0</HiddenSlides>
  <MMClips>0</MMClips>
  <ScaleCrop>false</ScaleCrop>
  <HeadingPairs>
    <vt:vector size="6" baseType="variant">
      <vt:variant>
        <vt:lpstr>Fonts Used</vt:lpstr>
      </vt:variant>
      <vt:variant>
        <vt:i4>16</vt:i4>
      </vt:variant>
      <vt:variant>
        <vt:lpstr>Theme</vt:lpstr>
      </vt:variant>
      <vt:variant>
        <vt:i4>3</vt:i4>
      </vt:variant>
      <vt:variant>
        <vt:lpstr>Slide Titles</vt:lpstr>
      </vt:variant>
      <vt:variant>
        <vt:i4>56</vt:i4>
      </vt:variant>
    </vt:vector>
  </HeadingPairs>
  <TitlesOfParts>
    <vt:vector size="75" baseType="lpstr">
      <vt:lpstr>Arial</vt:lpstr>
      <vt:lpstr>Arial Black</vt:lpstr>
      <vt:lpstr>Calibri</vt:lpstr>
      <vt:lpstr>Calibri Light</vt:lpstr>
      <vt:lpstr>Courier New</vt:lpstr>
      <vt:lpstr>Franklin Gothic Heavy</vt:lpstr>
      <vt:lpstr>Helvetica Neue</vt:lpstr>
      <vt:lpstr>News Cycle</vt:lpstr>
      <vt:lpstr>Noto Serif</vt:lpstr>
      <vt:lpstr>Open Sans</vt:lpstr>
      <vt:lpstr>Public Sans</vt:lpstr>
      <vt:lpstr>Symbol</vt:lpstr>
      <vt:lpstr>Tahoma</vt:lpstr>
      <vt:lpstr>Times New Roman</vt:lpstr>
      <vt:lpstr>Trebuchet MS</vt:lpstr>
      <vt:lpstr>Wingdings</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REESER Kurt *HECC</dc:creator>
  <cp:lastModifiedBy>VENEGAS-TRUJILLO Anel * HECC</cp:lastModifiedBy>
  <cp:revision>124</cp:revision>
  <cp:lastPrinted>2022-07-12T14:40:52Z</cp:lastPrinted>
  <dcterms:created xsi:type="dcterms:W3CDTF">2022-06-28T15:34:57Z</dcterms:created>
  <dcterms:modified xsi:type="dcterms:W3CDTF">2024-11-15T16:46:12Z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09b73270-2993-4076-be47-9c78f42a1e84_Enabled">
    <vt:lpwstr>true</vt:lpwstr>
  </property>
  <property fmtid="{D5CDD505-2E9C-101B-9397-08002B2CF9AE}" pid="3" name="MSIP_Label_09b73270-2993-4076-be47-9c78f42a1e84_SetDate">
    <vt:lpwstr>2023-11-03T20:48:29Z</vt:lpwstr>
  </property>
  <property fmtid="{D5CDD505-2E9C-101B-9397-08002B2CF9AE}" pid="4" name="MSIP_Label_09b73270-2993-4076-be47-9c78f42a1e84_Method">
    <vt:lpwstr>Privileged</vt:lpwstr>
  </property>
  <property fmtid="{D5CDD505-2E9C-101B-9397-08002B2CF9AE}" pid="5" name="MSIP_Label_09b73270-2993-4076-be47-9c78f42a1e84_Name">
    <vt:lpwstr>Level 1 - Published (Items)</vt:lpwstr>
  </property>
  <property fmtid="{D5CDD505-2E9C-101B-9397-08002B2CF9AE}" pid="6" name="MSIP_Label_09b73270-2993-4076-be47-9c78f42a1e84_SiteId">
    <vt:lpwstr>aa3f6932-fa7c-47b4-a0ce-a598cad161cf</vt:lpwstr>
  </property>
  <property fmtid="{D5CDD505-2E9C-101B-9397-08002B2CF9AE}" pid="7" name="MSIP_Label_09b73270-2993-4076-be47-9c78f42a1e84_ActionId">
    <vt:lpwstr>700f9728-83e4-424f-82e6-33d6f6fa3342</vt:lpwstr>
  </property>
  <property fmtid="{D5CDD505-2E9C-101B-9397-08002B2CF9AE}" pid="8" name="MSIP_Label_09b73270-2993-4076-be47-9c78f42a1e84_ContentBits">
    <vt:lpwstr>0</vt:lpwstr>
  </property>
</Properties>
</file>